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sldIdLst>
    <p:sldId id="311" r:id="rId2"/>
    <p:sldId id="436" r:id="rId3"/>
    <p:sldId id="437" r:id="rId4"/>
    <p:sldId id="439" r:id="rId5"/>
    <p:sldId id="434" r:id="rId6"/>
    <p:sldId id="440" r:id="rId7"/>
    <p:sldId id="441" r:id="rId8"/>
    <p:sldId id="442" r:id="rId9"/>
    <p:sldId id="443" r:id="rId10"/>
    <p:sldId id="438" r:id="rId11"/>
    <p:sldId id="433" r:id="rId12"/>
    <p:sldId id="432" r:id="rId13"/>
    <p:sldId id="428" r:id="rId14"/>
    <p:sldId id="430" r:id="rId1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AHAN%20POWER%20POINT\BAHAN%20GRAFIK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AHAN%20POWER%20POINT\BAHAN%20GRAFIK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d-ID"/>
  <c:chart>
    <c:title>
      <c:layout/>
      <c:txPr>
        <a:bodyPr/>
        <a:lstStyle/>
        <a:p>
          <a:pPr>
            <a:defRPr lang="en-US"/>
          </a:pPr>
          <a:endParaRPr lang="id-ID"/>
        </a:p>
      </c:txPr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Peringkat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 sz="2800">
                    <a:solidFill>
                      <a:srgbClr val="FF0000"/>
                    </a:solidFill>
                  </a:defRPr>
                </a:pPr>
                <a:endParaRPr lang="id-ID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C'</c:v>
                </c:pt>
                <c:pt idx="4">
                  <c:v>C*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59</c:v>
                </c:pt>
                <c:pt idx="1">
                  <c:v>234</c:v>
                </c:pt>
                <c:pt idx="2">
                  <c:v>161</c:v>
                </c:pt>
                <c:pt idx="3">
                  <c:v>23</c:v>
                </c:pt>
                <c:pt idx="4">
                  <c:v>17</c:v>
                </c:pt>
              </c:numCache>
            </c:numRef>
          </c:val>
        </c:ser>
        <c:shape val="cylinder"/>
        <c:axId val="51255552"/>
        <c:axId val="57548800"/>
        <c:axId val="0"/>
      </c:bar3DChart>
      <c:catAx>
        <c:axId val="51255552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/>
            </a:pPr>
            <a:endParaRPr lang="id-ID"/>
          </a:p>
        </c:txPr>
        <c:crossAx val="57548800"/>
        <c:crosses val="autoZero"/>
        <c:auto val="1"/>
        <c:lblAlgn val="ctr"/>
        <c:lblOffset val="100"/>
      </c:catAx>
      <c:valAx>
        <c:axId val="5754880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id-ID"/>
          </a:p>
        </c:txPr>
        <c:crossAx val="5125555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n-US"/>
          </a:pPr>
          <a:endParaRPr lang="id-ID"/>
        </a:p>
      </c:txPr>
    </c:legend>
    <c:plotVisOnly val="1"/>
  </c:chart>
  <c:txPr>
    <a:bodyPr/>
    <a:lstStyle/>
    <a:p>
      <a:pPr>
        <a:defRPr sz="1800"/>
      </a:pPr>
      <a:endParaRPr lang="id-ID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d-ID"/>
  <c:chart>
    <c:title>
      <c:layout/>
      <c:txPr>
        <a:bodyPr/>
        <a:lstStyle/>
        <a:p>
          <a:pPr>
            <a:defRPr lang="en-US"/>
          </a:pPr>
          <a:endParaRPr lang="id-ID"/>
        </a:p>
      </c:txPr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Peringkat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 sz="2800">
                    <a:solidFill>
                      <a:srgbClr val="FF0000"/>
                    </a:solidFill>
                  </a:defRPr>
                </a:pPr>
                <a:endParaRPr lang="id-ID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</c:v>
                </c:pt>
                <c:pt idx="1">
                  <c:v>7</c:v>
                </c:pt>
                <c:pt idx="2">
                  <c:v>1</c:v>
                </c:pt>
              </c:numCache>
            </c:numRef>
          </c:val>
        </c:ser>
        <c:shape val="cylinder"/>
        <c:axId val="109855872"/>
        <c:axId val="57597952"/>
        <c:axId val="0"/>
      </c:bar3DChart>
      <c:catAx>
        <c:axId val="109855872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/>
            </a:pPr>
            <a:endParaRPr lang="id-ID"/>
          </a:p>
        </c:txPr>
        <c:crossAx val="57597952"/>
        <c:crosses val="autoZero"/>
        <c:auto val="1"/>
        <c:lblAlgn val="ctr"/>
        <c:lblOffset val="100"/>
      </c:catAx>
      <c:valAx>
        <c:axId val="5759795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id-ID"/>
          </a:p>
        </c:txPr>
        <c:crossAx val="10985587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n-US"/>
          </a:pPr>
          <a:endParaRPr lang="id-ID"/>
        </a:p>
      </c:txPr>
    </c:legend>
    <c:plotVisOnly val="1"/>
  </c:chart>
  <c:txPr>
    <a:bodyPr/>
    <a:lstStyle/>
    <a:p>
      <a:pPr>
        <a:defRPr sz="1800"/>
      </a:pPr>
      <a:endParaRPr lang="id-ID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d-ID"/>
  <c:chart>
    <c:autoTitleDeleted val="1"/>
    <c:plotArea>
      <c:layout/>
      <c:pieChart>
        <c:varyColors val="1"/>
        <c:ser>
          <c:idx val="1"/>
          <c:order val="1"/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1.6273694954797319E-2"/>
                  <c:y val="-0.30307192150530665"/>
                </c:manualLayout>
              </c:layout>
              <c:tx>
                <c:rich>
                  <a:bodyPr/>
                  <a:lstStyle/>
                  <a:p>
                    <a:pPr>
                      <a:defRPr sz="2000"/>
                    </a:pPr>
                    <a:r>
                      <a:rPr lang="en-US" sz="1800" dirty="0"/>
                      <a:t>PENELITIAN; </a:t>
                    </a:r>
                    <a:r>
                      <a:rPr lang="en-US" sz="1800" dirty="0" smtClean="0"/>
                      <a:t>17.724.000.080</a:t>
                    </a:r>
                    <a:endParaRPr lang="en-US" sz="1800" dirty="0"/>
                  </a:p>
                </c:rich>
              </c:tx>
              <c:spPr/>
              <c:showVal val="1"/>
              <c:showCatName val="1"/>
            </c:dLbl>
            <c:dLbl>
              <c:idx val="1"/>
              <c:layout>
                <c:manualLayout>
                  <c:x val="6.7407589676290484E-3"/>
                  <c:y val="9.0529262066274624E-2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/>
                      <a:t>PENGABDIAN; </a:t>
                    </a:r>
                    <a:r>
                      <a:rPr lang="en-US" sz="1800" dirty="0" smtClean="0"/>
                      <a:t>4.983.500.000</a:t>
                    </a:r>
                    <a:endParaRPr lang="en-US" sz="1800" dirty="0"/>
                  </a:p>
                </c:rich>
              </c:tx>
              <c:showVal val="1"/>
              <c:showCatName val="1"/>
            </c:dLbl>
            <c:dLbl>
              <c:idx val="2"/>
              <c:layout>
                <c:manualLayout>
                  <c:x val="2.9942038495188103E-2"/>
                  <c:y val="1.605802258171854E-2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/>
                      <a:t>PKM; </a:t>
                    </a:r>
                    <a:r>
                      <a:rPr lang="en-US" sz="1800" dirty="0" smtClean="0"/>
                      <a:t>3.093.471.000</a:t>
                    </a:r>
                    <a:endParaRPr lang="en-US" sz="1800" dirty="0"/>
                  </a:p>
                </c:rich>
              </c:tx>
              <c:showVal val="1"/>
              <c:showCatName val="1"/>
            </c:dLbl>
            <c:txPr>
              <a:bodyPr/>
              <a:lstStyle/>
              <a:p>
                <a:pPr>
                  <a:defRPr sz="1400"/>
                </a:pPr>
                <a:endParaRPr lang="id-ID"/>
              </a:p>
            </c:txPr>
            <c:showVal val="1"/>
            <c:showCatName val="1"/>
          </c:dLbls>
          <c:cat>
            <c:strRef>
              <c:f>'JUMLAH HIBAH'!$B$9:$B$27</c:f>
              <c:strCache>
                <c:ptCount val="3"/>
                <c:pt idx="0">
                  <c:v>PENELITIAN</c:v>
                </c:pt>
                <c:pt idx="1">
                  <c:v>PENGABDIAN</c:v>
                </c:pt>
                <c:pt idx="2">
                  <c:v>PKM</c:v>
                </c:pt>
              </c:strCache>
            </c:strRef>
          </c:cat>
          <c:val>
            <c:numRef>
              <c:f>'JUMLAH HIBAH'!$D$9:$D$27</c:f>
              <c:numCache>
                <c:formatCode>#,##0.00</c:formatCode>
                <c:ptCount val="3"/>
                <c:pt idx="0">
                  <c:v>17724000080</c:v>
                </c:pt>
                <c:pt idx="1">
                  <c:v>4983500000</c:v>
                </c:pt>
                <c:pt idx="2">
                  <c:v>3093471000</c:v>
                </c:pt>
              </c:numCache>
            </c:numRef>
          </c:val>
        </c:ser>
        <c:ser>
          <c:idx val="0"/>
          <c:order val="0"/>
          <c:cat>
            <c:strRef>
              <c:f>'JUMLAH HIBAH'!$B$9:$B$27</c:f>
              <c:strCache>
                <c:ptCount val="3"/>
                <c:pt idx="0">
                  <c:v>PENELITIAN</c:v>
                </c:pt>
                <c:pt idx="1">
                  <c:v>PENGABDIAN</c:v>
                </c:pt>
                <c:pt idx="2">
                  <c:v>PKM</c:v>
                </c:pt>
              </c:strCache>
            </c:strRef>
          </c:cat>
          <c:val>
            <c:numRef>
              <c:f>'JUMLAH HIBAH'!$C$9:$C$27</c:f>
              <c:numCache>
                <c:formatCode>General</c:formatCode>
                <c:ptCount val="3"/>
                <c:pt idx="0">
                  <c:v>317</c:v>
                </c:pt>
                <c:pt idx="1">
                  <c:v>90</c:v>
                </c:pt>
                <c:pt idx="2">
                  <c:v>361</c:v>
                </c:pt>
              </c:numCache>
            </c:numRef>
          </c:val>
        </c:ser>
        <c:dLbls>
          <c:showVal val="1"/>
          <c:showCatName val="1"/>
        </c:dLbls>
        <c:firstSliceAng val="0"/>
      </c:pieChart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d-ID"/>
  <c:chart>
    <c:autoTitleDeleted val="1"/>
    <c:plotArea>
      <c:layout/>
      <c:pieChart>
        <c:varyColors val="1"/>
        <c:ser>
          <c:idx val="0"/>
          <c:order val="0"/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8.7483267716535182E-2"/>
                  <c:y val="-3.2121974336541265E-2"/>
                </c:manualLayout>
              </c:layout>
              <c:showVal val="1"/>
              <c:showCatName val="1"/>
            </c:dLbl>
            <c:dLbl>
              <c:idx val="1"/>
              <c:layout>
                <c:manualLayout>
                  <c:x val="-4.3875765529308816E-2"/>
                  <c:y val="-2.2407407407407459E-2"/>
                </c:manualLayout>
              </c:layout>
              <c:showVal val="1"/>
              <c:showCatName val="1"/>
            </c:dLbl>
            <c:dLbl>
              <c:idx val="2"/>
              <c:layout>
                <c:manualLayout>
                  <c:x val="9.3976268591426368E-2"/>
                  <c:y val="-0.12394393409157189"/>
                </c:manualLayout>
              </c:layout>
              <c:showVal val="1"/>
              <c:showCatName val="1"/>
            </c:dLbl>
            <c:txPr>
              <a:bodyPr/>
              <a:lstStyle/>
              <a:p>
                <a:pPr>
                  <a:defRPr sz="1600"/>
                </a:pPr>
                <a:endParaRPr lang="id-ID"/>
              </a:p>
            </c:txPr>
            <c:showVal val="1"/>
            <c:showCatName val="1"/>
            <c:showLeaderLines val="1"/>
          </c:dLbls>
          <c:cat>
            <c:strRef>
              <c:f>'JUMLAH HIBAH'!$B$9:$B$27</c:f>
              <c:strCache>
                <c:ptCount val="3"/>
                <c:pt idx="0">
                  <c:v>PENELITIAN</c:v>
                </c:pt>
                <c:pt idx="1">
                  <c:v>PENGABDIAN</c:v>
                </c:pt>
                <c:pt idx="2">
                  <c:v>PKM</c:v>
                </c:pt>
              </c:strCache>
            </c:strRef>
          </c:cat>
          <c:val>
            <c:numRef>
              <c:f>'JUMLAH HIBAH'!$C$9:$C$27</c:f>
              <c:numCache>
                <c:formatCode>General</c:formatCode>
                <c:ptCount val="3"/>
                <c:pt idx="0">
                  <c:v>317</c:v>
                </c:pt>
                <c:pt idx="1">
                  <c:v>90</c:v>
                </c:pt>
                <c:pt idx="2">
                  <c:v>361</c:v>
                </c:pt>
              </c:numCache>
            </c:numRef>
          </c:val>
        </c:ser>
        <c:dLbls>
          <c:showVal val="1"/>
          <c:showCatName val="1"/>
        </c:dLbls>
        <c:firstSliceAng val="0"/>
      </c:pieChart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d-ID"/>
  <c:chart>
    <c:title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Jumlah PT</c:v>
                </c:pt>
              </c:strCache>
            </c:strRef>
          </c:tx>
          <c:dLbls>
            <c:showVal val="1"/>
          </c:dLbls>
          <c:cat>
            <c:strRef>
              <c:f>Sheet1!$A$2:$A$3</c:f>
              <c:strCache>
                <c:ptCount val="2"/>
                <c:pt idx="0">
                  <c:v>Sekolah Tinggi</c:v>
                </c:pt>
                <c:pt idx="1">
                  <c:v>Akademi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</c:v>
                </c:pt>
                <c:pt idx="1">
                  <c:v>6</c:v>
                </c:pt>
              </c:numCache>
            </c:numRef>
          </c:val>
        </c:ser>
        <c:shape val="cylinder"/>
        <c:axId val="58458496"/>
        <c:axId val="58460032"/>
        <c:axId val="0"/>
      </c:bar3DChart>
      <c:catAx>
        <c:axId val="58458496"/>
        <c:scaling>
          <c:orientation val="minMax"/>
        </c:scaling>
        <c:axPos val="b"/>
        <c:tickLblPos val="nextTo"/>
        <c:crossAx val="58460032"/>
        <c:crosses val="autoZero"/>
        <c:auto val="1"/>
        <c:lblAlgn val="ctr"/>
        <c:lblOffset val="100"/>
      </c:catAx>
      <c:valAx>
        <c:axId val="58460032"/>
        <c:scaling>
          <c:orientation val="minMax"/>
        </c:scaling>
        <c:axPos val="l"/>
        <c:majorGridlines/>
        <c:numFmt formatCode="General" sourceLinked="1"/>
        <c:tickLblPos val="nextTo"/>
        <c:crossAx val="5845849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id-ID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B62F1B-E791-44CE-B336-1DFC67DA4EE0}" type="datetimeFigureOut">
              <a:rPr lang="id-ID" smtClean="0"/>
              <a:pPr/>
              <a:t>10/10/2014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F2A35E-9CC0-4098-859A-5573326AAD9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DC9B-13DC-4142-986F-312ABB4FC0E9}" type="datetimeFigureOut">
              <a:rPr lang="id-ID" smtClean="0"/>
              <a:pPr/>
              <a:t>10/10/2014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5E0E-4248-4967-9F95-14FB913AC9B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DC9B-13DC-4142-986F-312ABB4FC0E9}" type="datetimeFigureOut">
              <a:rPr lang="id-ID" smtClean="0"/>
              <a:pPr/>
              <a:t>10/10/2014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5E0E-4248-4967-9F95-14FB913AC9B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DC9B-13DC-4142-986F-312ABB4FC0E9}" type="datetimeFigureOut">
              <a:rPr lang="id-ID" smtClean="0"/>
              <a:pPr/>
              <a:t>10/10/2014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5E0E-4248-4967-9F95-14FB913AC9B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DC9B-13DC-4142-986F-312ABB4FC0E9}" type="datetimeFigureOut">
              <a:rPr lang="id-ID" smtClean="0"/>
              <a:pPr/>
              <a:t>10/10/2014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5E0E-4248-4967-9F95-14FB913AC9B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DC9B-13DC-4142-986F-312ABB4FC0E9}" type="datetimeFigureOut">
              <a:rPr lang="id-ID" smtClean="0"/>
              <a:pPr/>
              <a:t>10/10/2014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5E0E-4248-4967-9F95-14FB913AC9B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DC9B-13DC-4142-986F-312ABB4FC0E9}" type="datetimeFigureOut">
              <a:rPr lang="id-ID" smtClean="0"/>
              <a:pPr/>
              <a:t>10/10/2014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5E0E-4248-4967-9F95-14FB913AC9B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DC9B-13DC-4142-986F-312ABB4FC0E9}" type="datetimeFigureOut">
              <a:rPr lang="id-ID" smtClean="0"/>
              <a:pPr/>
              <a:t>10/10/2014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5E0E-4248-4967-9F95-14FB913AC9B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DC9B-13DC-4142-986F-312ABB4FC0E9}" type="datetimeFigureOut">
              <a:rPr lang="id-ID" smtClean="0"/>
              <a:pPr/>
              <a:t>10/10/2014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5E0E-4248-4967-9F95-14FB913AC9B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DC9B-13DC-4142-986F-312ABB4FC0E9}" type="datetimeFigureOut">
              <a:rPr lang="id-ID" smtClean="0"/>
              <a:pPr/>
              <a:t>10/10/2014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5E0E-4248-4967-9F95-14FB913AC9B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DC9B-13DC-4142-986F-312ABB4FC0E9}" type="datetimeFigureOut">
              <a:rPr lang="id-ID" smtClean="0"/>
              <a:pPr/>
              <a:t>10/10/2014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5E0E-4248-4967-9F95-14FB913AC9B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DC9B-13DC-4142-986F-312ABB4FC0E9}" type="datetimeFigureOut">
              <a:rPr lang="id-ID" smtClean="0"/>
              <a:pPr/>
              <a:t>10/10/2014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4055E0E-4248-4967-9F95-14FB913AC9B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8ADC9B-13DC-4142-986F-312ABB4FC0E9}" type="datetimeFigureOut">
              <a:rPr lang="id-ID" smtClean="0"/>
              <a:pPr/>
              <a:t>10/10/2014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4055E0E-4248-4967-9F95-14FB913AC9B4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286000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FORUM KOMUNIKASI PIMPINAN PTS, APTISI, ABPPTSI DAN KOPERTIS V DIY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800600"/>
            <a:ext cx="7854696" cy="866336"/>
          </a:xfrm>
        </p:spPr>
        <p:txBody>
          <a:bodyPr>
            <a:normAutofit fontScale="70000" lnSpcReduction="20000"/>
          </a:bodyPr>
          <a:lstStyle/>
          <a:p>
            <a:r>
              <a:rPr lang="id-ID" dirty="0" smtClean="0"/>
              <a:t>Koordinator  Kopertis Wilayah V</a:t>
            </a:r>
          </a:p>
          <a:p>
            <a:r>
              <a:rPr lang="id-ID" dirty="0" smtClean="0"/>
              <a:t>Daerah Istimewa Yogyakarta</a:t>
            </a:r>
          </a:p>
          <a:p>
            <a:r>
              <a:rPr lang="id-ID" dirty="0" smtClean="0"/>
              <a:t>10-Okt-2014, Kopertis V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28600" y="1219200"/>
          <a:ext cx="8686801" cy="3048000"/>
        </p:xfrm>
        <a:graphic>
          <a:graphicData uri="http://schemas.openxmlformats.org/drawingml/2006/table">
            <a:tbl>
              <a:tblPr/>
              <a:tblGrid>
                <a:gridCol w="544118"/>
                <a:gridCol w="1298247"/>
                <a:gridCol w="5197761"/>
                <a:gridCol w="1646675"/>
              </a:tblGrid>
              <a:tr h="101600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id-ID" sz="3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DAFTAR PERGURUAN TINGGI SWASTA </a:t>
                      </a:r>
                      <a:r>
                        <a:rPr lang="id-ID" sz="3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/>
                      </a:r>
                      <a:br>
                        <a:rPr lang="id-ID" sz="3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d-ID" sz="3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YANG </a:t>
                      </a:r>
                      <a:r>
                        <a:rPr lang="id-ID" sz="3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BELUM MELAPORKAN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512913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id-ID" sz="3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id-ID" sz="32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LAPORAN SEMESTER GANJIL 2013/2014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519087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id-ID" sz="3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KOPERTIS WILAYAH V </a:t>
                      </a:r>
                      <a:r>
                        <a:rPr lang="id-ID" sz="3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YOGYAKARTA </a:t>
                      </a:r>
                      <a:br>
                        <a:rPr lang="id-ID" sz="3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d-ID" sz="3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VS</a:t>
                      </a:r>
                      <a:br>
                        <a:rPr lang="id-ID" sz="3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id-ID" sz="32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PESERTA UJI KOMPETENSI</a:t>
                      </a:r>
                      <a:endParaRPr lang="id-ID" sz="32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Tugas  utama  dosen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25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dirty="0" smtClean="0"/>
              <a:t>Melaksanakan  tridharma  PT sepadan dengan 12 sks dan paling banyak 16 sks pada setiap semester sesuai dengan kualifikasi akademiknya dengan ketentuan sebagai berikut.</a:t>
            </a:r>
          </a:p>
          <a:p>
            <a:r>
              <a:rPr lang="id-ID" dirty="0" smtClean="0"/>
              <a:t>(1)   tugas  melakukan  </a:t>
            </a:r>
            <a:r>
              <a:rPr lang="id-ID" dirty="0" smtClean="0">
                <a:solidFill>
                  <a:srgbClr val="FF0000"/>
                </a:solidFill>
              </a:rPr>
              <a:t>pendidikan  dan  penelitian  paling  sedikit  sepadan  dengan  9 sks </a:t>
            </a:r>
            <a:r>
              <a:rPr lang="id-ID" dirty="0" smtClean="0"/>
              <a:t>yang dilaksanakan di perguruan tinggi yang bersangkutan;</a:t>
            </a:r>
          </a:p>
          <a:p>
            <a:r>
              <a:rPr lang="id-ID" dirty="0" smtClean="0"/>
              <a:t>(2)   tugas </a:t>
            </a:r>
            <a:r>
              <a:rPr lang="id-ID" dirty="0" smtClean="0">
                <a:solidFill>
                  <a:srgbClr val="FF0000"/>
                </a:solidFill>
              </a:rPr>
              <a:t>melakukan pengabdian kepada masyarakat </a:t>
            </a:r>
            <a:r>
              <a:rPr lang="id-ID" dirty="0" smtClean="0"/>
              <a:t>dapat dilaksanakan melalui kegiatan pengabdian kepada masyarakat yang diselenggarakan oleh perguruan tinggi yang bersangkutan atau melalui lembaga lain sesuai dengan peraturan perundang undangan;</a:t>
            </a:r>
          </a:p>
          <a:p>
            <a:r>
              <a:rPr lang="id-ID" dirty="0" smtClean="0"/>
              <a:t>(3)   </a:t>
            </a:r>
            <a:r>
              <a:rPr lang="id-ID" dirty="0" smtClean="0">
                <a:solidFill>
                  <a:srgbClr val="FF0000"/>
                </a:solidFill>
              </a:rPr>
              <a:t>tugas penunjang tridarma perguruan tinggi </a:t>
            </a:r>
            <a:r>
              <a:rPr lang="id-ID" dirty="0" smtClean="0"/>
              <a:t>dapat diperhitungkan sks nya sesuai dengan peraturan perundang undangan</a:t>
            </a:r>
          </a:p>
          <a:p>
            <a:r>
              <a:rPr lang="id-ID" dirty="0" smtClean="0"/>
              <a:t>(4)   </a:t>
            </a:r>
            <a:r>
              <a:rPr lang="id-ID" dirty="0" smtClean="0">
                <a:solidFill>
                  <a:srgbClr val="FF0000"/>
                </a:solidFill>
              </a:rPr>
              <a:t>tugas melakukan pengabdian kepada masyarakat dan tugas penunjang paling sedikit sepadan dengan 3 (tiga) SKS</a:t>
            </a:r>
          </a:p>
          <a:p>
            <a:r>
              <a:rPr lang="id-ID" dirty="0" smtClean="0"/>
              <a:t>(5)   tugas melaksanakan </a:t>
            </a:r>
            <a:r>
              <a:rPr lang="id-ID" dirty="0" smtClean="0">
                <a:solidFill>
                  <a:srgbClr val="FF0000"/>
                </a:solidFill>
              </a:rPr>
              <a:t>kewajiban khusus bagi profesor sekurang-kurangnya sepadan dengan 3 sks setiap tahun</a:t>
            </a:r>
            <a:r>
              <a:rPr lang="id-ID" dirty="0" smtClean="0"/>
              <a:t>.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4096"/>
          </a:xfrm>
        </p:spPr>
        <p:txBody>
          <a:bodyPr>
            <a:normAutofit/>
          </a:bodyPr>
          <a:lstStyle/>
          <a:p>
            <a:r>
              <a:rPr lang="id-ID" dirty="0" smtClean="0"/>
              <a:t>LAPORAN KINERJA DOSEN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504056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sz="3500" dirty="0" smtClean="0">
                <a:solidFill>
                  <a:srgbClr val="00B0F0"/>
                </a:solidFill>
              </a:rPr>
              <a:t>Etika :</a:t>
            </a:r>
            <a:endParaRPr lang="id-ID" dirty="0" smtClean="0"/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Jujur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Objektif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Bertanggungjawab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Paham Pedoman BKD</a:t>
            </a:r>
          </a:p>
          <a:p>
            <a:pPr marL="514350" indent="-514350"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>
                <a:solidFill>
                  <a:srgbClr val="00B0F0"/>
                </a:solidFill>
              </a:rPr>
              <a:t>Fungsi:</a:t>
            </a:r>
            <a:r>
              <a:rPr lang="id-ID" dirty="0" smtClean="0"/>
              <a:t> </a:t>
            </a:r>
          </a:p>
          <a:p>
            <a:pPr>
              <a:buNone/>
            </a:pPr>
            <a:r>
              <a:rPr lang="id-ID" dirty="0" smtClean="0"/>
              <a:t>	Mendorong tercapainya tujuan evaluasi tugas utama dosen untuk:</a:t>
            </a:r>
          </a:p>
          <a:p>
            <a:r>
              <a:rPr lang="id-ID" dirty="0" smtClean="0"/>
              <a:t>(1) meningkatkan profesionalisme dosen dalam melaksanakan tugas, </a:t>
            </a:r>
          </a:p>
          <a:p>
            <a:r>
              <a:rPr lang="id-ID" dirty="0" smtClean="0"/>
              <a:t>(2) meningkatkan proses  dan hasil pendidikan </a:t>
            </a:r>
          </a:p>
          <a:p>
            <a:r>
              <a:rPr lang="id-ID" dirty="0" smtClean="0"/>
              <a:t>(3) menilai  akuntabilitas  kinerja  dosen  di  perguruan  tinggi  </a:t>
            </a:r>
          </a:p>
          <a:p>
            <a:r>
              <a:rPr lang="id-ID" dirty="0" smtClean="0"/>
              <a:t>(4)  meningkatkan  atmosfer akademik di semua jenjang perguruan tinggi dan </a:t>
            </a:r>
          </a:p>
          <a:p>
            <a:r>
              <a:rPr lang="id-ID" dirty="0" smtClean="0"/>
              <a:t>(5) mempercepat terwujudnya tujuan pendidikan nasional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sz="2800" dirty="0" err="1" smtClean="0"/>
              <a:t>Jumlah</a:t>
            </a:r>
            <a:r>
              <a:rPr lang="en-US" sz="2800" dirty="0" smtClean="0"/>
              <a:t> PT yang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menyelenggarakan</a:t>
            </a:r>
            <a:r>
              <a:rPr lang="en-US" sz="2800" dirty="0" smtClean="0"/>
              <a:t> 1 </a:t>
            </a:r>
            <a:r>
              <a:rPr lang="en-US" sz="2800" dirty="0" err="1" smtClean="0"/>
              <a:t>prodi</a:t>
            </a:r>
            <a:r>
              <a:rPr lang="en-US" sz="2800" dirty="0" smtClean="0"/>
              <a:t>, </a:t>
            </a:r>
            <a:br>
              <a:rPr lang="en-US" sz="2800" dirty="0" smtClean="0"/>
            </a:b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dosen</a:t>
            </a:r>
            <a:r>
              <a:rPr lang="en-US" sz="2800" dirty="0" smtClean="0"/>
              <a:t> </a:t>
            </a:r>
            <a:r>
              <a:rPr lang="en-US" sz="2800" dirty="0" err="1" smtClean="0"/>
              <a:t>tetap</a:t>
            </a:r>
            <a:r>
              <a:rPr lang="en-US" sz="2800" dirty="0" smtClean="0"/>
              <a:t> &lt; 6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2844" y="1071546"/>
          <a:ext cx="8786874" cy="5643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57158" y="1357298"/>
          <a:ext cx="8572560" cy="5061587"/>
        </p:xfrm>
        <a:graphic>
          <a:graphicData uri="http://schemas.openxmlformats.org/drawingml/2006/table">
            <a:tbl>
              <a:tblPr/>
              <a:tblGrid>
                <a:gridCol w="382541"/>
                <a:gridCol w="582919"/>
                <a:gridCol w="2856305"/>
                <a:gridCol w="306033"/>
                <a:gridCol w="670357"/>
                <a:gridCol w="2579420"/>
                <a:gridCol w="568347"/>
                <a:gridCol w="626638"/>
              </a:tblGrid>
              <a:tr h="3466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KODE PTS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NAMA PTS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KODE PRODI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NAMA PROGRAM STUDI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J.P.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JML DOSTAP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66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053001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STIKIP “CATUR SAKTI”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86205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Pendidikan Luar Sekolah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S-1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66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66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054035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AKAD. KOMUNIKASI “RADYA BINATAMA”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70401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Penyiaran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D-3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6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6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054046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AKAD.MANAJ. ADMINISTRASI “DHARMALA”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61401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Manajemen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Administrasi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D-3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6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6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054063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AKPER. “KARYA BAKTI HUSADA”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14401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Keperawatan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D-3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6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6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054064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AKAD. KEBIDANAN “NYAI AHMAD DAHLAN”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15401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Kebidanan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D-3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6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6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054067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AKAD. FARMASI INDONESIA YOGYAKARTA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48401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Farmasi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D-3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6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69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054068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nl-NL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AK. TEK. RADIODIAGNOSTIK DAN RADIOTERAPI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11402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Teknik Radiodiagnostik dan Radioterapi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D-3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7776" marR="7776" marT="77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944562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en-US" sz="2800" dirty="0" smtClean="0"/>
              <a:t>DAFTAR PTS yang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menyelenggarakan</a:t>
            </a:r>
            <a:r>
              <a:rPr lang="en-US" sz="2800" dirty="0" smtClean="0"/>
              <a:t> 1 </a:t>
            </a:r>
            <a:r>
              <a:rPr lang="en-US" sz="2800" dirty="0" err="1" smtClean="0"/>
              <a:t>prodi</a:t>
            </a:r>
            <a:r>
              <a:rPr lang="en-US" sz="2800" dirty="0" smtClean="0"/>
              <a:t>, </a:t>
            </a:r>
            <a:br>
              <a:rPr lang="en-US" sz="2800" dirty="0" smtClean="0"/>
            </a:b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dosen</a:t>
            </a:r>
            <a:r>
              <a:rPr lang="en-US" sz="2800" dirty="0" smtClean="0"/>
              <a:t> </a:t>
            </a:r>
            <a:r>
              <a:rPr lang="en-US" sz="2800" dirty="0" err="1" smtClean="0"/>
              <a:t>tetap</a:t>
            </a:r>
            <a:r>
              <a:rPr lang="en-US" sz="2800" dirty="0" smtClean="0"/>
              <a:t> &lt; 6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725470"/>
          </a:xfrm>
          <a:solidFill>
            <a:srgbClr val="92D050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2400" dirty="0" err="1" smtClean="0"/>
              <a:t>Akreditasi</a:t>
            </a:r>
            <a:r>
              <a:rPr lang="en-US" sz="2400" dirty="0" smtClean="0"/>
              <a:t> </a:t>
            </a:r>
            <a:r>
              <a:rPr lang="en-US" sz="2400" dirty="0" err="1" smtClean="0"/>
              <a:t>Prodi</a:t>
            </a:r>
            <a:r>
              <a:rPr lang="en-US" sz="2400" dirty="0" smtClean="0"/>
              <a:t> </a:t>
            </a:r>
            <a:r>
              <a:rPr lang="en-US" sz="2400" dirty="0" err="1" smtClean="0"/>
              <a:t>Aktif</a:t>
            </a:r>
            <a:r>
              <a:rPr lang="en-US" sz="2400" dirty="0" smtClean="0"/>
              <a:t> (494 </a:t>
            </a:r>
            <a:r>
              <a:rPr lang="en-US" sz="2400" dirty="0" err="1" smtClean="0"/>
              <a:t>prodi</a:t>
            </a:r>
            <a:r>
              <a:rPr lang="en-US" sz="2400" dirty="0" smtClean="0"/>
              <a:t>)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Peringkat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2844" y="1214422"/>
          <a:ext cx="9001156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214282" y="5929330"/>
            <a:ext cx="8715436" cy="725470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Keterangan</a:t>
            </a:r>
            <a:r>
              <a:rPr kumimoji="0" lang="id-ID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2400" baseline="0" dirty="0" smtClean="0">
                <a:latin typeface="+mj-lt"/>
                <a:ea typeface="+mj-ea"/>
                <a:cs typeface="+mj-cs"/>
              </a:rPr>
              <a:t>C’  : C Pemutihan berdasarkan SE</a:t>
            </a:r>
            <a:r>
              <a:rPr lang="id-ID" sz="2400" dirty="0" smtClean="0">
                <a:latin typeface="+mj-lt"/>
                <a:ea typeface="+mj-ea"/>
                <a:cs typeface="+mj-cs"/>
              </a:rPr>
              <a:t> no 160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</a:t>
            </a:r>
            <a:r>
              <a:rPr lang="id-ID" sz="2400" baseline="0" dirty="0" smtClean="0">
                <a:latin typeface="+mj-lt"/>
                <a:ea typeface="+mj-ea"/>
                <a:cs typeface="+mj-cs"/>
              </a:rPr>
              <a:t>*</a:t>
            </a:r>
            <a:r>
              <a:rPr lang="id-ID" sz="2400" dirty="0" smtClean="0">
                <a:latin typeface="+mj-lt"/>
                <a:ea typeface="+mj-ea"/>
                <a:cs typeface="+mj-cs"/>
              </a:rPr>
              <a:t> : C karena prodi baru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582594"/>
          </a:xfrm>
          <a:solidFill>
            <a:srgbClr val="92D050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3200" dirty="0" err="1" smtClean="0"/>
              <a:t>Akreditasi</a:t>
            </a:r>
            <a:r>
              <a:rPr lang="en-US" sz="3200" dirty="0" smtClean="0"/>
              <a:t> </a:t>
            </a:r>
            <a:r>
              <a:rPr lang="en-US" sz="3200" dirty="0" err="1" smtClean="0"/>
              <a:t>Institusi</a:t>
            </a:r>
            <a:r>
              <a:rPr lang="en-US" sz="3200" dirty="0" smtClean="0"/>
              <a:t> </a:t>
            </a:r>
            <a:r>
              <a:rPr lang="en-US" sz="3200" dirty="0" err="1" smtClean="0"/>
              <a:t>Berdasarkan</a:t>
            </a:r>
            <a:r>
              <a:rPr lang="en-US" sz="3200" dirty="0" smtClean="0"/>
              <a:t> </a:t>
            </a:r>
            <a:r>
              <a:rPr lang="en-US" sz="3200" dirty="0" err="1" smtClean="0"/>
              <a:t>Peringkat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57158" y="1142984"/>
          <a:ext cx="8329642" cy="4983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" y="990599"/>
          <a:ext cx="8839201" cy="5486402"/>
        </p:xfrm>
        <a:graphic>
          <a:graphicData uri="http://schemas.openxmlformats.org/drawingml/2006/table">
            <a:tbl>
              <a:tblPr/>
              <a:tblGrid>
                <a:gridCol w="299042"/>
                <a:gridCol w="284090"/>
                <a:gridCol w="3455468"/>
                <a:gridCol w="1676400"/>
                <a:gridCol w="746814"/>
                <a:gridCol w="470992"/>
                <a:gridCol w="478468"/>
                <a:gridCol w="717702"/>
                <a:gridCol w="710225"/>
              </a:tblGrid>
              <a:tr h="459310">
                <a:tc gridSpan="3"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Daftar PTS yang Terakreditasi Institusi</a:t>
                      </a: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54" marR="5154" marT="51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0872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Wil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Nama PTS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Nomor SK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Tgl. SK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Tahun SK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Peringkat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Tgl Kadaluarsa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Status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39622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Institut Sains dan Teknologi AKPRIND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243/SK/BAN-PT/Akred/PT/VII/2014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19-07-2014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19-07-2019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masih berlaku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39622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Sekolah Tinggi Ilmu Ekonomi YKPN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041/SK/BAN-PT/Akred/PT/I/2014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16-01-2014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16-01-2019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masih berlaku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39622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Sekolah Tinggi Ilmu Kesehatan Aisyiyah Yogyakarta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245/SK/BAN-PT/Akred/PT/VII/2014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19-07-2014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19-07-2019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masih berlaku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39622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Sekolah Tinggi Manajemen Informatika dan Komputer AMIKOM Yogyakarta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033/SK/BAN-PT/Akred/PT/I/2014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16-01-2014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16-01-2019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masih berlaku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39622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Sekolah Tinggi Pariwisata AMPTA Yogyakarta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339/SK/BAN-PT/Akred/PT/VIII/2014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30-08-2014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30-08-2019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masih berlaku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39622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Universitas Atma Jaya Yogyakarta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058/SK/BAN-PT/Ak-IV/PT/II/2013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21-02-2013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21-02-2018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masih berlaku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39622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Universitas Islam Indonesia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065/SK/BAN-PT/Ak-IV/PT/II/2013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21-02-2013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21-02-2018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masih berlaku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39622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Universitas Muhammadiyah Yogyakarta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061/SK/BAN-PT/Ak-IV/PT/II/2013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21-02-2013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21-02-2018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masih berlaku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39622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Universitas Sanata Dharma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060/SK/BAN-PT/Ak-IV/PT/II/2013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21-02-2013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21-02-2018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masih berlaku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39622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Universitas Sarjanawiyata Tamansiswa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034/SK/BAN-PT/Akred/PT/I/2014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16-01-2014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16-01-2019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masih berlaku</a:t>
                      </a:r>
                    </a:p>
                  </a:txBody>
                  <a:tcPr marL="5154" marR="5154" marT="51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88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8AD4-ACAA-434F-A9FB-214AD6566C0A}" type="slidenum">
              <a:rPr lang="id-ID" smtClean="0"/>
              <a:pPr/>
              <a:t>6</a:t>
            </a:fld>
            <a:endParaRPr lang="id-ID"/>
          </a:p>
        </p:txBody>
      </p:sp>
      <p:sp>
        <p:nvSpPr>
          <p:cNvPr id="3" name="Slide Number Placeholder 1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48AD4-ACAA-434F-A9FB-214AD6566C0A}" type="slidenum">
              <a:rPr kumimoji="0" lang="id-ID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48AD4-ACAA-434F-A9FB-214AD6566C0A}" type="slidenum">
              <a:rPr kumimoji="0" lang="id-ID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d-ID" sz="4000" b="1" dirty="0" smtClean="0">
                <a:solidFill>
                  <a:schemeClr val="bg1"/>
                </a:solidFill>
              </a:rPr>
              <a:t>Proses Akreditasi Prodi dan Institusi </a:t>
            </a:r>
            <a:endParaRPr lang="id-ID" sz="4000" b="1" dirty="0">
              <a:solidFill>
                <a:schemeClr val="bg1"/>
              </a:solidFill>
            </a:endParaRPr>
          </a:p>
        </p:txBody>
      </p:sp>
      <p:sp>
        <p:nvSpPr>
          <p:cNvPr id="6" name="Striped Right Arrow 5"/>
          <p:cNvSpPr/>
          <p:nvPr/>
        </p:nvSpPr>
        <p:spPr>
          <a:xfrm>
            <a:off x="107504" y="764704"/>
            <a:ext cx="2736304" cy="1296144"/>
          </a:xfrm>
          <a:prstGeom prst="stripedRightArrow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800"/>
          </a:p>
        </p:txBody>
      </p:sp>
      <p:sp>
        <p:nvSpPr>
          <p:cNvPr id="7" name="TextBox 6"/>
          <p:cNvSpPr txBox="1"/>
          <p:nvPr/>
        </p:nvSpPr>
        <p:spPr>
          <a:xfrm>
            <a:off x="3131840" y="908720"/>
            <a:ext cx="3456384" cy="523220"/>
          </a:xfrm>
          <a:prstGeom prst="rect">
            <a:avLst/>
          </a:prstGeom>
          <a:solidFill>
            <a:srgbClr val="002060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d-ID" sz="2800" dirty="0" smtClean="0">
                <a:solidFill>
                  <a:schemeClr val="bg1"/>
                </a:solidFill>
              </a:rPr>
              <a:t>Persyaratan</a:t>
            </a:r>
            <a:endParaRPr lang="id-ID" sz="2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31840" y="1772816"/>
            <a:ext cx="3456384" cy="523220"/>
          </a:xfrm>
          <a:prstGeom prst="rect">
            <a:avLst/>
          </a:prstGeom>
          <a:solidFill>
            <a:srgbClr val="006600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d-ID" sz="2800" dirty="0" smtClean="0">
                <a:solidFill>
                  <a:schemeClr val="bg1"/>
                </a:solidFill>
              </a:rPr>
              <a:t>Asesemen Kecukupan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31840" y="2636912"/>
            <a:ext cx="3456384" cy="793038"/>
          </a:xfrm>
          <a:prstGeom prst="rect">
            <a:avLst/>
          </a:prstGeom>
          <a:solidFill>
            <a:srgbClr val="996600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>
              <a:lnSpc>
                <a:spcPts val="2700"/>
              </a:lnSpc>
            </a:pPr>
            <a:r>
              <a:rPr lang="id-ID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Visitasi (Asesemen Lapangan) </a:t>
            </a:r>
            <a:endParaRPr lang="id-ID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31840" y="3789040"/>
            <a:ext cx="3456384" cy="523220"/>
          </a:xfrm>
          <a:prstGeom prst="rect">
            <a:avLst/>
          </a:prstGeom>
          <a:solidFill>
            <a:srgbClr val="7E0000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d-ID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Validasi (BAN-PT)</a:t>
            </a:r>
            <a:endParaRPr lang="id-ID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31840" y="4668232"/>
            <a:ext cx="3456384" cy="793038"/>
          </a:xfrm>
          <a:prstGeom prst="rect">
            <a:avLst/>
          </a:prstGeom>
          <a:solidFill>
            <a:srgbClr val="C00000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>
              <a:lnSpc>
                <a:spcPts val="2700"/>
              </a:lnSpc>
            </a:pPr>
            <a:r>
              <a:rPr lang="id-ID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Keputusan Pleno:  Nilai dan Peringkat</a:t>
            </a:r>
            <a:endParaRPr lang="id-ID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31840" y="5787261"/>
            <a:ext cx="3456384" cy="793038"/>
          </a:xfrm>
          <a:prstGeom prst="rect">
            <a:avLst/>
          </a:prstGeom>
          <a:solidFill>
            <a:srgbClr val="002060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>
              <a:lnSpc>
                <a:spcPts val="2700"/>
              </a:lnSpc>
            </a:pPr>
            <a:r>
              <a:rPr lang="id-ID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Pengumuman:</a:t>
            </a:r>
          </a:p>
          <a:p>
            <a:pPr algn="ctr">
              <a:lnSpc>
                <a:spcPts val="2700"/>
              </a:lnSpc>
            </a:pPr>
            <a:r>
              <a:rPr lang="id-ID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 dan Sertifikat</a:t>
            </a:r>
            <a:endParaRPr lang="id-ID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5536" y="1124744"/>
            <a:ext cx="2376264" cy="523220"/>
          </a:xfrm>
          <a:prstGeom prst="rect">
            <a:avLst/>
          </a:prstGeom>
          <a:noFill/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d-ID" sz="2800" dirty="0" smtClean="0">
                <a:solidFill>
                  <a:schemeClr val="bg1"/>
                </a:solidFill>
              </a:rPr>
              <a:t>Usul PT</a:t>
            </a:r>
            <a:endParaRPr lang="id-ID" sz="28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5562600"/>
            <a:ext cx="2664296" cy="1485535"/>
          </a:xfrm>
          <a:prstGeom prst="rect">
            <a:avLst/>
          </a:prstGeom>
          <a:solidFill>
            <a:srgbClr val="008000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>
              <a:lnSpc>
                <a:spcPts val="2700"/>
              </a:lnSpc>
            </a:pPr>
            <a:r>
              <a:rPr lang="id-ID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Banding             (Pleno BAN-PT):Alasan dan bukti</a:t>
            </a:r>
            <a:endParaRPr lang="id-ID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7504" y="3743665"/>
            <a:ext cx="2664296" cy="1477328"/>
          </a:xfrm>
          <a:prstGeom prst="rect">
            <a:avLst/>
          </a:prstGeom>
          <a:solidFill>
            <a:srgbClr val="996600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>
              <a:lnSpc>
                <a:spcPts val="2700"/>
              </a:lnSpc>
            </a:pPr>
            <a:r>
              <a:rPr lang="id-ID" sz="2800" dirty="0" smtClean="0">
                <a:solidFill>
                  <a:schemeClr val="bg1"/>
                </a:solidFill>
              </a:rPr>
              <a:t>Surveilen:</a:t>
            </a:r>
          </a:p>
          <a:p>
            <a:pPr algn="ctr">
              <a:lnSpc>
                <a:spcPts val="2700"/>
              </a:lnSpc>
              <a:buFont typeface="Arial" pitchFamily="34" charset="0"/>
              <a:buChar char="•"/>
            </a:pPr>
            <a:r>
              <a:rPr lang="id-ID" sz="2800" dirty="0" smtClean="0">
                <a:solidFill>
                  <a:schemeClr val="bg1"/>
                </a:solidFill>
              </a:rPr>
              <a:t> Banding</a:t>
            </a:r>
          </a:p>
          <a:p>
            <a:pPr algn="ctr">
              <a:lnSpc>
                <a:spcPts val="2700"/>
              </a:lnSpc>
              <a:buFont typeface="Arial" pitchFamily="34" charset="0"/>
              <a:buChar char="•"/>
            </a:pPr>
            <a:r>
              <a:rPr lang="id-ID" sz="2800" dirty="0" smtClean="0">
                <a:solidFill>
                  <a:schemeClr val="bg1"/>
                </a:solidFill>
              </a:rPr>
              <a:t> Keraguan</a:t>
            </a:r>
          </a:p>
          <a:p>
            <a:pPr algn="ctr">
              <a:lnSpc>
                <a:spcPts val="2700"/>
              </a:lnSpc>
              <a:buFont typeface="Arial" pitchFamily="34" charset="0"/>
              <a:buChar char="•"/>
            </a:pPr>
            <a:r>
              <a:rPr lang="id-ID" sz="2800" dirty="0" smtClean="0">
                <a:solidFill>
                  <a:schemeClr val="bg1"/>
                </a:solidFill>
              </a:rPr>
              <a:t> Keluhan masy</a:t>
            </a:r>
            <a:endParaRPr lang="id-ID" sz="28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7504" y="2474893"/>
            <a:ext cx="2699792" cy="954107"/>
          </a:xfrm>
          <a:prstGeom prst="rect">
            <a:avLst/>
          </a:prstGeom>
          <a:solidFill>
            <a:srgbClr val="002060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d-ID" sz="2800" dirty="0" smtClean="0">
                <a:solidFill>
                  <a:schemeClr val="bg1"/>
                </a:solidFill>
              </a:rPr>
              <a:t>Keputusan Akhir (Pleno BAN-PT)</a:t>
            </a:r>
            <a:endParaRPr lang="id-ID" sz="28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60232" y="836712"/>
            <a:ext cx="2483768" cy="608885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9388" indent="-179388">
              <a:lnSpc>
                <a:spcPts val="2000"/>
              </a:lnSpc>
              <a:buFont typeface="Arial" pitchFamily="34" charset="0"/>
              <a:buChar char="•"/>
            </a:pPr>
            <a:r>
              <a:rPr lang="id-ID" sz="2000" dirty="0" smtClean="0"/>
              <a:t>Prodi terakreditasi </a:t>
            </a:r>
            <a:r>
              <a:rPr lang="id-ID" sz="2000" dirty="0" smtClean="0">
                <a:latin typeface="Tahoma"/>
                <a:ea typeface="Tahoma"/>
                <a:cs typeface="Tahoma"/>
              </a:rPr>
              <a:t>≥</a:t>
            </a:r>
            <a:r>
              <a:rPr lang="id-ID" sz="2000" dirty="0" smtClean="0"/>
              <a:t>75%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60232" y="2824459"/>
            <a:ext cx="2232248" cy="461665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d-ID" sz="2400" dirty="0" smtClean="0"/>
              <a:t>Nilai </a:t>
            </a:r>
            <a:r>
              <a:rPr lang="id-ID" sz="2400" dirty="0" smtClean="0">
                <a:latin typeface="Tahoma"/>
                <a:ea typeface="Tahoma"/>
                <a:cs typeface="Tahoma"/>
              </a:rPr>
              <a:t>≥</a:t>
            </a:r>
            <a:r>
              <a:rPr lang="id-ID" sz="2400" dirty="0" smtClean="0"/>
              <a:t>200</a:t>
            </a:r>
            <a:endParaRPr lang="id-ID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6660232" y="1720982"/>
            <a:ext cx="2483768" cy="707886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9388" indent="-179388"/>
            <a:r>
              <a:rPr lang="id-ID" sz="2000" dirty="0" smtClean="0"/>
              <a:t>Prodi     : 2 Asesor</a:t>
            </a:r>
          </a:p>
          <a:p>
            <a:pPr marL="179388" indent="-179388"/>
            <a:r>
              <a:rPr lang="id-ID" sz="2000" dirty="0" smtClean="0"/>
              <a:t>Institusi: 3-7 Asesor</a:t>
            </a:r>
            <a:endParaRPr lang="id-ID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6732240" y="4286256"/>
            <a:ext cx="2411760" cy="1754326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722313" indent="-722313"/>
            <a:r>
              <a:rPr lang="id-ID" dirty="0" smtClean="0">
                <a:latin typeface="Tahoma"/>
                <a:ea typeface="Tahoma"/>
                <a:cs typeface="Tahoma"/>
              </a:rPr>
              <a:t>&lt; </a:t>
            </a:r>
            <a:r>
              <a:rPr lang="id-ID" dirty="0" smtClean="0"/>
              <a:t>200 : Tak Terakreditasi</a:t>
            </a:r>
          </a:p>
          <a:p>
            <a:pPr marL="442913" indent="-442913"/>
            <a:r>
              <a:rPr lang="id-ID" dirty="0" smtClean="0"/>
              <a:t>200 - 300 : C (baik)</a:t>
            </a:r>
          </a:p>
          <a:p>
            <a:pPr marL="1165225" indent="-1165225"/>
            <a:r>
              <a:rPr lang="id-ID" dirty="0" smtClean="0"/>
              <a:t>301 - 360 : B (Sangat baik)</a:t>
            </a:r>
          </a:p>
          <a:p>
            <a:pPr marL="442913" indent="-442913"/>
            <a:r>
              <a:rPr lang="id-ID" dirty="0" smtClean="0">
                <a:latin typeface="Tahoma"/>
                <a:ea typeface="Tahoma"/>
                <a:cs typeface="Tahoma"/>
              </a:rPr>
              <a:t>≥</a:t>
            </a:r>
            <a:r>
              <a:rPr lang="id-ID" dirty="0" smtClean="0"/>
              <a:t> 361     : A (Unggul)</a:t>
            </a:r>
            <a:endParaRPr lang="id-ID" dirty="0"/>
          </a:p>
        </p:txBody>
      </p:sp>
      <p:sp>
        <p:nvSpPr>
          <p:cNvPr id="30" name="Down Arrow 29"/>
          <p:cNvSpPr/>
          <p:nvPr/>
        </p:nvSpPr>
        <p:spPr>
          <a:xfrm>
            <a:off x="4283968" y="1484784"/>
            <a:ext cx="1152128" cy="288032"/>
          </a:xfrm>
          <a:prstGeom prst="downArrow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1" name="Down Arrow 30"/>
          <p:cNvSpPr/>
          <p:nvPr/>
        </p:nvSpPr>
        <p:spPr>
          <a:xfrm>
            <a:off x="4283968" y="2348880"/>
            <a:ext cx="1152128" cy="288032"/>
          </a:xfrm>
          <a:prstGeom prst="downArrow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2" name="Down Arrow 31"/>
          <p:cNvSpPr/>
          <p:nvPr/>
        </p:nvSpPr>
        <p:spPr>
          <a:xfrm>
            <a:off x="4283968" y="3501008"/>
            <a:ext cx="1152128" cy="288032"/>
          </a:xfrm>
          <a:prstGeom prst="downArrow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3" name="Down Arrow 32"/>
          <p:cNvSpPr/>
          <p:nvPr/>
        </p:nvSpPr>
        <p:spPr>
          <a:xfrm>
            <a:off x="4283968" y="4365104"/>
            <a:ext cx="1152128" cy="288032"/>
          </a:xfrm>
          <a:prstGeom prst="downArrow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4" name="Down Arrow 33"/>
          <p:cNvSpPr/>
          <p:nvPr/>
        </p:nvSpPr>
        <p:spPr>
          <a:xfrm>
            <a:off x="4283968" y="5517232"/>
            <a:ext cx="1152128" cy="288032"/>
          </a:xfrm>
          <a:prstGeom prst="downArrow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5" name="Down Arrow 34"/>
          <p:cNvSpPr/>
          <p:nvPr/>
        </p:nvSpPr>
        <p:spPr>
          <a:xfrm rot="5400000">
            <a:off x="2339752" y="6101703"/>
            <a:ext cx="1152128" cy="288032"/>
          </a:xfrm>
          <a:prstGeom prst="downArrow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6" name="Down Arrow 35"/>
          <p:cNvSpPr/>
          <p:nvPr/>
        </p:nvSpPr>
        <p:spPr>
          <a:xfrm rot="10800000">
            <a:off x="899592" y="5229200"/>
            <a:ext cx="1152128" cy="288032"/>
          </a:xfrm>
          <a:prstGeom prst="downArrow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7" name="Down Arrow 36"/>
          <p:cNvSpPr/>
          <p:nvPr/>
        </p:nvSpPr>
        <p:spPr>
          <a:xfrm rot="10800000">
            <a:off x="899592" y="3428999"/>
            <a:ext cx="1152128" cy="288032"/>
          </a:xfrm>
          <a:prstGeom prst="downArrow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48AD4-ACAA-434F-A9FB-214AD6566C0A}" type="slidenum">
              <a:rPr lang="id-ID" smtClean="0"/>
              <a:pPr/>
              <a:t>7</a:t>
            </a:fld>
            <a:endParaRPr lang="id-ID"/>
          </a:p>
        </p:txBody>
      </p:sp>
      <p:sp>
        <p:nvSpPr>
          <p:cNvPr id="3" name="Slide Number Placeholder 1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48AD4-ACAA-434F-A9FB-214AD6566C0A}" type="slidenum">
              <a:rPr kumimoji="0" lang="id-ID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  <a:solidFill>
            <a:srgbClr val="0066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STANDAR, NILAI DAN PERINGKAT</a:t>
            </a:r>
            <a:endParaRPr lang="id-ID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1259632" y="1268760"/>
            <a:ext cx="1512168" cy="4248472"/>
          </a:xfrm>
          <a:prstGeom prst="up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TextBox 5"/>
          <p:cNvSpPr txBox="1"/>
          <p:nvPr/>
        </p:nvSpPr>
        <p:spPr>
          <a:xfrm>
            <a:off x="1619672" y="1556792"/>
            <a:ext cx="79208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</a:p>
          <a:p>
            <a:pPr algn="ctr"/>
            <a:r>
              <a:rPr lang="id-ID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pPr algn="ctr"/>
            <a:r>
              <a:rPr lang="id-ID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</a:p>
          <a:p>
            <a:pPr algn="ctr"/>
            <a:r>
              <a:rPr lang="id-ID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</a:p>
          <a:p>
            <a:pPr algn="ctr"/>
            <a:r>
              <a:rPr lang="id-ID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</a:p>
          <a:p>
            <a:pPr algn="ctr"/>
            <a:r>
              <a:rPr lang="id-ID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</a:p>
          <a:p>
            <a:pPr algn="ctr"/>
            <a:r>
              <a:rPr lang="id-ID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endParaRPr lang="id-ID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7544" y="5517232"/>
            <a:ext cx="568863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203848" y="1412776"/>
            <a:ext cx="864096" cy="410445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3851920" y="1268760"/>
            <a:ext cx="864096" cy="42484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23928" y="1340768"/>
            <a:ext cx="720080" cy="4201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200"/>
              </a:lnSpc>
            </a:pPr>
            <a:r>
              <a:rPr lang="id-ID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</a:p>
          <a:p>
            <a:pPr algn="ctr">
              <a:lnSpc>
                <a:spcPts val="3200"/>
              </a:lnSpc>
            </a:pPr>
            <a:r>
              <a:rPr lang="id-ID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</a:p>
          <a:p>
            <a:pPr algn="ctr">
              <a:lnSpc>
                <a:spcPts val="3200"/>
              </a:lnSpc>
            </a:pPr>
            <a:r>
              <a:rPr lang="id-ID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</a:p>
          <a:p>
            <a:pPr algn="ctr">
              <a:lnSpc>
                <a:spcPts val="3200"/>
              </a:lnSpc>
            </a:pPr>
            <a:r>
              <a:rPr lang="id-ID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</a:p>
          <a:p>
            <a:pPr algn="ctr">
              <a:lnSpc>
                <a:spcPts val="3200"/>
              </a:lnSpc>
            </a:pPr>
            <a:r>
              <a:rPr lang="id-ID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</a:p>
          <a:p>
            <a:pPr algn="ctr">
              <a:lnSpc>
                <a:spcPts val="3200"/>
              </a:lnSpc>
            </a:pPr>
            <a:r>
              <a:rPr lang="id-ID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</a:p>
          <a:p>
            <a:pPr algn="ctr">
              <a:lnSpc>
                <a:spcPts val="3200"/>
              </a:lnSpc>
            </a:pPr>
            <a:r>
              <a:rPr lang="id-ID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pPr algn="ctr">
              <a:lnSpc>
                <a:spcPts val="3200"/>
              </a:lnSpc>
            </a:pPr>
            <a:r>
              <a:rPr lang="id-ID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</a:p>
          <a:p>
            <a:pPr algn="ctr">
              <a:lnSpc>
                <a:spcPts val="3200"/>
              </a:lnSpc>
            </a:pPr>
            <a:r>
              <a:rPr lang="id-ID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</a:p>
          <a:p>
            <a:pPr algn="ctr">
              <a:lnSpc>
                <a:spcPts val="3200"/>
              </a:lnSpc>
            </a:pPr>
            <a:r>
              <a:rPr lang="id-ID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id-ID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5856" y="2447017"/>
            <a:ext cx="7200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</a:p>
          <a:p>
            <a:r>
              <a:rPr lang="id-ID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</a:p>
          <a:p>
            <a:r>
              <a:rPr lang="id-ID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</a:p>
          <a:p>
            <a:r>
              <a:rPr lang="id-ID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id-ID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2483768" y="2132856"/>
            <a:ext cx="648072" cy="223224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Right Arrow 12"/>
          <p:cNvSpPr/>
          <p:nvPr/>
        </p:nvSpPr>
        <p:spPr>
          <a:xfrm>
            <a:off x="4860032" y="1268760"/>
            <a:ext cx="1872208" cy="1152128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TextBox 13"/>
          <p:cNvSpPr txBox="1"/>
          <p:nvPr/>
        </p:nvSpPr>
        <p:spPr>
          <a:xfrm>
            <a:off x="4716016" y="1496978"/>
            <a:ext cx="7616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endParaRPr lang="id-ID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4860032" y="2780928"/>
            <a:ext cx="1872208" cy="1152128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6" name="TextBox 15"/>
          <p:cNvSpPr txBox="1"/>
          <p:nvPr/>
        </p:nvSpPr>
        <p:spPr>
          <a:xfrm>
            <a:off x="4716016" y="3009146"/>
            <a:ext cx="792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endParaRPr lang="id-ID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4860032" y="4365104"/>
            <a:ext cx="1872208" cy="1152128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8" name="TextBox 17"/>
          <p:cNvSpPr txBox="1"/>
          <p:nvPr/>
        </p:nvSpPr>
        <p:spPr>
          <a:xfrm>
            <a:off x="4716016" y="4593322"/>
            <a:ext cx="792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endParaRPr lang="id-ID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755576" y="1268760"/>
            <a:ext cx="0" cy="4248472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07504" y="2348880"/>
            <a:ext cx="1368152" cy="93610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1" name="Oval 20"/>
          <p:cNvSpPr/>
          <p:nvPr/>
        </p:nvSpPr>
        <p:spPr>
          <a:xfrm>
            <a:off x="107504" y="4437112"/>
            <a:ext cx="1368152" cy="93610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2" name="TextBox 21"/>
          <p:cNvSpPr txBox="1"/>
          <p:nvPr/>
        </p:nvSpPr>
        <p:spPr>
          <a:xfrm>
            <a:off x="35496" y="2420888"/>
            <a:ext cx="1440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SPT</a:t>
            </a:r>
            <a:endParaRPr lang="id-ID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-71470" y="4620292"/>
            <a:ext cx="1678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SN-Dikti</a:t>
            </a:r>
            <a:endParaRPr lang="id-ID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Down Arrow 23"/>
          <p:cNvSpPr/>
          <p:nvPr/>
        </p:nvSpPr>
        <p:spPr>
          <a:xfrm>
            <a:off x="1403648" y="5616624"/>
            <a:ext cx="5400600" cy="836712"/>
          </a:xfrm>
          <a:prstGeom prst="downArrow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5" name="TextBox 24"/>
          <p:cNvSpPr txBox="1"/>
          <p:nvPr/>
        </p:nvSpPr>
        <p:spPr>
          <a:xfrm>
            <a:off x="2362200" y="558924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 Terakreditasi</a:t>
            </a:r>
            <a:endParaRPr lang="id-ID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781800" y="1143000"/>
            <a:ext cx="2057400" cy="10541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id-ID" sz="2800" b="1" dirty="0" smtClean="0">
                <a:solidFill>
                  <a:srgbClr val="C00000"/>
                </a:solidFill>
              </a:rPr>
              <a:t>Daya Saing Internasio-nal</a:t>
            </a:r>
            <a:endParaRPr lang="id-ID" sz="2800" b="1" dirty="0">
              <a:solidFill>
                <a:srgbClr val="C00000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791580" y="4293096"/>
            <a:ext cx="828092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375756" y="4293096"/>
            <a:ext cx="828092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4716016" y="4293096"/>
            <a:ext cx="2160240" cy="2"/>
          </a:xfrm>
          <a:prstGeom prst="line">
            <a:avLst/>
          </a:prstGeom>
          <a:ln w="38100">
            <a:solidFill>
              <a:srgbClr val="00206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732240" y="3055506"/>
            <a:ext cx="1802160" cy="10592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id-ID" sz="2800" b="1" dirty="0" smtClean="0">
                <a:solidFill>
                  <a:srgbClr val="C00000"/>
                </a:solidFill>
              </a:rPr>
              <a:t>Daya Saing Nasional</a:t>
            </a:r>
            <a:endParaRPr lang="id-ID" sz="2800" b="1" dirty="0">
              <a:solidFill>
                <a:srgbClr val="C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732240" y="4509120"/>
            <a:ext cx="1878360" cy="10534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id-ID" sz="2800" b="1" dirty="0" smtClean="0">
                <a:solidFill>
                  <a:srgbClr val="C00000"/>
                </a:solidFill>
              </a:rPr>
              <a:t>Daya Saing Lokal</a:t>
            </a:r>
            <a:endParaRPr lang="id-ID" sz="2800" b="1" dirty="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 rot="16200000">
            <a:off x="7291893" y="3124557"/>
            <a:ext cx="3024336" cy="608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id-ID" sz="2000" b="1" dirty="0" smtClean="0"/>
              <a:t>Motivasi/dorongan utk meningkatkan daya saing</a:t>
            </a:r>
            <a:endParaRPr lang="id-ID" sz="2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5131534" y="3085605"/>
            <a:ext cx="1512168" cy="629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id-ID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Sangat Baik</a:t>
            </a:r>
            <a:endParaRPr lang="id-ID" sz="2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04048" y="4786322"/>
            <a:ext cx="1512168" cy="379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id-ID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Baik</a:t>
            </a:r>
            <a:endParaRPr lang="id-ID" sz="2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060096" y="1722865"/>
            <a:ext cx="1512168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id-ID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Unggul</a:t>
            </a:r>
            <a:endParaRPr lang="id-ID" sz="2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70114" y="10747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751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DISTRIBUSI DANA HIBAH</a:t>
            </a:r>
            <a:endParaRPr lang="id-ID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/>
          <a:lstStyle/>
          <a:p>
            <a:r>
              <a:rPr lang="id-ID" dirty="0" smtClean="0"/>
              <a:t>JUMLAH  JUDUL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592</TotalTime>
  <Words>684</Words>
  <Application>Microsoft Office PowerPoint</Application>
  <PresentationFormat>On-screen Show (4:3)</PresentationFormat>
  <Paragraphs>321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FORUM KOMUNIKASI PIMPINAN PTS, APTISI, ABPPTSI DAN KOPERTIS V DIY</vt:lpstr>
      <vt:lpstr>Akreditasi Prodi Aktif (494 prodi) Berdasarkan Peringkat</vt:lpstr>
      <vt:lpstr>Akreditasi Institusi Berdasarkan Peringkat</vt:lpstr>
      <vt:lpstr>Slide 4</vt:lpstr>
      <vt:lpstr>Slide 5</vt:lpstr>
      <vt:lpstr>Slide 6</vt:lpstr>
      <vt:lpstr>Slide 7</vt:lpstr>
      <vt:lpstr>DISTRIBUSI DANA HIBAH</vt:lpstr>
      <vt:lpstr>JUMLAH  JUDUL</vt:lpstr>
      <vt:lpstr>Slide 10</vt:lpstr>
      <vt:lpstr>Tugas  utama  dosen</vt:lpstr>
      <vt:lpstr>LAPORAN KINERJA DOSEN</vt:lpstr>
      <vt:lpstr>Jumlah PT yang hanya menyelenggarakan 1 prodi,  dan dosen tetap &lt; 6</vt:lpstr>
      <vt:lpstr>DAFTAR PTS yang hanya menyelenggarakan 1 prodi,  dan dosen tetap &lt;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DOSEN TETAP YAYASAN</dc:title>
  <dc:creator>DIFA</dc:creator>
  <cp:lastModifiedBy>KOPERTIS</cp:lastModifiedBy>
  <cp:revision>113</cp:revision>
  <dcterms:created xsi:type="dcterms:W3CDTF">2012-12-20T02:41:44Z</dcterms:created>
  <dcterms:modified xsi:type="dcterms:W3CDTF">2014-10-10T03:39:31Z</dcterms:modified>
</cp:coreProperties>
</file>