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74" r:id="rId2"/>
    <p:sldId id="275" r:id="rId3"/>
    <p:sldId id="348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2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707" autoAdjust="0"/>
    <p:restoredTop sz="94660"/>
  </p:normalViewPr>
  <p:slideViewPr>
    <p:cSldViewPr>
      <p:cViewPr varScale="1">
        <p:scale>
          <a:sx n="86" d="100"/>
          <a:sy n="8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C23CFB9-DB9E-4940-870A-E963E31ED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CBDC024-9C1A-4957-8242-362250AE53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32082A-8307-44C8-9C52-99F144366BEC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06B907-6CFC-4117-988D-69A768B7A3B0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0B3B09-B2B2-4FE2-88FE-D19B3A53AFAD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0B3B09-B2B2-4FE2-88FE-D19B3A53AFA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047AAD-4F36-42F1-B4E4-E12CAA15712C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FD92E6-FC35-4125-A68C-88ECDA6E6B45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111FCF-EB76-4893-B7B9-3287D40B630F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64A7B6-C34B-4A40-8476-E15B90F1E20B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86032F-0619-4CA2-BEC1-FBC96BD70224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E19231-E708-44CB-B9A9-348F3FBC283A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</p:grpSp>
      <p:sp>
        <p:nvSpPr>
          <p:cNvPr id="307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0F07A-C9C6-4A16-9046-A9FFEDFAFE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3BE5C-7961-4E59-AF02-BA7D941139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2E21F-5835-4D1D-AD33-81331DECF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id-ID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AEB1E-C291-4585-8D3F-262E8442D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E25B5-9500-4FF5-B9FC-CD6621FC0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22D1A-3B56-4849-A25A-2F101535D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DDB6-A2FE-4654-A71F-57DDB3E58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49AFF-2759-45C7-A8B3-6B261A0452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32DD2-46BF-4CB3-9CBB-05F7E6A70F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108FC-A76A-48E1-8B39-348AAB3C0A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85865-69E6-4ED3-8ED5-520E4D6DA4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BC250-01EF-403D-A078-4D84E19B8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969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  <p:sp>
          <p:nvSpPr>
            <p:cNvPr id="29700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</p:grpSp>
      <p:sp>
        <p:nvSpPr>
          <p:cNvPr id="297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E01D54D-2154-46D5-A959-F339DBD98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9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31242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HASIL AUDIT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ITJEN KEMDIKNAS DENGAN SPI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TAHUN 2015</a:t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HIBAH PHP-PTS &amp; BANTUAN PENELITIAN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sz="2800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38600"/>
            <a:ext cx="9144000" cy="2590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400" b="1" dirty="0" err="1" smtClean="0"/>
              <a:t>Oleh</a:t>
            </a:r>
            <a:r>
              <a:rPr lang="en-US" sz="1400" b="1" dirty="0" smtClean="0"/>
              <a:t> :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4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400" b="1" dirty="0" smtClean="0"/>
              <a:t> DJOKO HARJONO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400" b="1" dirty="0" smtClean="0"/>
              <a:t>KETUA SATUAN PENGAWASAN INTERN KOPERTIS WILAYAH V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400" b="1" dirty="0" smtClean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92150"/>
            <a:ext cx="8569325" cy="540385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42913" indent="-442913" eaLnBrk="1" hangingPunct="1">
              <a:buFont typeface="Wingdings 2" pitchFamily="18" charset="2"/>
              <a:buNone/>
            </a:pPr>
            <a:r>
              <a:rPr lang="en-US" sz="3000" dirty="0" smtClean="0">
                <a:latin typeface="Arial" charset="0"/>
              </a:rPr>
              <a:t>3. </a:t>
            </a:r>
            <a:r>
              <a:rPr lang="en-US" sz="3000" dirty="0" err="1" smtClean="0">
                <a:latin typeface="Arial" charset="0"/>
              </a:rPr>
              <a:t>Surat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perintah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kerja</a:t>
            </a:r>
            <a:r>
              <a:rPr lang="en-US" sz="3000" dirty="0" smtClean="0">
                <a:latin typeface="Arial" charset="0"/>
              </a:rPr>
              <a:t> (SPK):</a:t>
            </a:r>
          </a:p>
          <a:p>
            <a:pPr marL="442913" indent="-442913" algn="just" eaLnBrk="1" hangingPunct="1">
              <a:buFont typeface="Wingdings 2" pitchFamily="18" charset="2"/>
              <a:buNone/>
            </a:pPr>
            <a:r>
              <a:rPr lang="en-US" sz="3000" dirty="0" smtClean="0">
                <a:latin typeface="Arial" charset="0"/>
              </a:rPr>
              <a:t>    </a:t>
            </a:r>
            <a:r>
              <a:rPr lang="en-US" sz="3000" dirty="0" err="1" smtClean="0">
                <a:latin typeface="Arial" charset="0"/>
              </a:rPr>
              <a:t>Untuk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pengadaan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barang</a:t>
            </a:r>
            <a:r>
              <a:rPr lang="en-US" sz="3000" dirty="0" smtClean="0">
                <a:latin typeface="Arial" charset="0"/>
              </a:rPr>
              <a:t>/</a:t>
            </a:r>
            <a:r>
              <a:rPr lang="en-US" sz="3000" dirty="0" err="1" smtClean="0">
                <a:latin typeface="Arial" charset="0"/>
              </a:rPr>
              <a:t>kontruksi</a:t>
            </a:r>
            <a:r>
              <a:rPr lang="en-US" sz="3000" dirty="0" smtClean="0">
                <a:latin typeface="Arial" charset="0"/>
              </a:rPr>
              <a:t>/</a:t>
            </a:r>
            <a:r>
              <a:rPr lang="en-US" sz="3000" dirty="0" err="1" smtClean="0">
                <a:latin typeface="Arial" charset="0"/>
              </a:rPr>
              <a:t>jasa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lainnya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dengan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nilai</a:t>
            </a:r>
            <a:r>
              <a:rPr lang="en-US" sz="3000" dirty="0" smtClean="0">
                <a:latin typeface="Arial" charset="0"/>
              </a:rPr>
              <a:t> Rp.200 </a:t>
            </a:r>
            <a:r>
              <a:rPr lang="en-US" sz="3000" dirty="0" err="1" smtClean="0">
                <a:latin typeface="Arial" charset="0"/>
              </a:rPr>
              <a:t>juta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dan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konsultan</a:t>
            </a:r>
            <a:r>
              <a:rPr lang="en-US" sz="3000" dirty="0" smtClean="0">
                <a:latin typeface="Arial" charset="0"/>
              </a:rPr>
              <a:t> </a:t>
            </a:r>
            <a:r>
              <a:rPr lang="en-US" sz="3000" dirty="0" err="1" smtClean="0">
                <a:latin typeface="Arial" charset="0"/>
              </a:rPr>
              <a:t>sampai</a:t>
            </a:r>
            <a:r>
              <a:rPr lang="en-US" sz="3000" dirty="0" smtClean="0">
                <a:latin typeface="Arial" charset="0"/>
              </a:rPr>
              <a:t> Rp.50 </a:t>
            </a:r>
            <a:r>
              <a:rPr lang="en-US" sz="3000" dirty="0" err="1" smtClean="0">
                <a:latin typeface="Arial" charset="0"/>
              </a:rPr>
              <a:t>juta</a:t>
            </a:r>
            <a:endParaRPr lang="en-US" sz="3000" dirty="0" smtClean="0">
              <a:latin typeface="Arial" charset="0"/>
            </a:endParaRP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C859EE8-5C29-403B-95CE-BDDC5AA6D735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92150"/>
            <a:ext cx="8496300" cy="540385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4.</a:t>
            </a:r>
            <a:r>
              <a:rPr lang="en-US" dirty="0" smtClean="0">
                <a:solidFill>
                  <a:srgbClr val="0099FF"/>
                </a:solidFill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Pertanggung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jawaban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atas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pelaksanaan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pengadaan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barang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jasa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harus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dilengkapi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dokumen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pendukung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pembayaran</a:t>
            </a:r>
            <a:r>
              <a:rPr lang="en-US" dirty="0" smtClean="0">
                <a:latin typeface="Arial" charset="0"/>
              </a:rPr>
              <a:t>/</a:t>
            </a:r>
            <a:r>
              <a:rPr lang="en-US" dirty="0" err="1" smtClean="0">
                <a:latin typeface="Arial" charset="0"/>
              </a:rPr>
              <a:t>pertanggung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jawaban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keuangan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diantaranya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bukti-bukti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pengeluaran</a:t>
            </a:r>
            <a:endParaRPr lang="en-US" dirty="0" smtClean="0"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latin typeface="Arial" charset="0"/>
              </a:rPr>
              <a:t>    </a:t>
            </a:r>
            <a:r>
              <a:rPr lang="en-US" dirty="0" err="1" smtClean="0">
                <a:latin typeface="Arial" charset="0"/>
              </a:rPr>
              <a:t>Bukti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pengeluaran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menurut</a:t>
            </a:r>
            <a:r>
              <a:rPr lang="en-US" dirty="0" smtClean="0">
                <a:latin typeface="Arial" charset="0"/>
              </a:rPr>
              <a:t> PMK 190/2012 </a:t>
            </a:r>
            <a:r>
              <a:rPr lang="en-US" dirty="0" err="1" smtClean="0">
                <a:latin typeface="Arial" charset="0"/>
              </a:rPr>
              <a:t>pasal</a:t>
            </a:r>
            <a:r>
              <a:rPr lang="en-US" dirty="0" smtClean="0">
                <a:latin typeface="Arial" charset="0"/>
              </a:rPr>
              <a:t> 51 </a:t>
            </a:r>
            <a:r>
              <a:rPr lang="en-US" dirty="0" err="1" smtClean="0">
                <a:latin typeface="Arial" charset="0"/>
              </a:rPr>
              <a:t>antara</a:t>
            </a:r>
            <a:r>
              <a:rPr lang="en-US" dirty="0" smtClean="0">
                <a:latin typeface="Arial" charset="0"/>
              </a:rPr>
              <a:t> lain: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latin typeface="Arial" charset="0"/>
              </a:rPr>
              <a:t>         - </a:t>
            </a:r>
            <a:r>
              <a:rPr lang="en-US" dirty="0" err="1" smtClean="0">
                <a:latin typeface="Arial" charset="0"/>
              </a:rPr>
              <a:t>Kuitansi</a:t>
            </a:r>
            <a:r>
              <a:rPr lang="id-ID" dirty="0" smtClean="0">
                <a:latin typeface="Arial" charset="0"/>
              </a:rPr>
              <a:t>  atau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latin typeface="Arial" charset="0"/>
              </a:rPr>
              <a:t>     </a:t>
            </a:r>
            <a:r>
              <a:rPr lang="id-ID" dirty="0" smtClean="0">
                <a:latin typeface="Arial" charset="0"/>
              </a:rPr>
              <a:t>    - B</a:t>
            </a:r>
            <a:r>
              <a:rPr lang="en-US" dirty="0" err="1" smtClean="0">
                <a:latin typeface="Arial" charset="0"/>
              </a:rPr>
              <a:t>ukti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pembelian</a:t>
            </a:r>
            <a:endParaRPr lang="en-US" dirty="0" smtClean="0"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dirty="0" smtClean="0">
              <a:solidFill>
                <a:srgbClr val="0099FF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>
                <a:solidFill>
                  <a:srgbClr val="0099FF"/>
                </a:solidFill>
                <a:latin typeface="Arial" charset="0"/>
              </a:rPr>
              <a:t>     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0CE728-BB6E-4952-9DF9-B29778D1EA7E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96752"/>
            <a:ext cx="8280400" cy="4899248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14350" indent="-514350" eaLnBrk="1" hangingPunct="1">
              <a:buNone/>
            </a:pPr>
            <a:r>
              <a:rPr lang="en-US" sz="2800" dirty="0" smtClean="0">
                <a:latin typeface="Arial" charset="0"/>
              </a:rPr>
              <a:t>1.  </a:t>
            </a:r>
            <a:r>
              <a:rPr lang="en-US" sz="2800" dirty="0" err="1" smtClean="0">
                <a:latin typeface="Arial" charset="0"/>
              </a:rPr>
              <a:t>Kuitansi</a:t>
            </a:r>
            <a:r>
              <a:rPr lang="en-US" sz="2800" dirty="0" smtClean="0">
                <a:latin typeface="Arial" charset="0"/>
              </a:rPr>
              <a:t> :</a:t>
            </a:r>
          </a:p>
          <a:p>
            <a:pPr marL="514350" indent="-514350" eaLnBrk="1" hangingPunct="1">
              <a:buNone/>
            </a:pPr>
            <a:r>
              <a:rPr lang="en-US" sz="2800" dirty="0" smtClean="0">
                <a:latin typeface="Arial" charset="0"/>
              </a:rPr>
              <a:t>     </a:t>
            </a:r>
            <a:r>
              <a:rPr lang="en-US" sz="2800" dirty="0" err="1" smtClean="0">
                <a:latin typeface="Arial" charset="0"/>
              </a:rPr>
              <a:t>merupakan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bukti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pembayaran</a:t>
            </a:r>
            <a:r>
              <a:rPr lang="en-US" sz="2800" dirty="0" smtClean="0">
                <a:latin typeface="Arial" charset="0"/>
              </a:rPr>
              <a:t>/</a:t>
            </a:r>
            <a:r>
              <a:rPr lang="en-US" sz="2800" dirty="0" err="1" smtClean="0">
                <a:latin typeface="Arial" charset="0"/>
              </a:rPr>
              <a:t>pembelian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sebagai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bukti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perjanjian</a:t>
            </a:r>
            <a:endParaRPr lang="en-US" sz="2800" dirty="0" smtClean="0">
              <a:latin typeface="Arial" charset="0"/>
            </a:endParaRPr>
          </a:p>
          <a:p>
            <a:pPr marL="442913" indent="-442913" eaLnBrk="1" hangingPunct="1">
              <a:buFont typeface="Wingdings 2" pitchFamily="18" charset="2"/>
              <a:buNone/>
            </a:pPr>
            <a:endParaRPr lang="en-US" sz="2800" dirty="0" smtClean="0">
              <a:latin typeface="Arial" charset="0"/>
            </a:endParaRP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latin typeface="Arial" charset="0"/>
              </a:rPr>
              <a:t>2. </a:t>
            </a:r>
            <a:r>
              <a:rPr lang="en-US" sz="2800" dirty="0" err="1" smtClean="0">
                <a:latin typeface="Arial" charset="0"/>
              </a:rPr>
              <a:t>Bukti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pengeluaran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dgn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nilai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kecil-kecil</a:t>
            </a:r>
            <a:r>
              <a:rPr lang="en-US" sz="2800" dirty="0" smtClean="0">
                <a:latin typeface="Arial" charset="0"/>
              </a:rPr>
              <a:t> (</a:t>
            </a:r>
            <a:r>
              <a:rPr lang="en-US" sz="2800" dirty="0" err="1" smtClean="0">
                <a:latin typeface="Arial" charset="0"/>
              </a:rPr>
              <a:t>akun</a:t>
            </a:r>
            <a:r>
              <a:rPr lang="en-US" sz="2800" dirty="0" smtClean="0">
                <a:latin typeface="Arial" charset="0"/>
              </a:rPr>
              <a:t> &amp;</a:t>
            </a:r>
            <a:r>
              <a:rPr lang="en-US" sz="2800" dirty="0" err="1" smtClean="0">
                <a:latin typeface="Arial" charset="0"/>
              </a:rPr>
              <a:t>uraian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sama</a:t>
            </a:r>
            <a:r>
              <a:rPr lang="en-US" sz="2800" dirty="0" smtClean="0">
                <a:latin typeface="Arial" charset="0"/>
              </a:rPr>
              <a:t>) </a:t>
            </a:r>
            <a:r>
              <a:rPr lang="en-US" sz="2800" dirty="0" err="1" smtClean="0">
                <a:latin typeface="Arial" charset="0"/>
              </a:rPr>
              <a:t>dapat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digabung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menjadi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daftar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rincian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pembayaran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id-ID" sz="2800" dirty="0" smtClean="0">
                <a:latin typeface="Arial" charset="0"/>
              </a:rPr>
              <a:t>(bukti dilampirkan)</a:t>
            </a:r>
          </a:p>
          <a:p>
            <a:pPr marL="442913" indent="-442913" eaLnBrk="1" hangingPunct="1">
              <a:buFont typeface="Wingdings 2" pitchFamily="18" charset="2"/>
              <a:buNone/>
            </a:pPr>
            <a:endParaRPr lang="id-ID" sz="2800" dirty="0" smtClean="0">
              <a:latin typeface="Arial" charset="0"/>
            </a:endParaRPr>
          </a:p>
          <a:p>
            <a:pPr marL="442913" indent="-442913" eaLnBrk="1" hangingPunct="1">
              <a:buFont typeface="Wingdings 2" pitchFamily="18" charset="2"/>
              <a:buNone/>
            </a:pPr>
            <a:r>
              <a:rPr lang="en-US" sz="2800" dirty="0" smtClean="0">
                <a:latin typeface="Arial" charset="0"/>
              </a:rPr>
              <a:t>3.</a:t>
            </a:r>
            <a:r>
              <a:rPr lang="id-ID" sz="2800" dirty="0" smtClean="0">
                <a:latin typeface="Arial" charset="0"/>
              </a:rPr>
              <a:t> Kedua dokumen tsb </a:t>
            </a:r>
            <a:r>
              <a:rPr lang="en-US" sz="2800" dirty="0" err="1" smtClean="0">
                <a:latin typeface="Arial" charset="0"/>
              </a:rPr>
              <a:t>disahkan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oleh</a:t>
            </a:r>
            <a:r>
              <a:rPr lang="en-US" sz="2800" dirty="0" smtClean="0">
                <a:latin typeface="Arial" charset="0"/>
              </a:rPr>
              <a:t> PPK</a:t>
            </a:r>
            <a:r>
              <a:rPr lang="id-ID" sz="2800" dirty="0" smtClean="0">
                <a:latin typeface="Arial" charset="0"/>
              </a:rPr>
              <a:t> </a:t>
            </a:r>
            <a:endParaRPr lang="en-US" sz="2800" dirty="0" smtClean="0">
              <a:latin typeface="Arial" charset="0"/>
            </a:endParaRP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A16097D-985B-4538-811A-1BEABDD2D368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01625"/>
            <a:ext cx="8280920" cy="679450"/>
          </a:xfrm>
          <a:scene3d>
            <a:camera prst="orthographicFront"/>
            <a:lightRig rig="sof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DOKUMEN KEUANGAN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052513"/>
            <a:ext cx="8569325" cy="5043487"/>
          </a:xfr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442913" indent="-442913" eaLnBrk="1" fontAlgn="auto" hangingPunct="1">
              <a:spcAft>
                <a:spcPts val="0"/>
              </a:spcAft>
              <a:buNone/>
              <a:defRPr/>
            </a:pPr>
            <a:r>
              <a:rPr lang="en-US" sz="2900" dirty="0" smtClean="0">
                <a:latin typeface="Arial" charset="0"/>
              </a:rPr>
              <a:t>   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Mengedepankan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prinsip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pengelolaan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keuangan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Yaitu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:    </a:t>
            </a: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  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Efisien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efektif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serta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tidak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mengurangi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akuntabilitas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bukti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pengeluaran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tidak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harus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berbentuk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kuitansi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namun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dalam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bentuk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dokumen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lainnya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dipersamakan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bukti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pembelian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berupa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: nota,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struk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pembayaran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sejenisnya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)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misalnya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:</a:t>
            </a:r>
          </a:p>
          <a:p>
            <a:pPr marL="442913" indent="-442913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  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Pengeluaran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yang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tidak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dapat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dikuitansikan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,  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dapat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digabungkan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direkapitulasi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dari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beberapa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bukti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pengeluaran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dalam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jumlah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sampai</a:t>
            </a:r>
            <a:r>
              <a:rPr lang="en-US" sz="2900" dirty="0" smtClean="0">
                <a:solidFill>
                  <a:srgbClr val="002060"/>
                </a:solidFill>
                <a:latin typeface="Arial" charset="0"/>
              </a:rPr>
              <a:t> 1 </a:t>
            </a:r>
            <a:r>
              <a:rPr lang="en-US" sz="2900" dirty="0" err="1" smtClean="0">
                <a:solidFill>
                  <a:srgbClr val="002060"/>
                </a:solidFill>
                <a:latin typeface="Arial" charset="0"/>
              </a:rPr>
              <a:t>juta</a:t>
            </a:r>
            <a:endParaRPr lang="en-US" sz="2900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900" dirty="0" smtClean="0">
                <a:solidFill>
                  <a:schemeClr val="tx1"/>
                </a:solidFill>
                <a:latin typeface="Arial" charset="0"/>
              </a:rPr>
              <a:t> </a:t>
            </a:r>
          </a:p>
          <a:p>
            <a:pPr marL="442913" indent="-442913" eaLnBrk="1" fontAlgn="auto" hangingPunct="1">
              <a:spcAft>
                <a:spcPts val="0"/>
              </a:spcAft>
              <a:buFontTx/>
              <a:buNone/>
              <a:defRPr/>
            </a:pPr>
            <a:endParaRPr lang="en-US" sz="2900" dirty="0" smtClean="0">
              <a:solidFill>
                <a:schemeClr val="accent2"/>
              </a:solidFill>
              <a:latin typeface="Arial" charset="0"/>
            </a:endParaRPr>
          </a:p>
          <a:p>
            <a:pPr marL="442913" indent="-442913" eaLnBrk="1" fontAlgn="auto" hangingPunct="1">
              <a:spcAft>
                <a:spcPts val="0"/>
              </a:spcAft>
              <a:buFontTx/>
              <a:buAutoNum type="arabicPeriod"/>
              <a:defRPr/>
            </a:pPr>
            <a:endParaRPr lang="en-US" sz="2900" dirty="0" smtClean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FA17906-584D-46D1-9120-4F52B378A425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34430" cy="5762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Arial" charset="0"/>
              </a:rPr>
              <a:t>PMK 190/2012 </a:t>
            </a:r>
            <a:r>
              <a:rPr lang="en-US" sz="2800" dirty="0" err="1" smtClean="0">
                <a:solidFill>
                  <a:schemeClr val="tx1"/>
                </a:solidFill>
                <a:latin typeface="Arial" charset="0"/>
              </a:rPr>
              <a:t>pasal</a:t>
            </a:r>
            <a:r>
              <a:rPr lang="en-US" sz="2800" dirty="0" smtClean="0">
                <a:solidFill>
                  <a:schemeClr val="tx1"/>
                </a:solidFill>
                <a:latin typeface="Arial" charset="0"/>
              </a:rPr>
              <a:t> 51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35814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d-ID" sz="4400" b="1" dirty="0" smtClean="0">
                <a:solidFill>
                  <a:schemeClr val="tx2">
                    <a:lumMod val="50000"/>
                  </a:schemeClr>
                </a:solidFill>
              </a:rPr>
              <a:t>SEKIAN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d-ID" sz="4400" b="1" dirty="0" smtClean="0">
                <a:solidFill>
                  <a:schemeClr val="tx2">
                    <a:lumMod val="50000"/>
                  </a:schemeClr>
                </a:solidFill>
              </a:rPr>
              <a:t>&amp;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</a:rPr>
              <a:t>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b="1" dirty="0" err="1" smtClean="0">
                <a:solidFill>
                  <a:srgbClr val="FFFF00"/>
                </a:solidFill>
              </a:rPr>
              <a:t>Uji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petik</a:t>
            </a:r>
            <a:r>
              <a:rPr lang="en-US" sz="2800" b="1" dirty="0" smtClean="0">
                <a:solidFill>
                  <a:srgbClr val="FFFF00"/>
                </a:solidFill>
              </a:rPr>
              <a:t> 6 pts </a:t>
            </a:r>
            <a:r>
              <a:rPr lang="en-US" sz="2800" b="1" dirty="0" err="1" smtClean="0">
                <a:solidFill>
                  <a:srgbClr val="FFFF00"/>
                </a:solidFill>
              </a:rPr>
              <a:t>penerima</a:t>
            </a:r>
            <a:r>
              <a:rPr lang="en-US" sz="2800" b="1" dirty="0" smtClean="0">
                <a:solidFill>
                  <a:srgbClr val="FFFF00"/>
                </a:solidFill>
              </a:rPr>
              <a:t> PHP-PTS 2014 </a:t>
            </a:r>
            <a:r>
              <a:rPr lang="en-US" sz="2000" b="1" dirty="0" smtClean="0">
                <a:solidFill>
                  <a:srgbClr val="FFFF00"/>
                </a:solidFill>
              </a:rPr>
              <a:t>(AAN, STPMD APMD, IST AKPRIN, STIKES ALMA ATA, UII, UKRIN</a:t>
            </a:r>
            <a:endParaRPr lang="en-US" sz="2000" b="1" dirty="0" smtClean="0">
              <a:solidFill>
                <a:srgbClr val="FFFF00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Kekurangan</a:t>
            </a:r>
            <a:r>
              <a:rPr lang="en-US" sz="1800" dirty="0" smtClean="0">
                <a:solidFill>
                  <a:srgbClr val="FFFF00"/>
                </a:solidFill>
              </a:rPr>
              <a:t> volume </a:t>
            </a:r>
            <a:r>
              <a:rPr lang="en-US" sz="1800" dirty="0" err="1" smtClean="0">
                <a:solidFill>
                  <a:srgbClr val="FFFF00"/>
                </a:solidFill>
              </a:rPr>
              <a:t>pekerjaan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pengadaan</a:t>
            </a:r>
            <a:r>
              <a:rPr lang="en-US" sz="1800" dirty="0" smtClean="0">
                <a:solidFill>
                  <a:srgbClr val="FFFF00"/>
                </a:solidFill>
              </a:rPr>
              <a:t> lab/</a:t>
            </a:r>
            <a:r>
              <a:rPr lang="en-US" sz="1800" dirty="0" err="1" smtClean="0">
                <a:solidFill>
                  <a:srgbClr val="FFFF00"/>
                </a:solidFill>
              </a:rPr>
              <a:t>alat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kesehatan</a:t>
            </a: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Pembayaran</a:t>
            </a:r>
            <a:r>
              <a:rPr lang="en-US" sz="1800" dirty="0" smtClean="0">
                <a:solidFill>
                  <a:srgbClr val="FFFF00"/>
                </a:solidFill>
              </a:rPr>
              <a:t> honorarium </a:t>
            </a:r>
            <a:r>
              <a:rPr lang="en-US" sz="1800" dirty="0" err="1" smtClean="0">
                <a:solidFill>
                  <a:srgbClr val="FFFF00"/>
                </a:solidFill>
              </a:rPr>
              <a:t>Narasumber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tidak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mengacu</a:t>
            </a:r>
            <a:r>
              <a:rPr lang="en-US" sz="1800" dirty="0" smtClean="0">
                <a:solidFill>
                  <a:srgbClr val="FFFF00"/>
                </a:solidFill>
              </a:rPr>
              <a:t> SBM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Pembayaran</a:t>
            </a:r>
            <a:r>
              <a:rPr lang="en-US" sz="1800" dirty="0" smtClean="0">
                <a:solidFill>
                  <a:srgbClr val="FFFF00"/>
                </a:solidFill>
              </a:rPr>
              <a:t> transport </a:t>
            </a:r>
            <a:r>
              <a:rPr lang="en-US" sz="1800" dirty="0" err="1" smtClean="0">
                <a:solidFill>
                  <a:srgbClr val="FFFF00"/>
                </a:solidFill>
              </a:rPr>
              <a:t>tidak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mengacu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pada</a:t>
            </a:r>
            <a:r>
              <a:rPr lang="en-US" sz="1800" dirty="0" smtClean="0">
                <a:solidFill>
                  <a:srgbClr val="FFFF00"/>
                </a:solidFill>
              </a:rPr>
              <a:t> SBM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Pengurangan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jumlah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barang</a:t>
            </a:r>
            <a:r>
              <a:rPr lang="en-US" sz="1800" dirty="0" smtClean="0">
                <a:solidFill>
                  <a:srgbClr val="FFFF00"/>
                </a:solidFill>
              </a:rPr>
              <a:t> yang </a:t>
            </a:r>
            <a:r>
              <a:rPr lang="en-US" sz="1800" dirty="0" err="1" smtClean="0">
                <a:solidFill>
                  <a:srgbClr val="FFFF00"/>
                </a:solidFill>
              </a:rPr>
              <a:t>dibeli</a:t>
            </a:r>
            <a:r>
              <a:rPr lang="en-US" sz="1800" dirty="0" smtClean="0">
                <a:solidFill>
                  <a:srgbClr val="FFFF00"/>
                </a:solidFill>
              </a:rPr>
              <a:t> (</a:t>
            </a:r>
            <a:r>
              <a:rPr lang="en-US" sz="1800" dirty="0" err="1" smtClean="0">
                <a:solidFill>
                  <a:srgbClr val="FFFF00"/>
                </a:solidFill>
              </a:rPr>
              <a:t>tidak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sesuai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dengan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rencana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kebutuhan</a:t>
            </a:r>
            <a:r>
              <a:rPr lang="en-US" sz="1800" dirty="0" smtClean="0">
                <a:solidFill>
                  <a:srgbClr val="FFFF0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Duplikasi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pembayaran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akomodasi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peserta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pelatihan</a:t>
            </a:r>
            <a:r>
              <a:rPr lang="en-US" sz="1800" dirty="0" smtClean="0">
                <a:solidFill>
                  <a:srgbClr val="FFFF00"/>
                </a:solidFill>
              </a:rPr>
              <a:t>/</a:t>
            </a:r>
            <a:r>
              <a:rPr lang="en-US" sz="1800" dirty="0" err="1" smtClean="0">
                <a:solidFill>
                  <a:srgbClr val="FFFF00"/>
                </a:solidFill>
              </a:rPr>
              <a:t>ketrampilan</a:t>
            </a: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Pengadaan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peralatan</a:t>
            </a:r>
            <a:r>
              <a:rPr lang="en-US" sz="1800" dirty="0" smtClean="0">
                <a:solidFill>
                  <a:srgbClr val="FFFF00"/>
                </a:solidFill>
              </a:rPr>
              <a:t> lab, </a:t>
            </a:r>
            <a:r>
              <a:rPr lang="en-US" sz="1800" dirty="0" err="1" smtClean="0">
                <a:solidFill>
                  <a:srgbClr val="FFFF00"/>
                </a:solidFill>
              </a:rPr>
              <a:t>penetapan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pemenang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kurang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bisa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dipertanggung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jawabkan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karena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ada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kompetitor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lainnya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memiliki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penawaran</a:t>
            </a:r>
            <a:r>
              <a:rPr lang="en-US" sz="1800" dirty="0" smtClean="0">
                <a:solidFill>
                  <a:srgbClr val="FFFF00"/>
                </a:solidFill>
              </a:rPr>
              <a:t> yang </a:t>
            </a:r>
            <a:r>
              <a:rPr lang="en-US" sz="1800" dirty="0" err="1" smtClean="0">
                <a:solidFill>
                  <a:srgbClr val="FFFF00"/>
                </a:solidFill>
              </a:rPr>
              <a:t>lebih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rendah</a:t>
            </a: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Hasil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pengadaan</a:t>
            </a:r>
            <a:r>
              <a:rPr lang="en-US" sz="1800" dirty="0" smtClean="0">
                <a:solidFill>
                  <a:srgbClr val="FFFF00"/>
                </a:solidFill>
              </a:rPr>
              <a:t> software </a:t>
            </a:r>
            <a:r>
              <a:rPr lang="en-US" sz="1800" dirty="0" err="1" smtClean="0">
                <a:solidFill>
                  <a:srgbClr val="FFFF00"/>
                </a:solidFill>
              </a:rPr>
              <a:t>belum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dilengkapi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dengan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bukti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pelatihan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dan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buku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modul</a:t>
            </a: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 err="1" smtClean="0">
                <a:solidFill>
                  <a:srgbClr val="FFFF00"/>
                </a:solidFill>
              </a:rPr>
              <a:t>Peralatan</a:t>
            </a:r>
            <a:r>
              <a:rPr lang="en-US" sz="1800" dirty="0" smtClean="0">
                <a:solidFill>
                  <a:srgbClr val="FFFF00"/>
                </a:solidFill>
              </a:rPr>
              <a:t> yang </a:t>
            </a:r>
            <a:r>
              <a:rPr lang="en-US" sz="1800" dirty="0" err="1" smtClean="0">
                <a:solidFill>
                  <a:srgbClr val="FFFF00"/>
                </a:solidFill>
              </a:rPr>
              <a:t>belum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dimanfaatkan</a:t>
            </a:r>
            <a:r>
              <a:rPr lang="en-US" sz="1800" dirty="0" smtClean="0">
                <a:solidFill>
                  <a:srgbClr val="FFFF00"/>
                </a:solidFill>
              </a:rPr>
              <a:t> (</a:t>
            </a:r>
            <a:r>
              <a:rPr lang="en-US" sz="1800" dirty="0" err="1" smtClean="0">
                <a:solidFill>
                  <a:srgbClr val="FFFF00"/>
                </a:solidFill>
              </a:rPr>
              <a:t>masih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disimpan</a:t>
            </a:r>
            <a:r>
              <a:rPr lang="en-US" sz="1800" dirty="0" smtClean="0">
                <a:solidFill>
                  <a:srgbClr val="FFFF0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endParaRPr lang="en-US" sz="1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id-ID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d-ID" sz="2400" dirty="0" smtClean="0"/>
              <a:t>	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304800"/>
            <a:ext cx="8610600" cy="6096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Hibah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penelitian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dosen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Ditemukan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1.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Penggunaan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dana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penelitian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tidak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sesuai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proposal</a:t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2.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Ditemukan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dokumen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keuangan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(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kuitansi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tdk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sesuai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PMK 190/2012</a:t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 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tentang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format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kuitansi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bukti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pembelian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3.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Tidak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melakukan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pemungutan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penyetoran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pajak-pajak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4.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Pengelolaan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dana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hibah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penelitian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masih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dikelola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sendiri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oleh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dosen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peneliti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Tanpa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adanya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pengawasan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dari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pimpinan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PTS</a:t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5.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Pembelian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bahan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/ATK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dibelikan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aset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komputer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6.  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Honorarium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transport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melebihi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Standar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Biaya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Masukan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(SBM)</a:t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7.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Laporan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Keuangan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/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pertanggungjawaban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kurang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bisa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b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     </a:t>
            </a:r>
            <a:r>
              <a:rPr lang="en-US" sz="1800" b="1" dirty="0" err="1" smtClean="0">
                <a:solidFill>
                  <a:schemeClr val="tx2">
                    <a:lumMod val="50000"/>
                  </a:schemeClr>
                </a:solidFill>
              </a:rPr>
              <a:t>dipertanggungjawabkan</a:t>
            </a:r>
            <a:endParaRPr lang="en-US" sz="1800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251521" y="1628800"/>
            <a:ext cx="8712967" cy="4786325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id-ID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aur" pitchFamily="18" charset="0"/>
              </a:rPr>
              <a:t>Hibah dari Pemerintah (APBN)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aur" pitchFamily="18" charset="0"/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3AEEAA9-2A98-46D0-88BF-501A944CC720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85720" y="428605"/>
            <a:ext cx="8643998" cy="1000131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2060"/>
                </a:solidFill>
                <a:latin typeface="Centaur" pitchFamily="18" charset="0"/>
              </a:rPr>
              <a:t>MEKANISME PEMBAYARAN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28596" y="2214554"/>
            <a:ext cx="1785950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DISESUAIKAN DGN ISI KONTRAK</a:t>
            </a:r>
            <a:endParaRPr lang="en-US" sz="1600" dirty="0"/>
          </a:p>
        </p:txBody>
      </p:sp>
      <p:sp>
        <p:nvSpPr>
          <p:cNvPr id="6" name="Down Arrow Callout 5"/>
          <p:cNvSpPr/>
          <p:nvPr/>
        </p:nvSpPr>
        <p:spPr>
          <a:xfrm>
            <a:off x="6156176" y="1988840"/>
            <a:ext cx="2736304" cy="1214446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KONTRAKTUAL</a:t>
            </a:r>
            <a:endParaRPr lang="en-US" sz="1600" dirty="0"/>
          </a:p>
        </p:txBody>
      </p:sp>
      <p:sp>
        <p:nvSpPr>
          <p:cNvPr id="7" name="Oval 6"/>
          <p:cNvSpPr/>
          <p:nvPr/>
        </p:nvSpPr>
        <p:spPr>
          <a:xfrm>
            <a:off x="6660232" y="3286124"/>
            <a:ext cx="1728192" cy="151102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entaur" pitchFamily="18" charset="0"/>
              </a:rPr>
              <a:t>LPPM</a:t>
            </a:r>
            <a:r>
              <a:rPr lang="id-ID" sz="2400" dirty="0" smtClean="0">
                <a:latin typeface="Centaur" pitchFamily="18" charset="0"/>
              </a:rPr>
              <a:t> </a:t>
            </a:r>
            <a:r>
              <a:rPr lang="id-ID" sz="2000" dirty="0" smtClean="0">
                <a:latin typeface="Centaur" pitchFamily="18" charset="0"/>
              </a:rPr>
              <a:t>Penelitian</a:t>
            </a:r>
            <a:endParaRPr lang="en-US" sz="2000" dirty="0">
              <a:latin typeface="Centaur" pitchFamily="18" charset="0"/>
            </a:endParaRPr>
          </a:p>
        </p:txBody>
      </p:sp>
      <p:sp>
        <p:nvSpPr>
          <p:cNvPr id="8" name="Flowchart: Punched Tape 7"/>
          <p:cNvSpPr/>
          <p:nvPr/>
        </p:nvSpPr>
        <p:spPr>
          <a:xfrm>
            <a:off x="539552" y="3571876"/>
            <a:ext cx="1872208" cy="1304738"/>
          </a:xfrm>
          <a:prstGeom prst="flowChartPunchedTap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LANGSUNG</a:t>
            </a:r>
            <a:endParaRPr lang="en-US" sz="1400" b="1" dirty="0"/>
          </a:p>
        </p:txBody>
      </p:sp>
      <p:sp>
        <p:nvSpPr>
          <p:cNvPr id="9" name="Flowchart: Process 8"/>
          <p:cNvSpPr/>
          <p:nvPr/>
        </p:nvSpPr>
        <p:spPr>
          <a:xfrm>
            <a:off x="1907704" y="5214950"/>
            <a:ext cx="1296144" cy="1041276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DIKTI</a:t>
            </a:r>
            <a:r>
              <a:rPr lang="id-ID" sz="1800" dirty="0" smtClean="0"/>
              <a:t>/ KOPERTIS</a:t>
            </a:r>
            <a:endParaRPr lang="en-US" sz="1800" dirty="0"/>
          </a:p>
        </p:txBody>
      </p:sp>
      <p:sp>
        <p:nvSpPr>
          <p:cNvPr id="10" name="Flowchart: Connector 9"/>
          <p:cNvSpPr/>
          <p:nvPr/>
        </p:nvSpPr>
        <p:spPr>
          <a:xfrm>
            <a:off x="3357554" y="3929066"/>
            <a:ext cx="1143008" cy="1071570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 </a:t>
            </a:r>
            <a:endParaRPr lang="id-ID" sz="1600" dirty="0" smtClean="0"/>
          </a:p>
          <a:p>
            <a:pPr algn="ctr"/>
            <a:r>
              <a:rPr lang="en-US" sz="1600" dirty="0" smtClean="0"/>
              <a:t>70%</a:t>
            </a:r>
            <a:endParaRPr lang="en-US" sz="1600" dirty="0"/>
          </a:p>
        </p:txBody>
      </p:sp>
      <p:sp>
        <p:nvSpPr>
          <p:cNvPr id="11" name="Flowchart: Connector 10"/>
          <p:cNvSpPr/>
          <p:nvPr/>
        </p:nvSpPr>
        <p:spPr>
          <a:xfrm>
            <a:off x="5643570" y="4643446"/>
            <a:ext cx="714380" cy="714380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II 30%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275856" y="4429132"/>
            <a:ext cx="3439284" cy="8720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Right Arrow Callout 15"/>
          <p:cNvSpPr/>
          <p:nvPr/>
        </p:nvSpPr>
        <p:spPr>
          <a:xfrm>
            <a:off x="467544" y="5301208"/>
            <a:ext cx="1368152" cy="720080"/>
          </a:xfrm>
          <a:prstGeom prst="rightArrowCallo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KPPN</a:t>
            </a:r>
            <a:endParaRPr lang="id-ID" dirty="0"/>
          </a:p>
        </p:txBody>
      </p:sp>
      <p:sp>
        <p:nvSpPr>
          <p:cNvPr id="15" name="Oval 14"/>
          <p:cNvSpPr/>
          <p:nvPr/>
        </p:nvSpPr>
        <p:spPr>
          <a:xfrm>
            <a:off x="7092280" y="5085184"/>
            <a:ext cx="1296144" cy="108012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PTS </a:t>
            </a:r>
          </a:p>
          <a:p>
            <a:pPr algn="ctr"/>
            <a:r>
              <a:rPr lang="id-ID" dirty="0" smtClean="0"/>
              <a:t>Hibah</a:t>
            </a:r>
            <a:endParaRPr lang="id-ID" dirty="0"/>
          </a:p>
        </p:txBody>
      </p:sp>
      <p:sp>
        <p:nvSpPr>
          <p:cNvPr id="19" name="Right Arrow 18"/>
          <p:cNvSpPr/>
          <p:nvPr/>
        </p:nvSpPr>
        <p:spPr>
          <a:xfrm>
            <a:off x="3275856" y="5661248"/>
            <a:ext cx="3744416" cy="144016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28800"/>
            <a:ext cx="8497887" cy="4848200"/>
          </a:xfrm>
          <a:ln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a.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Pihak-pihak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yg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tanda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tangan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: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Dikti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/KOPERTIS 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</a:p>
          <a:p>
            <a:pPr marL="0" indent="357188" eaLnBrk="1" hangingPunct="1">
              <a:buNone/>
            </a:pP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 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dan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  Pimpinan PTS Penerima Hibah </a:t>
            </a:r>
            <a:endParaRPr lang="en-US" sz="3200" b="1" dirty="0" smtClean="0">
              <a:solidFill>
                <a:srgbClr val="00B0F0"/>
              </a:solidFill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b.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Jangka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waktu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pe</a:t>
            </a: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laksanaan</a:t>
            </a:r>
            <a:endParaRPr lang="en-US" sz="3200" b="1" dirty="0" smtClean="0">
              <a:solidFill>
                <a:srgbClr val="00B0F0"/>
              </a:solidFill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c.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Denda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ketelambatan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penyerahan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laporan</a:t>
            </a:r>
            <a:endParaRPr lang="en-US" sz="3200" b="1" dirty="0" smtClean="0">
              <a:solidFill>
                <a:srgbClr val="00B0F0"/>
              </a:solidFill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d.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Pemotongan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pajak-pajak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(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PPh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21, </a:t>
            </a:r>
            <a:r>
              <a:rPr lang="en-US" sz="3200" b="1" dirty="0" err="1" smtClean="0">
                <a:solidFill>
                  <a:srgbClr val="00B0F0"/>
                </a:solidFill>
                <a:latin typeface="Centaur" pitchFamily="18" charset="0"/>
              </a:rPr>
              <a:t>PPh</a:t>
            </a:r>
            <a:r>
              <a:rPr lang="en-US" sz="3200" b="1" dirty="0" smtClean="0">
                <a:solidFill>
                  <a:srgbClr val="00B0F0"/>
                </a:solidFill>
                <a:latin typeface="Centaur" pitchFamily="18" charset="0"/>
              </a:rPr>
              <a:t> 22, PPN)</a:t>
            </a: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e. </a:t>
            </a:r>
            <a:r>
              <a:rPr lang="id-ID" b="1" dirty="0" smtClean="0">
                <a:solidFill>
                  <a:srgbClr val="00B0F0"/>
                </a:solidFill>
                <a:latin typeface="Centaur" pitchFamily="18" charset="0"/>
              </a:rPr>
              <a:t>Disetujui kedua belah pihak</a:t>
            </a:r>
          </a:p>
          <a:p>
            <a:pPr marL="0" indent="357188" eaLnBrk="1" hangingPunct="1">
              <a:buNone/>
            </a:pPr>
            <a:r>
              <a:rPr lang="id-ID" sz="3200" b="1" dirty="0" smtClean="0">
                <a:solidFill>
                  <a:srgbClr val="00B0F0"/>
                </a:solidFill>
                <a:latin typeface="Centaur" pitchFamily="18" charset="0"/>
              </a:rPr>
              <a:t>d. Sanksi-sanksi</a:t>
            </a:r>
            <a:endParaRPr lang="en-US" sz="3200" b="1" dirty="0" smtClean="0">
              <a:solidFill>
                <a:srgbClr val="00B0F0"/>
              </a:solidFill>
              <a:latin typeface="Centaur" pitchFamily="18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chemeClr val="tx1"/>
              </a:solidFill>
              <a:latin typeface="Arial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 typeface="Lucida Sans Unicode" pitchFamily="34" charset="0"/>
              <a:buAutoNum type="arabicPeriod"/>
            </a:pPr>
            <a:endParaRPr lang="en-US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B2F8E4E-B086-4F63-A88C-C071A9E185B6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167" cy="1239824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id-ID" sz="3600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ISI </a:t>
            </a:r>
            <a:r>
              <a:rPr lang="en-US" sz="3600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KONTRAK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0768"/>
            <a:ext cx="8497887" cy="4752057"/>
          </a:xfr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357188" eaLnBrk="1" hangingPunct="1">
              <a:buNone/>
            </a:pPr>
            <a:r>
              <a:rPr lang="id-ID" sz="2400" b="1" dirty="0" smtClean="0">
                <a:latin typeface="Centaur" pitchFamily="18" charset="0"/>
              </a:rPr>
              <a:t>DASAR :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1.  </a:t>
            </a:r>
            <a:r>
              <a:rPr lang="id-ID" sz="2400" b="1" dirty="0" smtClean="0">
                <a:latin typeface="Centaur" pitchFamily="18" charset="0"/>
              </a:rPr>
              <a:t>Pengumuman</a:t>
            </a:r>
            <a:r>
              <a:rPr lang="en-US" sz="2400" b="1" dirty="0" smtClean="0">
                <a:latin typeface="Centaur" pitchFamily="18" charset="0"/>
              </a:rPr>
              <a:t>  </a:t>
            </a:r>
            <a:r>
              <a:rPr lang="id-ID" sz="2400" b="1" dirty="0" smtClean="0">
                <a:latin typeface="Centaur" pitchFamily="18" charset="0"/>
              </a:rPr>
              <a:t>hasil seleksi </a:t>
            </a:r>
            <a:r>
              <a:rPr lang="en-US" sz="2400" b="1" dirty="0" smtClean="0">
                <a:latin typeface="Centaur" pitchFamily="18" charset="0"/>
              </a:rPr>
              <a:t> proposal</a:t>
            </a:r>
            <a:endParaRPr lang="id-ID" sz="2400" b="1" dirty="0" smtClean="0">
              <a:latin typeface="Centaur" pitchFamily="18" charset="0"/>
            </a:endParaRP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2. </a:t>
            </a:r>
            <a:r>
              <a:rPr lang="id-ID" sz="2400" b="1" dirty="0" smtClean="0">
                <a:latin typeface="Centaur" pitchFamily="18" charset="0"/>
              </a:rPr>
              <a:t>Tanda tangan kontrak bermeterai  (DIKTI/kopertis dgn  Pimpinan  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PTS ) lampiran : 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Data (Nama Pimpinan PTS, Jabatan,)</a:t>
            </a:r>
          </a:p>
          <a:p>
            <a:pPr marL="0" indent="357188" eaLnBrk="1" hangingPunct="1">
              <a:buFontTx/>
              <a:buChar char="-"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Kuitansi bermaterai secukupnya di tanda tangani penerima hibah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Fotocopi NPWP Institusi/Lembaga </a:t>
            </a:r>
          </a:p>
          <a:p>
            <a:pPr marL="0" indent="357188" eaLnBrk="1" hangingPunct="1">
              <a:buNone/>
            </a:pPr>
            <a:r>
              <a:rPr lang="en-US" sz="2400" b="1" dirty="0" smtClean="0">
                <a:latin typeface="Centaur" pitchFamily="18" charset="0"/>
              </a:rPr>
              <a:t>    </a:t>
            </a:r>
            <a:r>
              <a:rPr lang="id-ID" sz="2400" b="1" dirty="0" smtClean="0">
                <a:latin typeface="Centaur" pitchFamily="18" charset="0"/>
              </a:rPr>
              <a:t>- Nomor Rekening Bank PTS</a:t>
            </a:r>
          </a:p>
          <a:p>
            <a:pPr marL="0" indent="357188" eaLnBrk="1" hangingPunct="1">
              <a:buNone/>
            </a:pPr>
            <a:r>
              <a:rPr lang="id-ID" sz="2400" b="1" dirty="0" smtClean="0">
                <a:latin typeface="Centaur" pitchFamily="18" charset="0"/>
              </a:rPr>
              <a:t>    - Proses pencairan</a:t>
            </a:r>
          </a:p>
          <a:p>
            <a:pPr marL="0" indent="357188" eaLnBrk="1" hangingPunct="1">
              <a:buFontTx/>
              <a:buChar char="-"/>
            </a:pPr>
            <a:endParaRPr lang="en-US" sz="2400" b="1" dirty="0" smtClean="0">
              <a:solidFill>
                <a:srgbClr val="0070C0"/>
              </a:solidFill>
              <a:latin typeface="Centaur" pitchFamily="18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 typeface="Wingdings 3" pitchFamily="18" charset="2"/>
              <a:buNone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sz="2400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Tx/>
              <a:buAutoNum type="arabicPeriod"/>
            </a:pPr>
            <a:endParaRPr lang="en-US" dirty="0" smtClean="0">
              <a:solidFill>
                <a:srgbClr val="0070C0"/>
              </a:solidFill>
              <a:latin typeface="Arial" charset="0"/>
            </a:endParaRPr>
          </a:p>
          <a:p>
            <a:pPr marL="0" indent="357188" eaLnBrk="1" hangingPunct="1">
              <a:buFont typeface="Lucida Sans Unicode" pitchFamily="34" charset="0"/>
              <a:buAutoNum type="arabicPeriod"/>
            </a:pPr>
            <a:endParaRPr lang="en-US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B2F8E4E-B086-4F63-A88C-C071A9E185B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7" y="260648"/>
            <a:ext cx="8496944" cy="1008112"/>
          </a:xfrm>
          <a:scene3d>
            <a:camera prst="orthographicFront"/>
            <a:lightRig rig="sof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d-ID" sz="3600" dirty="0" smtClean="0">
                <a:solidFill>
                  <a:srgbClr val="002060"/>
                </a:solidFill>
                <a:latin typeface="Centaur" pitchFamily="18" charset="0"/>
              </a:rPr>
              <a:t>PENCAIRAN DANA HIBAH</a:t>
            </a:r>
            <a:endParaRPr lang="en-US" sz="3600" dirty="0" smtClean="0">
              <a:solidFill>
                <a:srgbClr val="002060"/>
              </a:solidFill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484784"/>
            <a:ext cx="8605837" cy="5230341"/>
          </a:xfr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99FF"/>
                </a:solidFill>
                <a:latin typeface="Arial" charset="0"/>
              </a:rPr>
              <a:t>  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  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   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Pimpinan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Institusi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untuk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membentuk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Tim yang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mengelola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keuangan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anggaran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yakni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: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 1.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Pejabat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untuk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pengesahan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pengeluaran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id-ID" sz="2800" b="1" dirty="0" smtClean="0">
                <a:solidFill>
                  <a:srgbClr val="002060"/>
                </a:solidFill>
                <a:latin typeface="Arial" charset="0"/>
              </a:rPr>
              <a:t>  </a:t>
            </a:r>
          </a:p>
          <a:p>
            <a:pPr marL="442913" indent="-442913" algn="just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id-ID" sz="2800" b="1" dirty="0" smtClean="0">
                <a:solidFill>
                  <a:srgbClr val="002060"/>
                </a:solidFill>
                <a:latin typeface="Arial" charset="0"/>
              </a:rPr>
              <a:t>        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anggaran</a:t>
            </a:r>
            <a:r>
              <a:rPr lang="id-ID" sz="2800" b="1" dirty="0" smtClean="0">
                <a:solidFill>
                  <a:srgbClr val="002060"/>
                </a:solidFill>
                <a:latin typeface="Arial" charset="0"/>
              </a:rPr>
              <a:t> (</a:t>
            </a:r>
            <a:r>
              <a:rPr lang="id-ID" sz="2400" b="1" dirty="0" smtClean="0">
                <a:solidFill>
                  <a:srgbClr val="002060"/>
                </a:solidFill>
                <a:latin typeface="Arial" charset="0"/>
              </a:rPr>
              <a:t>Pejabat Pembuat Komitmen)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</a:t>
            </a: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 2.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Bendahara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juru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bayar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    3.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Penanggung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jawab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pengadaan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barang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/</a:t>
            </a:r>
            <a:r>
              <a:rPr lang="en-US" sz="2800" b="1" dirty="0" err="1" smtClean="0">
                <a:solidFill>
                  <a:srgbClr val="002060"/>
                </a:solidFill>
                <a:latin typeface="Arial" charset="0"/>
              </a:rPr>
              <a:t>jasa</a:t>
            </a:r>
            <a:endParaRPr lang="en-US" sz="2800" b="1" dirty="0" smtClean="0">
              <a:solidFill>
                <a:srgbClr val="002060"/>
              </a:solidFill>
              <a:latin typeface="Arial" charset="0"/>
            </a:endParaRPr>
          </a:p>
          <a:p>
            <a:pPr marL="442913" indent="-442913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en-US" sz="3000" dirty="0" smtClean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457663A-FF64-4D33-87E0-16161C55E658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301625"/>
            <a:ext cx="8643998" cy="1055688"/>
          </a:xfrm>
          <a:ln/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1"/>
                </a:solidFill>
                <a:latin typeface="Centaur" pitchFamily="18" charset="0"/>
              </a:rPr>
              <a:t>PENGELOLAAN  KEUANGAN NEGARA (APBN)</a:t>
            </a:r>
            <a:br>
              <a:rPr lang="en-US" sz="3200" dirty="0" smtClean="0">
                <a:solidFill>
                  <a:schemeClr val="tx1"/>
                </a:solidFill>
                <a:latin typeface="Centaur" pitchFamily="18" charset="0"/>
              </a:rPr>
            </a:br>
            <a:r>
              <a:rPr lang="en-US" sz="2700" dirty="0" smtClean="0">
                <a:solidFill>
                  <a:schemeClr val="tx1"/>
                </a:solidFill>
                <a:latin typeface="Centaur" pitchFamily="18" charset="0"/>
              </a:rPr>
              <a:t> (HIBAH PHP/PENELITIAN DAN PENGABDIAN DLL)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43808" y="5013176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00188"/>
            <a:ext cx="8424863" cy="5072084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rgbClr val="0099FF"/>
                </a:solidFill>
                <a:latin typeface="Arial" charset="0"/>
              </a:rPr>
              <a:t>  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1.Melakukan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pengesahan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terhadap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pengeluaran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anggaran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yg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terkait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dgn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kegiatan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 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 2.Bertanggung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jawab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atas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pengeluaran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anggaran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 3.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Membukukan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bukti-bukti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pengeluaran</a:t>
            </a:r>
            <a:endParaRPr lang="en-US" sz="3100" dirty="0" smtClean="0">
              <a:solidFill>
                <a:srgbClr val="00B050"/>
              </a:solidFill>
              <a:latin typeface="Arial" charset="0"/>
            </a:endParaRP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 4.Melakukan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pemotongan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dan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menyetor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serta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melaporkan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pajak-pajak</a:t>
            </a:r>
            <a:endParaRPr lang="en-US" sz="3100" dirty="0" smtClean="0">
              <a:solidFill>
                <a:srgbClr val="00B050"/>
              </a:solidFill>
              <a:latin typeface="Arial" charset="0"/>
            </a:endParaRPr>
          </a:p>
          <a:p>
            <a:pPr marL="609600" indent="-609600" eaLnBrk="1" fontAlgn="auto" hangingPunct="1">
              <a:spcAft>
                <a:spcPts val="0"/>
              </a:spcAft>
              <a:buFontTx/>
              <a:buNone/>
              <a:tabLst>
                <a:tab pos="569913" algn="l"/>
              </a:tabLst>
              <a:defRPr/>
            </a:pP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 5.Mendokumentasikan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secara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tertib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atas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pengeluaran</a:t>
            </a:r>
            <a:r>
              <a:rPr lang="en-US" sz="3100" dirty="0" smtClean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en-US" sz="3100" dirty="0" err="1" smtClean="0">
                <a:solidFill>
                  <a:srgbClr val="00B050"/>
                </a:solidFill>
                <a:latin typeface="Arial" charset="0"/>
              </a:rPr>
              <a:t>anggaran</a:t>
            </a:r>
            <a:endParaRPr lang="en-US" sz="3100" dirty="0" smtClean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E1E2FC7-263A-4986-B979-FAE3466A8230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88913"/>
            <a:ext cx="8424936" cy="1151855"/>
          </a:xfrm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00B050"/>
                </a:solidFill>
                <a:latin typeface="Berlin Sans FB Demi" pitchFamily="34" charset="0"/>
              </a:rPr>
              <a:t>TUGAS PENGELOLA KEUANGAN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80400" cy="4970462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42913" indent="-442913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    PERPRES 70/2012 </a:t>
            </a:r>
            <a:r>
              <a:rPr lang="en-US" sz="3100" dirty="0" err="1" smtClean="0">
                <a:latin typeface="Arial" charset="0"/>
              </a:rPr>
              <a:t>perubahan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ke</a:t>
            </a:r>
            <a:r>
              <a:rPr lang="en-US" sz="3100" dirty="0" smtClean="0">
                <a:latin typeface="Arial" charset="0"/>
              </a:rPr>
              <a:t> 2 </a:t>
            </a:r>
            <a:r>
              <a:rPr lang="en-US" sz="3100" dirty="0" err="1" smtClean="0">
                <a:latin typeface="Arial" charset="0"/>
              </a:rPr>
              <a:t>Perpres</a:t>
            </a:r>
            <a:r>
              <a:rPr lang="en-US" sz="3100" dirty="0" smtClean="0">
                <a:latin typeface="Arial" charset="0"/>
              </a:rPr>
              <a:t> 54/2010 </a:t>
            </a:r>
            <a:r>
              <a:rPr lang="en-US" sz="3100" dirty="0" err="1" smtClean="0">
                <a:latin typeface="Arial" charset="0"/>
              </a:rPr>
              <a:t>tentang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pengadaan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barang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dan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jasa</a:t>
            </a:r>
            <a:r>
              <a:rPr lang="en-US" sz="3100" dirty="0" smtClean="0">
                <a:latin typeface="Arial" charset="0"/>
              </a:rPr>
              <a:t>, </a:t>
            </a:r>
            <a:r>
              <a:rPr lang="en-US" sz="3100" dirty="0" err="1" smtClean="0">
                <a:latin typeface="Arial" charset="0"/>
              </a:rPr>
              <a:t>pasal</a:t>
            </a:r>
            <a:r>
              <a:rPr lang="en-US" sz="3100" dirty="0" smtClean="0">
                <a:latin typeface="Arial" charset="0"/>
              </a:rPr>
              <a:t> 55 </a:t>
            </a:r>
            <a:r>
              <a:rPr lang="en-US" sz="3100" dirty="0" err="1" smtClean="0">
                <a:latin typeface="Arial" charset="0"/>
              </a:rPr>
              <a:t>disebutkan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Bukti</a:t>
            </a:r>
            <a:r>
              <a:rPr lang="en-US" sz="3100" dirty="0" smtClean="0">
                <a:latin typeface="Arial" charset="0"/>
              </a:rPr>
              <a:t>  </a:t>
            </a:r>
            <a:r>
              <a:rPr lang="en-US" sz="3100" dirty="0" err="1" smtClean="0">
                <a:latin typeface="Arial" charset="0"/>
              </a:rPr>
              <a:t>perjanjian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terdiri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atas</a:t>
            </a:r>
            <a:r>
              <a:rPr lang="en-US" sz="3100" dirty="0" smtClean="0">
                <a:latin typeface="Arial" charset="0"/>
              </a:rPr>
              <a:t>:</a:t>
            </a: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1.  </a:t>
            </a:r>
            <a:r>
              <a:rPr lang="en-US" sz="3100" dirty="0" err="1" smtClean="0">
                <a:latin typeface="Arial" charset="0"/>
              </a:rPr>
              <a:t>Bukti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pembelian</a:t>
            </a:r>
            <a:r>
              <a:rPr lang="en-US" sz="3100" dirty="0" smtClean="0">
                <a:latin typeface="Arial" charset="0"/>
              </a:rPr>
              <a:t>: </a:t>
            </a: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     </a:t>
            </a:r>
            <a:r>
              <a:rPr lang="en-US" sz="3100" dirty="0" err="1" smtClean="0">
                <a:latin typeface="Arial" charset="0"/>
              </a:rPr>
              <a:t>pengadaan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barang</a:t>
            </a:r>
            <a:r>
              <a:rPr lang="en-US" sz="3100" dirty="0" smtClean="0">
                <a:latin typeface="Arial" charset="0"/>
              </a:rPr>
              <a:t> &amp; </a:t>
            </a:r>
            <a:r>
              <a:rPr lang="en-US" sz="3100" dirty="0" err="1" smtClean="0">
                <a:latin typeface="Arial" charset="0"/>
              </a:rPr>
              <a:t>jasa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nilainya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sampai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Rp</a:t>
            </a:r>
            <a:r>
              <a:rPr lang="en-US" sz="3100" dirty="0" smtClean="0">
                <a:latin typeface="Arial" charset="0"/>
              </a:rPr>
              <a:t>. 10 </a:t>
            </a:r>
            <a:r>
              <a:rPr lang="en-US" sz="3100" dirty="0" err="1" smtClean="0">
                <a:latin typeface="Arial" charset="0"/>
              </a:rPr>
              <a:t>Juta</a:t>
            </a:r>
            <a:endParaRPr lang="en-US" sz="3100" dirty="0" smtClean="0">
              <a:latin typeface="Arial" charset="0"/>
            </a:endParaRP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2.  </a:t>
            </a:r>
            <a:r>
              <a:rPr lang="en-US" sz="3100" dirty="0" err="1" smtClean="0">
                <a:latin typeface="Arial" charset="0"/>
              </a:rPr>
              <a:t>Kuitansi</a:t>
            </a:r>
            <a:r>
              <a:rPr lang="en-US" sz="3100" dirty="0" smtClean="0">
                <a:latin typeface="Arial" charset="0"/>
              </a:rPr>
              <a:t> : </a:t>
            </a:r>
          </a:p>
          <a:p>
            <a:pPr marL="514350" indent="-51435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100" dirty="0" smtClean="0">
                <a:latin typeface="Arial" charset="0"/>
              </a:rPr>
              <a:t>     </a:t>
            </a:r>
            <a:r>
              <a:rPr lang="en-US" sz="3100" dirty="0" err="1" smtClean="0">
                <a:latin typeface="Arial" charset="0"/>
              </a:rPr>
              <a:t>Pengadaan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barang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dan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jasa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nilainya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sampai</a:t>
            </a:r>
            <a:r>
              <a:rPr lang="en-US" sz="3100" dirty="0" smtClean="0">
                <a:latin typeface="Arial" charset="0"/>
              </a:rPr>
              <a:t> </a:t>
            </a:r>
            <a:r>
              <a:rPr lang="en-US" sz="3100" dirty="0" err="1" smtClean="0">
                <a:latin typeface="Arial" charset="0"/>
              </a:rPr>
              <a:t>Rp</a:t>
            </a:r>
            <a:r>
              <a:rPr lang="en-US" sz="3100" dirty="0" smtClean="0">
                <a:latin typeface="Arial" charset="0"/>
              </a:rPr>
              <a:t>. 50 </a:t>
            </a:r>
            <a:r>
              <a:rPr lang="en-US" sz="3100" dirty="0" err="1" smtClean="0">
                <a:latin typeface="Arial" charset="0"/>
              </a:rPr>
              <a:t>Juta</a:t>
            </a:r>
            <a:endParaRPr lang="en-US" sz="3100" dirty="0" smtClean="0">
              <a:latin typeface="Arial" charset="0"/>
            </a:endParaRP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3100" dirty="0" smtClean="0">
              <a:solidFill>
                <a:srgbClr val="0099FF"/>
              </a:solidFill>
              <a:latin typeface="Arial" charset="0"/>
            </a:endParaRP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3C917AD-941C-4C43-A0B7-10B2695399EE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01625"/>
            <a:ext cx="8280920" cy="679450"/>
          </a:xfrm>
          <a:scene3d>
            <a:camera prst="orthographicFront"/>
            <a:lightRig rig="sof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Arial" charset="0"/>
              </a:rPr>
              <a:t>BUKTI-BUKTI PENGELUARAN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1036</TotalTime>
  <Words>597</Words>
  <Application>Microsoft Office PowerPoint</Application>
  <PresentationFormat>On-screen Show (4:3)</PresentationFormat>
  <Paragraphs>132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Slit</vt:lpstr>
      <vt:lpstr> HASIL AUDIT ITJEN KEMDIKNAS DENGAN SPI  TAHUN 2015  HIBAH PHP-PTS &amp; BANTUAN PENELITIAN </vt:lpstr>
      <vt:lpstr>Uji petik 6 pts penerima PHP-PTS 2014 (AAN, STPMD APMD, IST AKPRIN, STIKES ALMA ATA, UII, UKRIN</vt:lpstr>
      <vt:lpstr>Hibah penelitian dosen  Ditemukan:  1.  Penggunaan dana penelitian   tidak sesuai proposal  2.  Ditemukan dokumen keuangan (kuitansi) tdk sesuai PMK 190/2012      tentang  format kuitansi dan bukti pembelian  3.  Tidak melakukan pemungutan dan penyetoran pajak-pajak  4.  Pengelolaan dana hibah penelitian masih dikelola sendiri oleh dosen          peneliti. Tanpa adanya pengawasan dari pimpinan PTS  5.  Pembelian bahan/ATK dibelikan aset(komputer)  6.  Honorarium dan transport melebihi Standar Biaya Masukan (SBM)  7.  Laporan Keuangan/pertanggungjawaban kurang bisa          dipertanggungjawabkan</vt:lpstr>
      <vt:lpstr>MEKANISME PEMBAYARAN</vt:lpstr>
      <vt:lpstr>ISI KONTRAK :</vt:lpstr>
      <vt:lpstr>PENCAIRAN DANA HIBAH</vt:lpstr>
      <vt:lpstr>PENGELOLAAN  KEUANGAN NEGARA (APBN)  (HIBAH PHP/PENELITIAN DAN PENGABDIAN DLL)</vt:lpstr>
      <vt:lpstr>TUGAS PENGELOLA KEUANGAN</vt:lpstr>
      <vt:lpstr> BUKTI-BUKTI PENGELUARAN</vt:lpstr>
      <vt:lpstr>Slide 10</vt:lpstr>
      <vt:lpstr>Slide 11</vt:lpstr>
      <vt:lpstr>DOKUMEN KEUANGAN</vt:lpstr>
      <vt:lpstr>PMK 190/2012 pasal 51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Definisi Sistem Pengendalian Internal </dc:title>
  <dc:creator>Acer</dc:creator>
  <cp:lastModifiedBy>SPI</cp:lastModifiedBy>
  <cp:revision>100</cp:revision>
  <dcterms:created xsi:type="dcterms:W3CDTF">2007-09-03T08:53:34Z</dcterms:created>
  <dcterms:modified xsi:type="dcterms:W3CDTF">2016-03-18T07:13:07Z</dcterms:modified>
</cp:coreProperties>
</file>