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9" r:id="rId3"/>
    <p:sldId id="264" r:id="rId4"/>
    <p:sldId id="266" r:id="rId5"/>
    <p:sldId id="267" r:id="rId6"/>
    <p:sldId id="268" r:id="rId7"/>
    <p:sldId id="269" r:id="rId8"/>
    <p:sldId id="279" r:id="rId9"/>
    <p:sldId id="270" r:id="rId10"/>
    <p:sldId id="271" r:id="rId11"/>
    <p:sldId id="282" r:id="rId12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297F8-BF0A-2340-8097-7B240EC44809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B0CA4-DE8C-7B4E-9C04-54B6940543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58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7543F-A04B-4065-82D2-9FCFCC86DB1C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99E85-D886-4CFA-B4C9-746FD0BF5AF2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96711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B2416-8CAC-4EE5-A67D-AABEFF7D432A}" type="datetimeFigureOut">
              <a:rPr lang="id-ID" smtClean="0"/>
              <a:pPr/>
              <a:t>22/03/2016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388D7-0EEF-4C3C-9F90-E4593921B9C0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9" y="164890"/>
            <a:ext cx="957085" cy="9443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24265" y="149906"/>
            <a:ext cx="7944787" cy="103432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id-ID" sz="3200" b="1" dirty="0">
                <a:latin typeface="Agency FB" pitchFamily="34" charset="0"/>
              </a:rPr>
              <a:t>INSPEKTORAT JENDERAL KEMENRISTEKDIKTI</a:t>
            </a:r>
          </a:p>
        </p:txBody>
      </p:sp>
      <p:sp>
        <p:nvSpPr>
          <p:cNvPr id="6" name="Rectangle 5"/>
          <p:cNvSpPr/>
          <p:nvPr/>
        </p:nvSpPr>
        <p:spPr>
          <a:xfrm>
            <a:off x="56237" y="5752271"/>
            <a:ext cx="8997822" cy="103432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sz="2400" dirty="0" err="1" smtClean="0">
                <a:latin typeface="Arial Narrow" pitchFamily="34" charset="0"/>
              </a:rPr>
              <a:t>Oleh</a:t>
            </a:r>
            <a:r>
              <a:rPr lang="en-US" sz="2400" dirty="0" smtClean="0">
                <a:latin typeface="Arial Narrow" pitchFamily="34" charset="0"/>
              </a:rPr>
              <a:t> : </a:t>
            </a:r>
          </a:p>
          <a:p>
            <a:pPr algn="ctr"/>
            <a:r>
              <a:rPr lang="en-US" sz="2400" dirty="0" smtClean="0">
                <a:latin typeface="Arial Narrow" pitchFamily="34" charset="0"/>
              </a:rPr>
              <a:t>IDM </a:t>
            </a:r>
            <a:r>
              <a:rPr lang="en-US" sz="2400" dirty="0" err="1" smtClean="0">
                <a:latin typeface="Arial Narrow" pitchFamily="34" charset="0"/>
              </a:rPr>
              <a:t>Tirta</a:t>
            </a:r>
            <a:r>
              <a:rPr lang="en-US" sz="2400" dirty="0" smtClean="0">
                <a:latin typeface="Arial Narrow" pitchFamily="34" charset="0"/>
              </a:rPr>
              <a:t> </a:t>
            </a:r>
            <a:r>
              <a:rPr lang="en-US" sz="2400" dirty="0" err="1" smtClean="0">
                <a:latin typeface="Arial Narrow" pitchFamily="34" charset="0"/>
              </a:rPr>
              <a:t>Meirsha</a:t>
            </a:r>
            <a:endParaRPr lang="id-ID" sz="2400" dirty="0"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904914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400" b="1" dirty="0" smtClean="0">
                <a:latin typeface="Apple Chancery"/>
                <a:cs typeface="Apple Chancery"/>
              </a:rPr>
              <a:t>WORKSHOP PENGAWASAN INTERN DALAM MEWUJUDKAN </a:t>
            </a:r>
          </a:p>
          <a:p>
            <a:pPr algn="ctr"/>
            <a:r>
              <a:rPr lang="id-ID" sz="1400" b="1" dirty="0" smtClean="0">
                <a:latin typeface="Apple Chancery"/>
                <a:cs typeface="Apple Chancery"/>
              </a:rPr>
              <a:t>PENGELOLAAN KEUANGAN YANG TRANSPARAN DAN AKUNTABEL </a:t>
            </a:r>
          </a:p>
          <a:p>
            <a:pPr algn="ctr"/>
            <a:r>
              <a:rPr lang="id-ID" sz="1400" b="1" dirty="0" smtClean="0">
                <a:latin typeface="Apple Chancery"/>
                <a:cs typeface="Apple Chancery"/>
              </a:rPr>
              <a:t>BAGI PTS PENERIMA HIBAH APBN TAHUN 2016</a:t>
            </a:r>
            <a:endParaRPr lang="id-ID" sz="1400" dirty="0"/>
          </a:p>
        </p:txBody>
      </p:sp>
      <p:sp>
        <p:nvSpPr>
          <p:cNvPr id="8" name="Rectangle 7"/>
          <p:cNvSpPr/>
          <p:nvPr/>
        </p:nvSpPr>
        <p:spPr>
          <a:xfrm>
            <a:off x="0" y="2828836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PENGELOLAAN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d-ID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PERTANGGUNGJAWABAN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d-ID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KEUANGAN NEGARA (APBN)</a:t>
            </a:r>
            <a:r>
              <a:rPr lang="id-ID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id-ID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id-ID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2" y="117443"/>
            <a:ext cx="21226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 b="1" noProof="1" smtClean="0">
              <a:solidFill>
                <a:srgbClr val="3382CE"/>
              </a:solidFill>
              <a:latin typeface="Century Gothic" pitchFamily="34" charset="0"/>
            </a:endParaRP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Lanjutan….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159" y="1428736"/>
            <a:ext cx="8358246" cy="5257800"/>
          </a:xfrm>
        </p:spPr>
        <p:txBody>
          <a:bodyPr>
            <a:normAutofit/>
          </a:bodyPr>
          <a:lstStyle/>
          <a:p>
            <a:pPr marL="1079500" indent="-449263">
              <a:buFont typeface="Wingdings" charset="2"/>
              <a:buChar char="Ø"/>
              <a:defRPr/>
            </a:pPr>
            <a:r>
              <a:rPr lang="en-US" sz="2000" dirty="0">
                <a:latin typeface="Century Gothic" pitchFamily="34" charset="0"/>
              </a:rPr>
              <a:t>SPM/SP2D BP yang </a:t>
            </a:r>
            <a:r>
              <a:rPr lang="en-US" sz="2000" dirty="0" err="1">
                <a:latin typeface="Century Gothic" pitchFamily="34" charset="0"/>
              </a:rPr>
              <a:t>belum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dibayarkan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berhak</a:t>
            </a:r>
            <a:endParaRPr lang="en-US" sz="2000" dirty="0">
              <a:latin typeface="Century Gothic" pitchFamily="34" charset="0"/>
            </a:endParaRPr>
          </a:p>
          <a:p>
            <a:pPr marL="1079500" indent="-449263">
              <a:buFont typeface="Wingdings" charset="2"/>
              <a:buChar char="Ø"/>
              <a:defRPr/>
            </a:pPr>
            <a:r>
              <a:rPr lang="en-US" sz="2000" dirty="0" err="1" smtClean="0">
                <a:latin typeface="Century Gothic" pitchFamily="34" charset="0"/>
              </a:rPr>
              <a:t>Realisasi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anggaran</a:t>
            </a:r>
            <a:endParaRPr lang="en-US" sz="2000" dirty="0">
              <a:latin typeface="Century Gothic" pitchFamily="34" charset="0"/>
            </a:endParaRPr>
          </a:p>
          <a:p>
            <a:pPr marL="1079500" indent="-449263" algn="just">
              <a:buFont typeface="Wingdings" charset="2"/>
              <a:buChar char="Ø"/>
              <a:defRPr/>
            </a:pPr>
            <a:r>
              <a:rPr lang="en-US" sz="2000" dirty="0" err="1">
                <a:latin typeface="Century Gothic" pitchFamily="34" charset="0"/>
              </a:rPr>
              <a:t>Penerimaan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negara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belum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disetor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kas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negara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berupa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surat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bukti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setor</a:t>
            </a:r>
            <a:r>
              <a:rPr lang="en-US" sz="2000" dirty="0">
                <a:latin typeface="Century Gothic" pitchFamily="34" charset="0"/>
              </a:rPr>
              <a:t> (SSPB/SSBP/</a:t>
            </a:r>
            <a:r>
              <a:rPr lang="en-US" sz="2000" dirty="0" err="1">
                <a:latin typeface="Century Gothic" pitchFamily="34" charset="0"/>
              </a:rPr>
              <a:t>penerimaan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dari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penggunaan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fasilitas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negara</a:t>
            </a:r>
            <a:r>
              <a:rPr lang="en-US" sz="2000" dirty="0">
                <a:latin typeface="Century Gothic" pitchFamily="34" charset="0"/>
              </a:rPr>
              <a:t>)</a:t>
            </a:r>
          </a:p>
          <a:p>
            <a:pPr marL="634852" indent="-634852">
              <a:buFont typeface="+mj-lt"/>
              <a:buAutoNum type="arabicPeriod" startAt="16"/>
              <a:defRPr/>
            </a:pPr>
            <a:r>
              <a:rPr lang="en-US" sz="2000" dirty="0" err="1">
                <a:latin typeface="Century Gothic" pitchFamily="34" charset="0"/>
              </a:rPr>
              <a:t>Bukti-bukti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pengeluaran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dibuat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sesuai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ketentuan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berlaku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menerapkan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prinsip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akuntabilitas</a:t>
            </a: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8697" y="2890839"/>
            <a:ext cx="8906608" cy="154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dirty="0">
                <a:solidFill>
                  <a:schemeClr val="tx2"/>
                </a:solidFill>
                <a:latin typeface="Century Gothic" pitchFamily="34" charset="0"/>
                <a:ea typeface="Tahoma" pitchFamily="34" charset="0"/>
                <a:cs typeface="AngsanaUPC" pitchFamily="18" charset="-34"/>
              </a:rPr>
              <a:t>Terima Kasih</a:t>
            </a:r>
            <a:endParaRPr lang="fr-CA" sz="5400" b="1" dirty="0">
              <a:solidFill>
                <a:schemeClr val="tx2"/>
              </a:solidFill>
              <a:latin typeface="Century Gothic" pitchFamily="34" charset="0"/>
              <a:ea typeface="Tahoma" pitchFamily="34" charset="0"/>
              <a:cs typeface="AngsanaUPC" pitchFamily="18" charset="-34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3355975"/>
            <a:ext cx="9144000" cy="1081088"/>
          </a:xfrm>
          <a:prstGeom prst="rect">
            <a:avLst/>
          </a:prstGeom>
        </p:spPr>
        <p:txBody>
          <a:bodyPr anchor="ctr"/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fr-CA" sz="3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0" y="5000637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4400" dirty="0" smtClean="0">
                <a:latin typeface="Arial Narrow" pitchFamily="34" charset="0"/>
              </a:rPr>
              <a:t>APBN </a:t>
            </a:r>
            <a:r>
              <a:rPr lang="en-US" sz="4400" dirty="0" err="1" smtClean="0">
                <a:latin typeface="Arial Narrow" pitchFamily="34" charset="0"/>
              </a:rPr>
              <a:t>Itu</a:t>
            </a:r>
            <a:r>
              <a:rPr lang="en-US" sz="4400" dirty="0" smtClean="0">
                <a:latin typeface="Arial Narrow" pitchFamily="34" charset="0"/>
              </a:rPr>
              <a:t> </a:t>
            </a:r>
            <a:r>
              <a:rPr lang="en-US" sz="4400" dirty="0" err="1" smtClean="0">
                <a:latin typeface="Arial Narrow" pitchFamily="34" charset="0"/>
              </a:rPr>
              <a:t>Amanat</a:t>
            </a:r>
            <a:r>
              <a:rPr lang="en-US" sz="4400" dirty="0" smtClean="0">
                <a:latin typeface="Arial Narrow" pitchFamily="34" charset="0"/>
              </a:rPr>
              <a:t> !!!</a:t>
            </a:r>
            <a:endParaRPr lang="en-AU" sz="4400" dirty="0">
              <a:latin typeface="Arial Narrow" pitchFamily="34" charset="0"/>
            </a:endParaRPr>
          </a:p>
        </p:txBody>
      </p:sp>
      <p:pic>
        <p:nvPicPr>
          <p:cNvPr id="7" name="Picture 6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5002" y="1255043"/>
            <a:ext cx="1298598" cy="138813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0" y="260648"/>
            <a:ext cx="835846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600" b="1" noProof="1" smtClean="0">
                <a:solidFill>
                  <a:srgbClr val="3382CE"/>
                </a:solidFill>
                <a:latin typeface="Century Gothic" pitchFamily="34" charset="0"/>
              </a:rPr>
              <a:t>Dimensi Pertanggungjawaban Keuangan Negara</a:t>
            </a:r>
            <a:endParaRPr lang="id-ID" sz="26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908720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5722" y="1097706"/>
            <a:ext cx="8678768" cy="5616624"/>
          </a:xfrm>
        </p:spPr>
        <p:txBody>
          <a:bodyPr>
            <a:noAutofit/>
          </a:bodyPr>
          <a:lstStyle/>
          <a:p>
            <a:pPr marL="263525" indent="-263525" algn="just"/>
            <a:r>
              <a:rPr lang="en-US" sz="1800" dirty="0" err="1">
                <a:latin typeface="Century Gothic" pitchFamily="34" charset="0"/>
              </a:rPr>
              <a:t>Pertanggungjawaban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Pengelolaan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Keuangan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smtClean="0">
                <a:latin typeface="Century Gothic" pitchFamily="34" charset="0"/>
              </a:rPr>
              <a:t>Negara : </a:t>
            </a:r>
            <a:r>
              <a:rPr lang="en-US" sz="1800" dirty="0" err="1">
                <a:latin typeface="Century Gothic" pitchFamily="34" charset="0"/>
              </a:rPr>
              <a:t>Penyampaian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laporan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pertanggungjawaban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keuangan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pemerintah</a:t>
            </a:r>
            <a:r>
              <a:rPr lang="en-US" sz="1800" dirty="0">
                <a:latin typeface="Century Gothic" pitchFamily="34" charset="0"/>
              </a:rPr>
              <a:t> yang </a:t>
            </a:r>
            <a:r>
              <a:rPr lang="en-US" sz="1800" dirty="0" err="1">
                <a:latin typeface="Century Gothic" pitchFamily="34" charset="0"/>
              </a:rPr>
              <a:t>memenuhi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prinsip-prinsip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tepat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waktu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disusun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dengan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mengikuti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standar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akuntansi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pemerintah</a:t>
            </a:r>
            <a:r>
              <a:rPr lang="en-US" sz="1800" dirty="0">
                <a:latin typeface="Century Gothic" pitchFamily="34" charset="0"/>
              </a:rPr>
              <a:t> yang </a:t>
            </a:r>
            <a:r>
              <a:rPr lang="en-US" sz="1800" dirty="0" err="1">
                <a:latin typeface="Century Gothic" pitchFamily="34" charset="0"/>
              </a:rPr>
              <a:t>telah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diterima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secara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umum</a:t>
            </a:r>
            <a:r>
              <a:rPr lang="en-US" sz="1800" dirty="0">
                <a:latin typeface="Century Gothic" pitchFamily="34" charset="0"/>
              </a:rPr>
              <a:t> (</a:t>
            </a:r>
            <a:r>
              <a:rPr lang="en-US" sz="1800" dirty="0" err="1">
                <a:latin typeface="Century Gothic" pitchFamily="34" charset="0"/>
              </a:rPr>
              <a:t>Penjelasan</a:t>
            </a:r>
            <a:r>
              <a:rPr lang="en-US" sz="1800" dirty="0">
                <a:latin typeface="Century Gothic" pitchFamily="34" charset="0"/>
              </a:rPr>
              <a:t> UU 17 </a:t>
            </a:r>
            <a:r>
              <a:rPr lang="en-US" sz="1800" dirty="0" err="1">
                <a:latin typeface="Century Gothic" pitchFamily="34" charset="0"/>
              </a:rPr>
              <a:t>Tahun</a:t>
            </a:r>
            <a:r>
              <a:rPr lang="en-US" sz="1800" dirty="0">
                <a:latin typeface="Century Gothic" pitchFamily="34" charset="0"/>
              </a:rPr>
              <a:t> 2003 </a:t>
            </a:r>
            <a:r>
              <a:rPr lang="en-US" sz="1800" dirty="0" err="1">
                <a:latin typeface="Century Gothic" pitchFamily="34" charset="0"/>
              </a:rPr>
              <a:t>Butir</a:t>
            </a:r>
            <a:r>
              <a:rPr lang="en-US" sz="1800" dirty="0">
                <a:latin typeface="Century Gothic" pitchFamily="34" charset="0"/>
              </a:rPr>
              <a:t> 9</a:t>
            </a:r>
            <a:r>
              <a:rPr lang="en-US" sz="1800" dirty="0" smtClean="0">
                <a:latin typeface="Century Gothic" pitchFamily="34" charset="0"/>
              </a:rPr>
              <a:t>)</a:t>
            </a:r>
          </a:p>
          <a:p>
            <a:pPr marL="263525" indent="-263525" algn="just">
              <a:buNone/>
            </a:pPr>
            <a:endParaRPr lang="en-US" sz="1800" dirty="0">
              <a:latin typeface="Century Gothic" pitchFamily="34" charset="0"/>
            </a:endParaRPr>
          </a:p>
          <a:p>
            <a:pPr marL="263525" indent="-263525" algn="just"/>
            <a:r>
              <a:rPr lang="en-US" sz="1800" dirty="0" err="1">
                <a:latin typeface="Century Gothic" pitchFamily="34" charset="0"/>
              </a:rPr>
              <a:t>Tanggung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Jawab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Keuangan</a:t>
            </a:r>
            <a:r>
              <a:rPr lang="en-US" sz="1800" dirty="0">
                <a:latin typeface="Century Gothic" pitchFamily="34" charset="0"/>
              </a:rPr>
              <a:t> Negara </a:t>
            </a:r>
            <a:r>
              <a:rPr lang="en-US" sz="1800" dirty="0" err="1">
                <a:latin typeface="Century Gothic" pitchFamily="34" charset="0"/>
              </a:rPr>
              <a:t>adalah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kewajiban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Pemerintah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untuk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melaksanakan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pengelolaan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keuangan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negara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secara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tertib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err="1">
                <a:latin typeface="Century Gothic" pitchFamily="34" charset="0"/>
              </a:rPr>
              <a:t>taat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pada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peraturan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perundang-undangan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err="1">
                <a:latin typeface="Century Gothic" pitchFamily="34" charset="0"/>
              </a:rPr>
              <a:t>efisien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err="1">
                <a:latin typeface="Century Gothic" pitchFamily="34" charset="0"/>
              </a:rPr>
              <a:t>ekonomis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err="1">
                <a:latin typeface="Century Gothic" pitchFamily="34" charset="0"/>
              </a:rPr>
              <a:t>efektif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err="1">
                <a:latin typeface="Century Gothic" pitchFamily="34" charset="0"/>
              </a:rPr>
              <a:t>dan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transparan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dengan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memperhatikan</a:t>
            </a:r>
            <a:r>
              <a:rPr lang="en-US" sz="1800" dirty="0">
                <a:latin typeface="Century Gothic" pitchFamily="34" charset="0"/>
              </a:rPr>
              <a:t> rasa </a:t>
            </a:r>
            <a:r>
              <a:rPr lang="en-US" sz="1800" dirty="0" err="1">
                <a:latin typeface="Century Gothic" pitchFamily="34" charset="0"/>
              </a:rPr>
              <a:t>keadilan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kepatutan</a:t>
            </a:r>
            <a:r>
              <a:rPr lang="en-US" sz="1800" dirty="0">
                <a:latin typeface="Century Gothic" pitchFamily="34" charset="0"/>
              </a:rPr>
              <a:t> (</a:t>
            </a:r>
            <a:r>
              <a:rPr lang="en-US" sz="1800" dirty="0" err="1">
                <a:latin typeface="Century Gothic" pitchFamily="34" charset="0"/>
              </a:rPr>
              <a:t>Pasal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smtClean="0">
                <a:latin typeface="Century Gothic" pitchFamily="34" charset="0"/>
              </a:rPr>
              <a:t>1 </a:t>
            </a:r>
            <a:r>
              <a:rPr lang="en-US" sz="1800" dirty="0" err="1" smtClean="0">
                <a:latin typeface="Century Gothic" pitchFamily="34" charset="0"/>
              </a:rPr>
              <a:t>ayat</a:t>
            </a:r>
            <a:r>
              <a:rPr lang="en-US" sz="1800" dirty="0" smtClean="0">
                <a:latin typeface="Century Gothic" pitchFamily="34" charset="0"/>
              </a:rPr>
              <a:t> 7 </a:t>
            </a:r>
            <a:r>
              <a:rPr lang="en-US" sz="1800" dirty="0">
                <a:latin typeface="Century Gothic" pitchFamily="34" charset="0"/>
              </a:rPr>
              <a:t>UU No. 15 </a:t>
            </a:r>
            <a:r>
              <a:rPr lang="en-US" sz="1800" dirty="0" err="1">
                <a:latin typeface="Century Gothic" pitchFamily="34" charset="0"/>
              </a:rPr>
              <a:t>Tahun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smtClean="0">
                <a:latin typeface="Century Gothic" pitchFamily="34" charset="0"/>
              </a:rPr>
              <a:t>2004) (</a:t>
            </a:r>
            <a:r>
              <a:rPr lang="en-US" sz="1800" dirty="0" err="1" smtClean="0">
                <a:latin typeface="Century Gothic" pitchFamily="34" charset="0"/>
              </a:rPr>
              <a:t>Pemeriksaan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Pengelolaan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dan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Tanggungjawab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Keuangan</a:t>
            </a:r>
            <a:r>
              <a:rPr lang="en-US" sz="1800" dirty="0" smtClean="0">
                <a:latin typeface="Century Gothic" pitchFamily="34" charset="0"/>
              </a:rPr>
              <a:t> Negara)) </a:t>
            </a:r>
          </a:p>
          <a:p>
            <a:pPr marL="263525" indent="-263525" algn="just"/>
            <a:endParaRPr lang="en-US" sz="1800" dirty="0">
              <a:latin typeface="Century Gothic" pitchFamily="34" charset="0"/>
            </a:endParaRPr>
          </a:p>
          <a:p>
            <a:pPr marL="263525" indent="-263525" algn="just"/>
            <a:r>
              <a:rPr lang="en-US" sz="1800" i="1" dirty="0" err="1">
                <a:latin typeface="Century Gothic" pitchFamily="34" charset="0"/>
              </a:rPr>
              <a:t>Bukan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dinilai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sekadar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dari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laporan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akhir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disampaikan</a:t>
            </a:r>
            <a:r>
              <a:rPr lang="en-US" sz="1800" i="1" dirty="0">
                <a:latin typeface="Century Gothic" pitchFamily="34" charset="0"/>
              </a:rPr>
              <a:t>, </a:t>
            </a:r>
            <a:r>
              <a:rPr lang="en-US" sz="1800" i="1" dirty="0" err="1">
                <a:latin typeface="Century Gothic" pitchFamily="34" charset="0"/>
              </a:rPr>
              <a:t>namun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sejak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awal</a:t>
            </a:r>
            <a:r>
              <a:rPr lang="en-US" sz="1800" i="1" dirty="0">
                <a:latin typeface="Century Gothic" pitchFamily="34" charset="0"/>
              </a:rPr>
              <a:t> proses </a:t>
            </a:r>
            <a:r>
              <a:rPr lang="en-US" sz="1800" i="1" dirty="0" err="1">
                <a:latin typeface="Century Gothic" pitchFamily="34" charset="0"/>
              </a:rPr>
              <a:t>perancangan</a:t>
            </a:r>
            <a:r>
              <a:rPr lang="en-US" sz="1800" i="1" dirty="0">
                <a:latin typeface="Century Gothic" pitchFamily="34" charset="0"/>
              </a:rPr>
              <a:t>, </a:t>
            </a:r>
            <a:r>
              <a:rPr lang="en-US" sz="1800" i="1" dirty="0" err="1">
                <a:latin typeface="Century Gothic" pitchFamily="34" charset="0"/>
              </a:rPr>
              <a:t>pembahasan</a:t>
            </a:r>
            <a:r>
              <a:rPr lang="en-US" sz="1800" i="1" dirty="0">
                <a:latin typeface="Century Gothic" pitchFamily="34" charset="0"/>
              </a:rPr>
              <a:t>, </a:t>
            </a:r>
            <a:r>
              <a:rPr lang="en-US" sz="1800" i="1" dirty="0" err="1">
                <a:latin typeface="Century Gothic" pitchFamily="34" charset="0"/>
              </a:rPr>
              <a:t>dan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pengesahan</a:t>
            </a:r>
            <a:r>
              <a:rPr lang="en-US" sz="1800" i="1" dirty="0">
                <a:latin typeface="Century Gothic" pitchFamily="34" charset="0"/>
              </a:rPr>
              <a:t>, </a:t>
            </a:r>
            <a:r>
              <a:rPr lang="en-US" sz="1800" i="1" dirty="0" err="1">
                <a:latin typeface="Century Gothic" pitchFamily="34" charset="0"/>
              </a:rPr>
              <a:t>serta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pelaksanaan</a:t>
            </a:r>
            <a:r>
              <a:rPr lang="en-US" sz="1800" i="1" dirty="0" smtClean="0">
                <a:latin typeface="Century Gothic" pitchFamily="34" charset="0"/>
              </a:rPr>
              <a:t>.</a:t>
            </a:r>
          </a:p>
          <a:p>
            <a:pPr marL="263525" indent="-263525" algn="just">
              <a:buNone/>
            </a:pPr>
            <a:r>
              <a:rPr lang="en-US" sz="1800" i="1" dirty="0" smtClean="0">
                <a:latin typeface="Century Gothic" pitchFamily="34" charset="0"/>
              </a:rPr>
              <a:t> </a:t>
            </a:r>
            <a:endParaRPr lang="en-US" sz="1800" dirty="0">
              <a:latin typeface="Century Gothic" pitchFamily="34" charset="0"/>
            </a:endParaRPr>
          </a:p>
          <a:p>
            <a:pPr marL="263525" indent="-263525" algn="just"/>
            <a:r>
              <a:rPr lang="en-US" sz="1800" i="1" dirty="0" err="1">
                <a:latin typeface="Century Gothic" pitchFamily="34" charset="0"/>
              </a:rPr>
              <a:t>Bukan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sekadar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dari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sisi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formalitas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prosedur</a:t>
            </a:r>
            <a:r>
              <a:rPr lang="en-US" sz="1800" i="1" dirty="0">
                <a:latin typeface="Century Gothic" pitchFamily="34" charset="0"/>
              </a:rPr>
              <a:t>, </a:t>
            </a:r>
            <a:r>
              <a:rPr lang="en-US" sz="1800" i="1" dirty="0" err="1">
                <a:latin typeface="Century Gothic" pitchFamily="34" charset="0"/>
              </a:rPr>
              <a:t>melainkan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secara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substantif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juga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harus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memenuhi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unsur</a:t>
            </a:r>
            <a:r>
              <a:rPr lang="en-US" sz="1800" i="1" dirty="0">
                <a:latin typeface="Century Gothic" pitchFamily="34" charset="0"/>
              </a:rPr>
              <a:t> </a:t>
            </a:r>
            <a:r>
              <a:rPr lang="en-US" sz="1800" i="1" dirty="0" err="1">
                <a:latin typeface="Century Gothic" pitchFamily="34" charset="0"/>
              </a:rPr>
              <a:t>pertanggungjawaban</a:t>
            </a:r>
            <a:r>
              <a:rPr lang="en-US" sz="1800" i="1" dirty="0">
                <a:latin typeface="Century Gothic" pitchFamily="34" charset="0"/>
              </a:rPr>
              <a:t> </a:t>
            </a:r>
            <a:endParaRPr lang="en-US" sz="1800" dirty="0">
              <a:latin typeface="Century Gothic" pitchFamily="34" charset="0"/>
            </a:endParaRPr>
          </a:p>
          <a:p>
            <a:pPr marL="263525" indent="-263525" algn="just">
              <a:buNone/>
            </a:pPr>
            <a:endParaRPr lang="en-US" sz="1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2" y="117443"/>
            <a:ext cx="53703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Hal-hal yang Diperhatikan </a:t>
            </a: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Dalam Perhitungan Anggaran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159" y="1428736"/>
            <a:ext cx="8358246" cy="5257800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en-US" dirty="0" err="1" smtClean="0">
                <a:latin typeface="Century Gothic" pitchFamily="34" charset="0"/>
              </a:rPr>
              <a:t>Komponen</a:t>
            </a:r>
            <a:r>
              <a:rPr lang="en-US" dirty="0" smtClean="0">
                <a:latin typeface="Century Gothic" pitchFamily="34" charset="0"/>
              </a:rPr>
              <a:t> </a:t>
            </a:r>
            <a:r>
              <a:rPr lang="en-US" dirty="0" err="1" smtClean="0">
                <a:latin typeface="Century Gothic" pitchFamily="34" charset="0"/>
              </a:rPr>
              <a:t>Biaya</a:t>
            </a:r>
            <a:endParaRPr lang="en-US" dirty="0" smtClean="0">
              <a:latin typeface="Century Gothic" pitchFamily="34" charset="0"/>
            </a:endParaRPr>
          </a:p>
          <a:p>
            <a:pPr marL="514350" indent="-514350" algn="just">
              <a:buAutoNum type="arabicPeriod"/>
            </a:pPr>
            <a:r>
              <a:rPr lang="en-US" dirty="0" err="1" smtClean="0">
                <a:latin typeface="Century Gothic" pitchFamily="34" charset="0"/>
              </a:rPr>
              <a:t>Akun</a:t>
            </a:r>
            <a:r>
              <a:rPr lang="en-US" dirty="0" smtClean="0">
                <a:latin typeface="Century Gothic" pitchFamily="34" charset="0"/>
              </a:rPr>
              <a:t> </a:t>
            </a:r>
            <a:r>
              <a:rPr lang="en-US" dirty="0" err="1" smtClean="0">
                <a:latin typeface="Century Gothic" pitchFamily="34" charset="0"/>
              </a:rPr>
              <a:t>Belanja</a:t>
            </a:r>
            <a:endParaRPr lang="en-US" dirty="0" smtClean="0">
              <a:latin typeface="Century Gothic" pitchFamily="34" charset="0"/>
            </a:endParaRPr>
          </a:p>
          <a:p>
            <a:pPr marL="514350" indent="-514350" algn="just">
              <a:buAutoNum type="arabicPeriod"/>
            </a:pPr>
            <a:r>
              <a:rPr lang="en-US" dirty="0" smtClean="0">
                <a:latin typeface="Century Gothic" pitchFamily="34" charset="0"/>
              </a:rPr>
              <a:t>Volume</a:t>
            </a:r>
          </a:p>
          <a:p>
            <a:pPr marL="514350" indent="-514350" algn="just">
              <a:buAutoNum type="arabicPeriod"/>
            </a:pPr>
            <a:r>
              <a:rPr lang="en-US" dirty="0" smtClean="0">
                <a:latin typeface="Century Gothic" pitchFamily="34" charset="0"/>
              </a:rPr>
              <a:t>Rate Yang </a:t>
            </a:r>
            <a:r>
              <a:rPr lang="en-US" dirty="0" err="1" smtClean="0">
                <a:latin typeface="Century Gothic" pitchFamily="34" charset="0"/>
              </a:rPr>
              <a:t>Digunakan</a:t>
            </a:r>
            <a:endParaRPr lang="id-ID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2" y="117443"/>
            <a:ext cx="821571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SBM  Sebagai Salah Satu Kriteria Audit </a:t>
            </a:r>
          </a:p>
          <a:p>
            <a:pPr eaLnBrk="1" hangingPunct="1"/>
            <a:r>
              <a:rPr lang="en-US" sz="2000" b="1" noProof="1" smtClean="0">
                <a:latin typeface="Century Gothic" pitchFamily="34" charset="0"/>
              </a:rPr>
              <a:t>(Untuk Pelaksanaan Anggaran TA.2016 PMK No 65/PMK.02/2016)</a:t>
            </a:r>
            <a:endParaRPr lang="id-ID" sz="2000" b="1" noProof="1"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51522" y="1214424"/>
            <a:ext cx="8712968" cy="5262967"/>
          </a:xfrm>
          <a:prstGeom prst="rect">
            <a:avLst/>
          </a:prstGeom>
        </p:spPr>
        <p:txBody>
          <a:bodyPr wrap="square" lIns="91429" tIns="45714" rIns="91429" bIns="45714">
            <a:spAutoFit/>
          </a:bodyPr>
          <a:lstStyle/>
          <a:p>
            <a:pPr algn="just"/>
            <a:r>
              <a:rPr lang="en-US" sz="2100" dirty="0" err="1">
                <a:latin typeface="Century Gothic" pitchFamily="34" charset="0"/>
              </a:rPr>
              <a:t>Standar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Biaya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Masukan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Tahun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Anggaran</a:t>
            </a:r>
            <a:r>
              <a:rPr lang="en-US" sz="2100" dirty="0">
                <a:latin typeface="Century Gothic" pitchFamily="34" charset="0"/>
              </a:rPr>
              <a:t> 2016 </a:t>
            </a:r>
            <a:r>
              <a:rPr lang="en-US" sz="2100" dirty="0" err="1">
                <a:latin typeface="Century Gothic" pitchFamily="34" charset="0"/>
              </a:rPr>
              <a:t>adalah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satuan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biaya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berupa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harga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satuan</a:t>
            </a:r>
            <a:r>
              <a:rPr lang="en-US" sz="2100" dirty="0">
                <a:latin typeface="Century Gothic" pitchFamily="34" charset="0"/>
              </a:rPr>
              <a:t>, </a:t>
            </a:r>
            <a:r>
              <a:rPr lang="en-US" sz="2100" dirty="0" err="1">
                <a:latin typeface="Century Gothic" pitchFamily="34" charset="0"/>
              </a:rPr>
              <a:t>tarif</a:t>
            </a:r>
            <a:r>
              <a:rPr lang="en-US" sz="2100" dirty="0">
                <a:latin typeface="Century Gothic" pitchFamily="34" charset="0"/>
              </a:rPr>
              <a:t>, </a:t>
            </a:r>
            <a:r>
              <a:rPr lang="en-US" sz="2100" dirty="0" err="1">
                <a:latin typeface="Century Gothic" pitchFamily="34" charset="0"/>
              </a:rPr>
              <a:t>dan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indeks</a:t>
            </a:r>
            <a:r>
              <a:rPr lang="en-US" sz="2100" dirty="0">
                <a:latin typeface="Century Gothic" pitchFamily="34" charset="0"/>
              </a:rPr>
              <a:t> yang </a:t>
            </a:r>
            <a:r>
              <a:rPr lang="en-US" sz="2100" dirty="0" err="1">
                <a:latin typeface="Century Gothic" pitchFamily="34" charset="0"/>
              </a:rPr>
              <a:t>ditetapkan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untuk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menghasilkan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biaya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komponen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keluaran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dalam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penyusunan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Rencana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Kerja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Anggaran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Kementerian</a:t>
            </a:r>
            <a:r>
              <a:rPr lang="en-US" sz="2100" dirty="0">
                <a:latin typeface="Century Gothic" pitchFamily="34" charset="0"/>
              </a:rPr>
              <a:t> Negara/</a:t>
            </a:r>
            <a:r>
              <a:rPr lang="en-US" sz="2100" dirty="0" err="1">
                <a:latin typeface="Century Gothic" pitchFamily="34" charset="0"/>
              </a:rPr>
              <a:t>Lembaga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Tahun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Anggaran</a:t>
            </a:r>
            <a:r>
              <a:rPr lang="en-US" sz="2100" dirty="0">
                <a:latin typeface="Century Gothic" pitchFamily="34" charset="0"/>
              </a:rPr>
              <a:t> 2016.</a:t>
            </a:r>
          </a:p>
          <a:p>
            <a:pPr algn="just"/>
            <a:endParaRPr lang="en-US" sz="2100" dirty="0">
              <a:latin typeface="Century Gothic" pitchFamily="34" charset="0"/>
            </a:endParaRPr>
          </a:p>
          <a:p>
            <a:pPr algn="just"/>
            <a:r>
              <a:rPr lang="en-US" sz="2100" dirty="0" err="1">
                <a:latin typeface="Century Gothic" pitchFamily="34" charset="0"/>
              </a:rPr>
              <a:t>Standar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Biaya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Masukan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Tahun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Anggaran</a:t>
            </a:r>
            <a:r>
              <a:rPr lang="en-US" sz="2100" dirty="0">
                <a:latin typeface="Century Gothic" pitchFamily="34" charset="0"/>
              </a:rPr>
              <a:t> 2016 yang </a:t>
            </a:r>
            <a:r>
              <a:rPr lang="en-US" sz="2100" dirty="0" err="1">
                <a:latin typeface="Century Gothic" pitchFamily="34" charset="0"/>
              </a:rPr>
              <a:t>berfungsi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sebagai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b="1" i="1" u="sng" dirty="0" err="1">
                <a:solidFill>
                  <a:srgbClr val="FF0000"/>
                </a:solidFill>
                <a:latin typeface="Century Gothic" pitchFamily="34" charset="0"/>
              </a:rPr>
              <a:t>batas</a:t>
            </a:r>
            <a:r>
              <a:rPr lang="en-US" sz="2100" b="1" i="1" u="sng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2100" b="1" i="1" u="sng" dirty="0" err="1">
                <a:solidFill>
                  <a:srgbClr val="FF0000"/>
                </a:solidFill>
                <a:latin typeface="Century Gothic" pitchFamily="34" charset="0"/>
              </a:rPr>
              <a:t>tertinggi</a:t>
            </a:r>
            <a:r>
              <a:rPr lang="en-US" sz="2100" b="1" i="1" u="sng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adalah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sebagaimana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tercantum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dalam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Lampiran</a:t>
            </a:r>
            <a:r>
              <a:rPr lang="en-US" sz="2100" dirty="0">
                <a:latin typeface="Century Gothic" pitchFamily="34" charset="0"/>
              </a:rPr>
              <a:t> I yang </a:t>
            </a:r>
            <a:r>
              <a:rPr lang="en-US" sz="2100" dirty="0" err="1">
                <a:latin typeface="Century Gothic" pitchFamily="34" charset="0"/>
              </a:rPr>
              <a:t>merupakan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bagian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tidak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terpisahkan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dari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Peraturan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Menteri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ini</a:t>
            </a:r>
            <a:r>
              <a:rPr lang="en-US" sz="2100" dirty="0">
                <a:latin typeface="Century Gothic" pitchFamily="34" charset="0"/>
              </a:rPr>
              <a:t>. </a:t>
            </a:r>
          </a:p>
          <a:p>
            <a:pPr algn="just"/>
            <a:endParaRPr lang="en-US" sz="2100" dirty="0">
              <a:latin typeface="Century Gothic" pitchFamily="34" charset="0"/>
            </a:endParaRPr>
          </a:p>
          <a:p>
            <a:pPr algn="just"/>
            <a:r>
              <a:rPr lang="en-US" sz="2100" dirty="0" err="1">
                <a:latin typeface="Century Gothic" pitchFamily="34" charset="0"/>
              </a:rPr>
              <a:t>Standar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Biaya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Masukan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Tahun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Anggaran</a:t>
            </a:r>
            <a:r>
              <a:rPr lang="en-US" sz="2100" dirty="0">
                <a:latin typeface="Century Gothic" pitchFamily="34" charset="0"/>
              </a:rPr>
              <a:t> 2016 yang </a:t>
            </a:r>
            <a:r>
              <a:rPr lang="en-US" sz="2100" dirty="0" err="1">
                <a:latin typeface="Century Gothic" pitchFamily="34" charset="0"/>
              </a:rPr>
              <a:t>berfungsi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sebagai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b="1" i="1" u="sng" dirty="0" err="1">
                <a:solidFill>
                  <a:srgbClr val="FF0000"/>
                </a:solidFill>
                <a:latin typeface="Century Gothic" pitchFamily="34" charset="0"/>
              </a:rPr>
              <a:t>estimasi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adalah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sebagaimana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tercantum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dalam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Lampiran</a:t>
            </a:r>
            <a:r>
              <a:rPr lang="en-US" sz="2100" dirty="0">
                <a:latin typeface="Century Gothic" pitchFamily="34" charset="0"/>
              </a:rPr>
              <a:t> II yang </a:t>
            </a:r>
            <a:r>
              <a:rPr lang="en-US" sz="2100" dirty="0" err="1">
                <a:latin typeface="Century Gothic" pitchFamily="34" charset="0"/>
              </a:rPr>
              <a:t>merupakan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bagian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tidak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terpisahkan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dari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Peraturan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>
                <a:latin typeface="Century Gothic" pitchFamily="34" charset="0"/>
              </a:rPr>
              <a:t>Menteri</a:t>
            </a:r>
            <a:r>
              <a:rPr lang="en-US" sz="2100" dirty="0">
                <a:latin typeface="Century Gothic" pitchFamily="34" charset="0"/>
              </a:rPr>
              <a:t> </a:t>
            </a:r>
            <a:r>
              <a:rPr lang="en-US" sz="2100" dirty="0" err="1" smtClean="0">
                <a:latin typeface="Century Gothic" pitchFamily="34" charset="0"/>
              </a:rPr>
              <a:t>ini</a:t>
            </a:r>
            <a:r>
              <a:rPr lang="en-US" sz="2100" dirty="0" smtClean="0">
                <a:latin typeface="Century Gothic" pitchFamily="34" charset="0"/>
              </a:rPr>
              <a:t>. </a:t>
            </a:r>
          </a:p>
          <a:p>
            <a:endParaRPr lang="en-US" sz="21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2" y="117443"/>
            <a:ext cx="53864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Cakupan PMK </a:t>
            </a: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Standar Biaya Masukan (SBM)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9432" y="1130044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 smtClean="0">
                <a:latin typeface="Century Gothic" pitchFamily="34" charset="0"/>
              </a:rPr>
              <a:t>Terdiri</a:t>
            </a:r>
            <a:r>
              <a:rPr lang="en-US" sz="2000" b="1" u="sng" dirty="0" smtClean="0">
                <a:latin typeface="Century Gothic" pitchFamily="34" charset="0"/>
              </a:rPr>
              <a:t> </a:t>
            </a:r>
            <a:r>
              <a:rPr lang="en-US" sz="2000" b="1" u="sng" dirty="0" err="1" smtClean="0">
                <a:latin typeface="Century Gothic" pitchFamily="34" charset="0"/>
              </a:rPr>
              <a:t>dari</a:t>
            </a:r>
            <a:r>
              <a:rPr lang="en-US" sz="2000" b="1" u="sng" dirty="0" smtClean="0">
                <a:latin typeface="Century Gothic" pitchFamily="34" charset="0"/>
              </a:rPr>
              <a:t> 5 </a:t>
            </a:r>
            <a:r>
              <a:rPr lang="en-US" sz="2000" b="1" u="sng" dirty="0" err="1" smtClean="0">
                <a:latin typeface="Century Gothic" pitchFamily="34" charset="0"/>
              </a:rPr>
              <a:t>Pasal</a:t>
            </a:r>
            <a:r>
              <a:rPr lang="en-US" sz="2000" b="1" u="sng" dirty="0" smtClean="0">
                <a:latin typeface="Century Gothic" pitchFamily="34" charset="0"/>
              </a:rPr>
              <a:t> </a:t>
            </a:r>
            <a:r>
              <a:rPr lang="en-US" sz="2000" b="1" u="sng" dirty="0" err="1" smtClean="0">
                <a:latin typeface="Century Gothic" pitchFamily="34" charset="0"/>
              </a:rPr>
              <a:t>dan</a:t>
            </a:r>
            <a:r>
              <a:rPr lang="en-US" sz="2000" b="1" u="sng" dirty="0" smtClean="0">
                <a:latin typeface="Century Gothic" pitchFamily="34" charset="0"/>
              </a:rPr>
              <a:t> 2 </a:t>
            </a:r>
            <a:r>
              <a:rPr lang="en-US" sz="2000" b="1" u="sng" dirty="0" err="1" smtClean="0">
                <a:latin typeface="Century Gothic" pitchFamily="34" charset="0"/>
              </a:rPr>
              <a:t>lampiran</a:t>
            </a:r>
            <a:endParaRPr lang="en-US" sz="2000" b="1" u="sng" dirty="0"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699794" y="1916832"/>
            <a:ext cx="2952328" cy="7200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entury Gothic" pitchFamily="34" charset="0"/>
              </a:rPr>
              <a:t>SBM</a:t>
            </a:r>
            <a:endParaRPr lang="en-US" sz="3600" dirty="0">
              <a:latin typeface="Century Gothic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995936" y="2708920"/>
            <a:ext cx="432048" cy="3600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483770" y="3140968"/>
            <a:ext cx="3312368" cy="0"/>
          </a:xfrm>
          <a:prstGeom prst="line">
            <a:avLst/>
          </a:prstGeom>
          <a:ln w="444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83568" y="4077072"/>
            <a:ext cx="3600400" cy="5040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entury Gothic" pitchFamily="34" charset="0"/>
              </a:rPr>
              <a:t>PMK SBM</a:t>
            </a:r>
            <a:endParaRPr lang="en-US" sz="2400" b="1" dirty="0">
              <a:latin typeface="Century Gothic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3568" y="4725144"/>
            <a:ext cx="1656184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entury Gothic" pitchFamily="34" charset="0"/>
              </a:rPr>
              <a:t>LAMPIRAN I</a:t>
            </a:r>
          </a:p>
          <a:p>
            <a:pPr algn="ctr"/>
            <a:endParaRPr lang="en-US" dirty="0">
              <a:latin typeface="Century Gothic" pitchFamily="34" charset="0"/>
            </a:endParaRPr>
          </a:p>
          <a:p>
            <a:pPr algn="ctr"/>
            <a:r>
              <a:rPr lang="en-US" dirty="0" smtClean="0">
                <a:latin typeface="Century Gothic" pitchFamily="34" charset="0"/>
              </a:rPr>
              <a:t>36 ITEM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55778" y="4725144"/>
            <a:ext cx="1656184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entury Gothic" pitchFamily="34" charset="0"/>
              </a:rPr>
              <a:t>LAMPIRAN II</a:t>
            </a:r>
          </a:p>
          <a:p>
            <a:pPr algn="ctr"/>
            <a:endParaRPr lang="en-US" dirty="0">
              <a:latin typeface="Century Gothic" pitchFamily="34" charset="0"/>
            </a:endParaRPr>
          </a:p>
          <a:p>
            <a:pPr algn="ctr"/>
            <a:r>
              <a:rPr lang="en-US" dirty="0" smtClean="0">
                <a:latin typeface="Century Gothic" pitchFamily="34" charset="0"/>
              </a:rPr>
              <a:t>20 ITEM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32042" y="3933056"/>
            <a:ext cx="1656184" cy="25922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Century Gothic" pitchFamily="34" charset="0"/>
              </a:rPr>
              <a:t>SBM LAINNYA ATAS PERSETUJUAN MENKEU</a:t>
            </a:r>
            <a:endParaRPr lang="en-US" sz="1600" dirty="0">
              <a:latin typeface="Century Gothic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7546" y="3933056"/>
            <a:ext cx="3960440" cy="259228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20274" y="4005064"/>
            <a:ext cx="1656184" cy="252028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entury Gothic" pitchFamily="34" charset="0"/>
              </a:rPr>
              <a:t>SATUAN BIAYA LAINNYA</a:t>
            </a:r>
            <a:endParaRPr lang="en-US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483768" y="3140968"/>
            <a:ext cx="0" cy="648072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96136" y="3140968"/>
            <a:ext cx="0" cy="648072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0" y="117443"/>
            <a:ext cx="66255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Garis-garis Besar Pelaksanaan APBN </a:t>
            </a: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Terkait Pengeluaran Belanja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9659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14284" y="1500174"/>
            <a:ext cx="8786842" cy="928694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marL="342820" indent="-342820" algn="ctr"/>
            <a:endParaRPr lang="id-ID" dirty="0">
              <a:solidFill>
                <a:schemeClr val="tx1"/>
              </a:solidFill>
              <a:latin typeface="Century Gothic" pitchFamily="34" charset="0"/>
            </a:endParaRPr>
          </a:p>
          <a:p>
            <a:pPr marL="342820" indent="-342820" algn="ctr"/>
            <a:r>
              <a:rPr lang="id-ID" dirty="0">
                <a:solidFill>
                  <a:schemeClr val="tx1"/>
                </a:solidFill>
                <a:latin typeface="Century Gothic" pitchFamily="34" charset="0"/>
              </a:rPr>
              <a:t>PEJABAT PELAKSANA APBN (PERBENDAHARAAN) :</a:t>
            </a:r>
          </a:p>
          <a:p>
            <a:pPr marL="342820" indent="-342820" algn="ctr"/>
            <a:r>
              <a:rPr lang="id-ID" dirty="0">
                <a:solidFill>
                  <a:schemeClr val="tx1"/>
                </a:solidFill>
                <a:latin typeface="Century Gothic" pitchFamily="34" charset="0"/>
              </a:rPr>
              <a:t>PA, KPA, PPSPM, PPK, BENDAHARA PENGELUARAN/PENERIMA, BPP</a:t>
            </a:r>
          </a:p>
          <a:p>
            <a:pPr marL="342820" indent="-342820">
              <a:buFont typeface="+mj-lt"/>
              <a:buAutoNum type="arabicPeriod"/>
            </a:pPr>
            <a:endParaRPr lang="id-ID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4282" y="3500438"/>
            <a:ext cx="2714644" cy="1571636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r>
              <a:rPr lang="id-ID" sz="2000" b="1" dirty="0">
                <a:solidFill>
                  <a:schemeClr val="tx1"/>
                </a:solidFill>
                <a:latin typeface="Century Gothic" pitchFamily="34" charset="0"/>
              </a:rPr>
              <a:t>CARA PEMBAYARAN :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2000" b="1" dirty="0" smtClean="0">
                <a:solidFill>
                  <a:schemeClr val="tx1"/>
                </a:solidFill>
                <a:latin typeface="Century Gothic" pitchFamily="34" charset="0"/>
              </a:rPr>
              <a:t>UP</a:t>
            </a:r>
            <a:r>
              <a:rPr lang="en-US" sz="2000" b="1" dirty="0" smtClean="0">
                <a:solidFill>
                  <a:schemeClr val="tx1"/>
                </a:solidFill>
                <a:latin typeface="Century Gothic" pitchFamily="34" charset="0"/>
              </a:rPr>
              <a:t>/TUP</a:t>
            </a:r>
            <a:endParaRPr lang="id-ID" sz="2000" b="1" dirty="0">
              <a:solidFill>
                <a:schemeClr val="tx1"/>
              </a:solidFill>
              <a:latin typeface="Century Gothic" pitchFamily="34" charset="0"/>
            </a:endParaRPr>
          </a:p>
          <a:p>
            <a:pPr marL="342820" indent="-342820">
              <a:buFont typeface="+mj-lt"/>
              <a:buAutoNum type="arabicPeriod"/>
            </a:pPr>
            <a:r>
              <a:rPr lang="id-ID" sz="2000" b="1" dirty="0">
                <a:solidFill>
                  <a:schemeClr val="tx1"/>
                </a:solidFill>
                <a:latin typeface="Century Gothic" pitchFamily="34" charset="0"/>
              </a:rPr>
              <a:t>LS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14679" y="2857496"/>
            <a:ext cx="2428892" cy="2714644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Belanja Pegawai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Belanja Barang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Belanja Modal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Beban Bunga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Subsidi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Bantuan Sosial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Hibah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600" dirty="0" smtClean="0">
                <a:solidFill>
                  <a:schemeClr val="tx1"/>
                </a:solidFill>
                <a:latin typeface="Century Gothic" pitchFamily="34" charset="0"/>
              </a:rPr>
              <a:t>Belanja Lain-Lain</a:t>
            </a:r>
            <a:endParaRPr lang="id-ID" sz="1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43636" y="2857496"/>
            <a:ext cx="2714644" cy="2714644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marL="342820" indent="-342820">
              <a:buFont typeface="+mj-lt"/>
              <a:buAutoNum type="arabicPeriod"/>
            </a:pPr>
            <a:endParaRPr lang="id-ID" sz="1600" dirty="0">
              <a:solidFill>
                <a:schemeClr val="tx1"/>
              </a:solidFill>
              <a:latin typeface="Century Gothic" pitchFamily="34" charset="0"/>
            </a:endParaRP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UU No 17 Tahun 2003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UU No 1 Tahun 2004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PMK 113/PMK.05/2012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PMK 190/PMK.05/2012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PERPRES 4 TAHUN 2015</a:t>
            </a:r>
          </a:p>
          <a:p>
            <a:pPr marL="342820" indent="-342820">
              <a:buFont typeface="+mj-lt"/>
              <a:buAutoNum type="arabicPeriod"/>
            </a:pPr>
            <a:r>
              <a:rPr lang="id-ID" sz="1400" dirty="0">
                <a:solidFill>
                  <a:schemeClr val="tx1"/>
                </a:solidFill>
                <a:latin typeface="Century Gothic" pitchFamily="34" charset="0"/>
              </a:rPr>
              <a:t>DLL.....</a:t>
            </a:r>
          </a:p>
        </p:txBody>
      </p:sp>
      <p:sp>
        <p:nvSpPr>
          <p:cNvPr id="12" name="Bent Arrow 11"/>
          <p:cNvSpPr/>
          <p:nvPr/>
        </p:nvSpPr>
        <p:spPr>
          <a:xfrm>
            <a:off x="1357290" y="3071811"/>
            <a:ext cx="1714512" cy="357190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id-ID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U-Turn Arrow 12"/>
          <p:cNvSpPr/>
          <p:nvPr/>
        </p:nvSpPr>
        <p:spPr>
          <a:xfrm rot="10800000">
            <a:off x="4572002" y="5715016"/>
            <a:ext cx="2643206" cy="642942"/>
          </a:xfrm>
          <a:prstGeom prst="utur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id-ID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273022" y="117443"/>
            <a:ext cx="854272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Hal-hal Yang Perlu Diperhatikan Dalam </a:t>
            </a: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Pelaksanaan &amp; Pertanggungjawaban Anggaran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5721" y="1285860"/>
            <a:ext cx="8501122" cy="4500594"/>
          </a:xfrm>
        </p:spPr>
        <p:txBody>
          <a:bodyPr>
            <a:noAutofit/>
          </a:bodyPr>
          <a:lstStyle/>
          <a:p>
            <a:pPr marL="514230" indent="-514230">
              <a:buFont typeface="+mj-lt"/>
              <a:buAutoNum type="arabicPeriod"/>
            </a:pPr>
            <a:r>
              <a:rPr lang="en-US" sz="2000" dirty="0" err="1">
                <a:latin typeface="Century Gothic" pitchFamily="34" charset="0"/>
              </a:rPr>
              <a:t>Penetapan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Pejabat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Staf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Perbendaharaan</a:t>
            </a:r>
            <a:endParaRPr lang="en-US" sz="2000" dirty="0">
              <a:latin typeface="Century Gothic" pitchFamily="34" charset="0"/>
            </a:endParaRPr>
          </a:p>
          <a:p>
            <a:pPr marL="514230" indent="-514230">
              <a:buFont typeface="+mj-lt"/>
              <a:buAutoNum type="arabicPeriod"/>
            </a:pPr>
            <a:r>
              <a:rPr lang="en-US" sz="2000" dirty="0" err="1">
                <a:latin typeface="Century Gothic" pitchFamily="34" charset="0"/>
              </a:rPr>
              <a:t>Memastikan</a:t>
            </a:r>
            <a:r>
              <a:rPr lang="en-US" sz="2000" dirty="0">
                <a:latin typeface="Century Gothic" pitchFamily="34" charset="0"/>
              </a:rPr>
              <a:t> RKAKL </a:t>
            </a:r>
            <a:r>
              <a:rPr lang="en-US" sz="2000" dirty="0" err="1">
                <a:latin typeface="Century Gothic" pitchFamily="34" charset="0"/>
              </a:rPr>
              <a:t>telah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sesuai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dengan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jenis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belanja</a:t>
            </a:r>
            <a:r>
              <a:rPr lang="en-US" sz="2000" dirty="0">
                <a:latin typeface="Century Gothic" pitchFamily="34" charset="0"/>
              </a:rPr>
              <a:t> (BAS)</a:t>
            </a:r>
          </a:p>
          <a:p>
            <a:pPr marL="514230" indent="-514230">
              <a:buFont typeface="+mj-lt"/>
              <a:buAutoNum type="arabicPeriod"/>
            </a:pPr>
            <a:r>
              <a:rPr lang="en-US" sz="2000" dirty="0" err="1">
                <a:latin typeface="Century Gothic" pitchFamily="34" charset="0"/>
              </a:rPr>
              <a:t>Menyusun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Rencana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Pelaksanaan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Kegiatan</a:t>
            </a:r>
            <a:endParaRPr lang="en-US" sz="2000" dirty="0">
              <a:latin typeface="Century Gothic" pitchFamily="34" charset="0"/>
            </a:endParaRPr>
          </a:p>
          <a:p>
            <a:pPr marL="514230" indent="-514230">
              <a:buFont typeface="+mj-lt"/>
              <a:buAutoNum type="arabicPeriod"/>
            </a:pPr>
            <a:r>
              <a:rPr lang="en-US" sz="2000" dirty="0" err="1">
                <a:latin typeface="Century Gothic" pitchFamily="34" charset="0"/>
              </a:rPr>
              <a:t>Melaksanakan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Kegiatan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sesuai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dengan</a:t>
            </a:r>
            <a:r>
              <a:rPr lang="en-US" sz="2000" dirty="0">
                <a:latin typeface="Century Gothic" pitchFamily="34" charset="0"/>
              </a:rPr>
              <a:t> DIPA/RKAKL/POK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memperhatikan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ketentuan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pelaksanaan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anggaran</a:t>
            </a:r>
            <a:endParaRPr lang="en-US" sz="2000" dirty="0">
              <a:latin typeface="Century Gothic" pitchFamily="34" charset="0"/>
            </a:endParaRPr>
          </a:p>
          <a:p>
            <a:pPr marL="514230" indent="-514230">
              <a:buFont typeface="+mj-lt"/>
              <a:buAutoNum type="arabicPeriod"/>
            </a:pPr>
            <a:r>
              <a:rPr lang="en-US" sz="2000" dirty="0" err="1">
                <a:latin typeface="Century Gothic" pitchFamily="34" charset="0"/>
              </a:rPr>
              <a:t>Menentukan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metode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pelaksanaan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kegiatan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apakah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dengan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swakelola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atau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menggunakan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penyedia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barang</a:t>
            </a:r>
            <a:r>
              <a:rPr lang="en-US" sz="2000" dirty="0" smtClean="0">
                <a:latin typeface="Century Gothic" pitchFamily="34" charset="0"/>
              </a:rPr>
              <a:t>/</a:t>
            </a:r>
            <a:r>
              <a:rPr lang="en-US" sz="2000" dirty="0" err="1" smtClean="0">
                <a:latin typeface="Century Gothic" pitchFamily="34" charset="0"/>
              </a:rPr>
              <a:t>jasa</a:t>
            </a:r>
            <a:endParaRPr lang="en-US" sz="2000" dirty="0" smtClean="0">
              <a:latin typeface="Century Gothic" pitchFamily="34" charset="0"/>
            </a:endParaRPr>
          </a:p>
          <a:p>
            <a:pPr marL="514230" indent="-514230" algn="just">
              <a:buFont typeface="+mj-lt"/>
              <a:buAutoNum type="arabicPeriod" startAt="6"/>
            </a:pPr>
            <a:r>
              <a:rPr lang="en-US" sz="2000" dirty="0" err="1" smtClean="0">
                <a:latin typeface="Century Gothic" pitchFamily="34" charset="0"/>
              </a:rPr>
              <a:t>Menatausahakan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semua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dokumen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pertanggungjawaban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dengan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baik</a:t>
            </a:r>
            <a:endParaRPr lang="en-US" sz="2000" dirty="0" smtClean="0">
              <a:latin typeface="Century Gothic" pitchFamily="34" charset="0"/>
            </a:endParaRPr>
          </a:p>
          <a:p>
            <a:pPr marL="514230" indent="-514230" algn="just">
              <a:buFont typeface="+mj-lt"/>
              <a:buAutoNum type="arabicPeriod" startAt="6"/>
            </a:pPr>
            <a:r>
              <a:rPr lang="en-US" sz="2000" dirty="0" err="1" smtClean="0">
                <a:latin typeface="Century Gothic" pitchFamily="34" charset="0"/>
              </a:rPr>
              <a:t>Dokumen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pelaksanaan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anggaran</a:t>
            </a:r>
            <a:r>
              <a:rPr lang="en-US" sz="2000" dirty="0" smtClean="0">
                <a:latin typeface="Century Gothic" pitchFamily="34" charset="0"/>
              </a:rPr>
              <a:t> (DIPA, RKAKL, POK, SPM, SP2D,SSPB/</a:t>
            </a:r>
            <a:r>
              <a:rPr lang="en-US" sz="2000" dirty="0" err="1" smtClean="0">
                <a:latin typeface="Century Gothic" pitchFamily="34" charset="0"/>
              </a:rPr>
              <a:t>BP,Dokumen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Kontrak,BAST,dll</a:t>
            </a:r>
            <a:r>
              <a:rPr lang="en-US" sz="2000" dirty="0" smtClean="0">
                <a:latin typeface="Century Gothic" pitchFamily="34" charset="0"/>
              </a:rPr>
              <a:t>) </a:t>
            </a:r>
            <a:r>
              <a:rPr lang="en-US" sz="2000" dirty="0" err="1" smtClean="0">
                <a:latin typeface="Century Gothic" pitchFamily="34" charset="0"/>
              </a:rPr>
              <a:t>diadministrasikan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dengan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baik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diberikan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kepada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petugas</a:t>
            </a:r>
            <a:r>
              <a:rPr lang="en-US" sz="2000" dirty="0" smtClean="0">
                <a:latin typeface="Century Gothic" pitchFamily="34" charset="0"/>
              </a:rPr>
              <a:t> SAI/SIMAK BMN </a:t>
            </a:r>
            <a:r>
              <a:rPr lang="en-US" sz="2000" dirty="0" err="1" smtClean="0">
                <a:latin typeface="Century Gothic" pitchFamily="34" charset="0"/>
              </a:rPr>
              <a:t>untuk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dicatat</a:t>
            </a:r>
            <a:endParaRPr lang="en-US" sz="2000" dirty="0" smtClean="0">
              <a:latin typeface="Century Gothic" pitchFamily="34" charset="0"/>
            </a:endParaRPr>
          </a:p>
          <a:p>
            <a:pPr marL="514230" indent="-514230" algn="just">
              <a:buFont typeface="+mj-lt"/>
              <a:buAutoNum type="arabicPeriod" startAt="6"/>
            </a:pPr>
            <a:r>
              <a:rPr lang="en-US" sz="2000" dirty="0" err="1" smtClean="0">
                <a:latin typeface="Century Gothic" pitchFamily="34" charset="0"/>
              </a:rPr>
              <a:t>Koordinasi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antara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bagian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perencanaan</a:t>
            </a:r>
            <a:r>
              <a:rPr lang="en-US" sz="2000" dirty="0" smtClean="0">
                <a:latin typeface="Century Gothic" pitchFamily="34" charset="0"/>
              </a:rPr>
              <a:t>, </a:t>
            </a:r>
            <a:r>
              <a:rPr lang="en-US" sz="2000" dirty="0" err="1" smtClean="0">
                <a:latin typeface="Century Gothic" pitchFamily="34" charset="0"/>
              </a:rPr>
              <a:t>keuangan</a:t>
            </a:r>
            <a:r>
              <a:rPr lang="en-US" sz="2000" dirty="0" smtClean="0">
                <a:latin typeface="Century Gothic" pitchFamily="34" charset="0"/>
              </a:rPr>
              <a:t>, </a:t>
            </a:r>
            <a:r>
              <a:rPr lang="en-US" sz="2000" dirty="0" err="1" smtClean="0">
                <a:latin typeface="Century Gothic" pitchFamily="34" charset="0"/>
              </a:rPr>
              <a:t>kepegawaian,umum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baik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dalam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perencanaan</a:t>
            </a:r>
            <a:r>
              <a:rPr lang="en-US" sz="2000" dirty="0" smtClean="0">
                <a:latin typeface="Century Gothic" pitchFamily="34" charset="0"/>
              </a:rPr>
              <a:t>, </a:t>
            </a:r>
            <a:r>
              <a:rPr lang="en-US" sz="2000" dirty="0" err="1" smtClean="0">
                <a:latin typeface="Century Gothic" pitchFamily="34" charset="0"/>
              </a:rPr>
              <a:t>pelaksanaan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maupun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pertanggungjawaban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anggaran</a:t>
            </a:r>
            <a:endParaRPr lang="en-US" sz="2000" dirty="0" smtClean="0">
              <a:latin typeface="Century Gothic" pitchFamily="34" charset="0"/>
            </a:endParaRPr>
          </a:p>
          <a:p>
            <a:pPr marL="514230" indent="-514230">
              <a:buFont typeface="+mj-lt"/>
              <a:buAutoNum type="arabicPeriod"/>
            </a:pP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273022" y="117443"/>
            <a:ext cx="21226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 b="1" noProof="1" smtClean="0">
              <a:solidFill>
                <a:srgbClr val="3382CE"/>
              </a:solidFill>
              <a:latin typeface="Century Gothic" pitchFamily="34" charset="0"/>
            </a:endParaRP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Lanjutan….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4525962"/>
          </a:xfrm>
        </p:spPr>
        <p:txBody>
          <a:bodyPr>
            <a:normAutofit fontScale="92500" lnSpcReduction="20000"/>
          </a:bodyPr>
          <a:lstStyle/>
          <a:p>
            <a:pPr marL="634852" indent="-634852" algn="just">
              <a:buFont typeface="+mj-lt"/>
              <a:buAutoNum type="arabicPeriod" startAt="9"/>
              <a:defRPr/>
            </a:pPr>
            <a:r>
              <a:rPr lang="en-US" sz="2000" dirty="0" err="1">
                <a:latin typeface="Century Gothic" pitchFamily="34" charset="0"/>
              </a:rPr>
              <a:t>Dalam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pelaksanaan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anggaran</a:t>
            </a:r>
            <a:r>
              <a:rPr lang="en-US" sz="2000" dirty="0">
                <a:latin typeface="Century Gothic" pitchFamily="34" charset="0"/>
              </a:rPr>
              <a:t>   </a:t>
            </a:r>
            <a:r>
              <a:rPr lang="en-US" sz="2000" dirty="0" err="1">
                <a:latin typeface="Century Gothic" pitchFamily="34" charset="0"/>
              </a:rPr>
              <a:t>memperhatikan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ketentuan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perpajakan</a:t>
            </a:r>
            <a:endParaRPr lang="en-US" sz="2000" dirty="0">
              <a:latin typeface="Century Gothic" pitchFamily="34" charset="0"/>
            </a:endParaRPr>
          </a:p>
          <a:p>
            <a:pPr marL="634852" indent="-634852" algn="just">
              <a:buFont typeface="+mj-lt"/>
              <a:buAutoNum type="arabicPeriod" startAt="9"/>
              <a:defRPr/>
            </a:pPr>
            <a:r>
              <a:rPr lang="en-US" sz="2000" dirty="0" err="1">
                <a:latin typeface="Century Gothic" pitchFamily="34" charset="0"/>
              </a:rPr>
              <a:t>Dalam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melaksanakan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pencairan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harus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memperhatikan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ketersediaan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anggaran</a:t>
            </a:r>
            <a:r>
              <a:rPr lang="en-US" sz="2000" dirty="0">
                <a:latin typeface="Century Gothic" pitchFamily="34" charset="0"/>
              </a:rPr>
              <a:t>, </a:t>
            </a:r>
            <a:r>
              <a:rPr lang="en-US" sz="2000" dirty="0" err="1">
                <a:latin typeface="Century Gothic" pitchFamily="34" charset="0"/>
              </a:rPr>
              <a:t>metode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pembayaran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digunakan</a:t>
            </a:r>
            <a:endParaRPr lang="en-US" sz="2000" dirty="0">
              <a:latin typeface="Century Gothic" pitchFamily="34" charset="0"/>
            </a:endParaRPr>
          </a:p>
          <a:p>
            <a:pPr marL="634852" indent="-634852" algn="just">
              <a:buFont typeface="+mj-lt"/>
              <a:buAutoNum type="arabicPeriod" startAt="9"/>
              <a:defRPr/>
            </a:pPr>
            <a:r>
              <a:rPr lang="en-US" sz="2000" dirty="0" err="1">
                <a:latin typeface="Century Gothic" pitchFamily="34" charset="0"/>
              </a:rPr>
              <a:t>Sebelum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melaksanakan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pembayaran</a:t>
            </a:r>
            <a:r>
              <a:rPr lang="en-US" sz="2000" dirty="0">
                <a:latin typeface="Century Gothic" pitchFamily="34" charset="0"/>
              </a:rPr>
              <a:t>   </a:t>
            </a:r>
            <a:r>
              <a:rPr lang="en-US" sz="2000" dirty="0" err="1">
                <a:latin typeface="Century Gothic" pitchFamily="34" charset="0"/>
              </a:rPr>
              <a:t>diharuskan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memperhatikan</a:t>
            </a:r>
            <a:r>
              <a:rPr lang="en-US" sz="2000" dirty="0">
                <a:latin typeface="Century Gothic" pitchFamily="34" charset="0"/>
              </a:rPr>
              <a:t> :</a:t>
            </a:r>
          </a:p>
          <a:p>
            <a:pPr marL="1066551" indent="-431700" algn="just">
              <a:buFont typeface="Wingdings" charset="2"/>
              <a:buChar char="Ø"/>
              <a:defRPr/>
            </a:pPr>
            <a:r>
              <a:rPr lang="en-US" sz="2000" dirty="0" err="1">
                <a:latin typeface="Century Gothic" pitchFamily="34" charset="0"/>
              </a:rPr>
              <a:t>Meneliti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kelengkapan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pembayaran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antara</a:t>
            </a:r>
            <a:r>
              <a:rPr lang="en-US" sz="2000" dirty="0">
                <a:latin typeface="Century Gothic" pitchFamily="34" charset="0"/>
              </a:rPr>
              <a:t> lain : </a:t>
            </a:r>
            <a:r>
              <a:rPr lang="en-US" sz="2000" dirty="0" err="1">
                <a:latin typeface="Century Gothic" pitchFamily="34" charset="0"/>
              </a:rPr>
              <a:t>kuitansi</a:t>
            </a:r>
            <a:r>
              <a:rPr lang="en-US" sz="2000" dirty="0">
                <a:latin typeface="Century Gothic" pitchFamily="34" charset="0"/>
              </a:rPr>
              <a:t>/</a:t>
            </a:r>
            <a:r>
              <a:rPr lang="en-US" sz="2000" dirty="0" err="1">
                <a:latin typeface="Century Gothic" pitchFamily="34" charset="0"/>
              </a:rPr>
              <a:t>tanda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terima</a:t>
            </a:r>
            <a:r>
              <a:rPr lang="en-US" sz="2000" dirty="0">
                <a:latin typeface="Century Gothic" pitchFamily="34" charset="0"/>
              </a:rPr>
              <a:t>, </a:t>
            </a:r>
            <a:r>
              <a:rPr lang="en-US" sz="2000" dirty="0" err="1">
                <a:latin typeface="Century Gothic" pitchFamily="34" charset="0"/>
              </a:rPr>
              <a:t>faktur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pajak</a:t>
            </a:r>
            <a:r>
              <a:rPr lang="en-US" sz="2000" dirty="0">
                <a:latin typeface="Century Gothic" pitchFamily="34" charset="0"/>
              </a:rPr>
              <a:t>, </a:t>
            </a:r>
            <a:r>
              <a:rPr lang="en-US" sz="2000" dirty="0" err="1">
                <a:latin typeface="Century Gothic" pitchFamily="34" charset="0"/>
              </a:rPr>
              <a:t>dokumen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lainnya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menjadi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dasar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hak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tagih</a:t>
            </a:r>
            <a:endParaRPr lang="en-US" sz="2000" dirty="0" smtClean="0">
              <a:latin typeface="Century Gothic" pitchFamily="34" charset="0"/>
            </a:endParaRPr>
          </a:p>
          <a:p>
            <a:pPr marL="1079500" indent="-449263" algn="just">
              <a:buFont typeface="Wingdings" charset="2"/>
              <a:buChar char="Ø"/>
              <a:defRPr/>
            </a:pPr>
            <a:r>
              <a:rPr lang="en-US" sz="2000" dirty="0" err="1">
                <a:latin typeface="Century Gothic" pitchFamily="34" charset="0"/>
              </a:rPr>
              <a:t>Menguji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kebenaran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perhitungan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tagihan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tercantum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dalam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dokumen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pembayaran</a:t>
            </a:r>
            <a:r>
              <a:rPr lang="en-US" sz="2000" dirty="0">
                <a:latin typeface="Century Gothic" pitchFamily="34" charset="0"/>
              </a:rPr>
              <a:t>, </a:t>
            </a:r>
            <a:r>
              <a:rPr lang="en-US" sz="2000" dirty="0" err="1">
                <a:latin typeface="Century Gothic" pitchFamily="34" charset="0"/>
              </a:rPr>
              <a:t>termasuk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perhitungan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pajak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perhitungan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atas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kewajiban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lainnya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berdasarkan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ketentuan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dibebankan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kepada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pihak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ketiga</a:t>
            </a:r>
            <a:endParaRPr lang="en-US" sz="2000" dirty="0">
              <a:latin typeface="Century Gothic" pitchFamily="34" charset="0"/>
            </a:endParaRPr>
          </a:p>
          <a:p>
            <a:pPr marL="1079500" indent="-449263" algn="just">
              <a:buFont typeface="Wingdings" charset="2"/>
              <a:buChar char="Ø"/>
              <a:defRPr/>
            </a:pPr>
            <a:r>
              <a:rPr lang="en-US" sz="2000" dirty="0" err="1">
                <a:latin typeface="Century Gothic" pitchFamily="34" charset="0"/>
              </a:rPr>
              <a:t>Menguji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ketersediaan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dana</a:t>
            </a:r>
            <a:r>
              <a:rPr lang="en-US" sz="2000" dirty="0">
                <a:latin typeface="Century Gothic" pitchFamily="34" charset="0"/>
              </a:rPr>
              <a:t>, </a:t>
            </a:r>
            <a:r>
              <a:rPr lang="en-US" sz="2000" dirty="0" err="1">
                <a:latin typeface="Century Gothic" pitchFamily="34" charset="0"/>
              </a:rPr>
              <a:t>meliputi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pengujian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kecukupan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pagu</a:t>
            </a:r>
            <a:r>
              <a:rPr lang="en-US" sz="2000" dirty="0">
                <a:latin typeface="Century Gothic" pitchFamily="34" charset="0"/>
              </a:rPr>
              <a:t>/</a:t>
            </a:r>
            <a:r>
              <a:rPr lang="en-US" sz="2000" dirty="0" err="1">
                <a:latin typeface="Century Gothic" pitchFamily="34" charset="0"/>
              </a:rPr>
              <a:t>sisa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anggaran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untuk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jenis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belanja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dimintakan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pembayarannya</a:t>
            </a:r>
            <a:endParaRPr lang="en-US" sz="2000" dirty="0">
              <a:latin typeface="Century Gothic" pitchFamily="34" charset="0"/>
            </a:endParaRPr>
          </a:p>
          <a:p>
            <a:pPr marL="0" indent="0" algn="just">
              <a:buNone/>
              <a:defRPr/>
            </a:pPr>
            <a:endParaRPr lang="en-US" sz="2000" dirty="0">
              <a:latin typeface="Century Gothic" pitchFamily="34" charset="0"/>
            </a:endParaRPr>
          </a:p>
          <a:p>
            <a:pPr marL="1066551" indent="-431700" algn="just">
              <a:buFont typeface="Wingdings" charset="2"/>
              <a:buChar char="Ø"/>
              <a:defRPr/>
            </a:pP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8"/>
          <p:cNvSpPr txBox="1">
            <a:spLocks noChangeArrowheads="1"/>
          </p:cNvSpPr>
          <p:nvPr/>
        </p:nvSpPr>
        <p:spPr bwMode="auto">
          <a:xfrm>
            <a:off x="317992" y="117443"/>
            <a:ext cx="21226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 b="1" noProof="1" smtClean="0">
              <a:solidFill>
                <a:srgbClr val="3382CE"/>
              </a:solidFill>
              <a:latin typeface="Century Gothic" pitchFamily="34" charset="0"/>
            </a:endParaRPr>
          </a:p>
          <a:p>
            <a:pPr eaLnBrk="1" hangingPunct="1"/>
            <a:r>
              <a:rPr lang="en-US" sz="2800" b="1" noProof="1" smtClean="0">
                <a:solidFill>
                  <a:srgbClr val="3382CE"/>
                </a:solidFill>
                <a:latin typeface="Century Gothic" pitchFamily="34" charset="0"/>
              </a:rPr>
              <a:t>Lanjutan….</a:t>
            </a:r>
            <a:endParaRPr lang="id-ID" sz="2800" b="1" noProof="1">
              <a:solidFill>
                <a:srgbClr val="3382CE"/>
              </a:solidFill>
              <a:latin typeface="Century Gothic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85397" y="1081608"/>
            <a:ext cx="8245719" cy="0"/>
          </a:xfrm>
          <a:prstGeom prst="line">
            <a:avLst/>
          </a:prstGeom>
          <a:ln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159" y="1214422"/>
            <a:ext cx="8358246" cy="5257800"/>
          </a:xfrm>
        </p:spPr>
        <p:txBody>
          <a:bodyPr>
            <a:normAutofit lnSpcReduction="10000"/>
          </a:bodyPr>
          <a:lstStyle/>
          <a:p>
            <a:pPr marL="634852" indent="-634852" algn="just">
              <a:buFont typeface="+mj-lt"/>
              <a:buAutoNum type="arabicPeriod" startAt="12"/>
            </a:pPr>
            <a:r>
              <a:rPr lang="en-US" sz="2000" dirty="0" err="1" smtClean="0">
                <a:latin typeface="Century Gothic" pitchFamily="34" charset="0"/>
              </a:rPr>
              <a:t>Menyusun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laporan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pelaksanaan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kegiatan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baik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fisik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maupun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keuangan</a:t>
            </a:r>
            <a:endParaRPr lang="en-US" sz="2000" dirty="0" smtClean="0">
              <a:latin typeface="Century Gothic" pitchFamily="34" charset="0"/>
            </a:endParaRPr>
          </a:p>
          <a:p>
            <a:pPr marL="634852" indent="-634852" algn="just">
              <a:buFont typeface="+mj-lt"/>
              <a:buAutoNum type="arabicPeriod" startAt="12"/>
            </a:pPr>
            <a:r>
              <a:rPr lang="en-US" sz="2000" dirty="0" err="1" smtClean="0">
                <a:latin typeface="Century Gothic" pitchFamily="34" charset="0"/>
              </a:rPr>
              <a:t>Lakukan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revisi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anggaran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apabila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dalam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pelaksanaan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kegiatan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terjadi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perubahan</a:t>
            </a:r>
            <a:r>
              <a:rPr lang="en-US" sz="2000" dirty="0" smtClean="0">
                <a:latin typeface="Century Gothic" pitchFamily="34" charset="0"/>
              </a:rPr>
              <a:t>, </a:t>
            </a:r>
            <a:r>
              <a:rPr lang="en-US" sz="2000" dirty="0" err="1" smtClean="0">
                <a:latin typeface="Century Gothic" pitchFamily="34" charset="0"/>
              </a:rPr>
              <a:t>dan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revisi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dilakukan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sebelum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pelaksanaan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kegiatan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dilaksanakan</a:t>
            </a:r>
            <a:endParaRPr lang="en-US" sz="2000" dirty="0" smtClean="0">
              <a:latin typeface="Century Gothic" pitchFamily="34" charset="0"/>
            </a:endParaRPr>
          </a:p>
          <a:p>
            <a:pPr marL="634852" indent="-634852" algn="just">
              <a:buFont typeface="+mj-lt"/>
              <a:buAutoNum type="arabicPeriod" startAt="12"/>
            </a:pPr>
            <a:r>
              <a:rPr lang="en-US" sz="2000" dirty="0" err="1" smtClean="0">
                <a:latin typeface="Century Gothic" pitchFamily="34" charset="0"/>
              </a:rPr>
              <a:t>Pada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saat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melaksanakan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revisi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harus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memperhatikan</a:t>
            </a:r>
            <a:r>
              <a:rPr lang="en-US" sz="2000" dirty="0" smtClean="0">
                <a:latin typeface="Century Gothic" pitchFamily="34" charset="0"/>
              </a:rPr>
              <a:t> LRA agar </a:t>
            </a:r>
            <a:r>
              <a:rPr lang="en-US" sz="2000" dirty="0" err="1" smtClean="0">
                <a:latin typeface="Century Gothic" pitchFamily="34" charset="0"/>
              </a:rPr>
              <a:t>tidak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terjadi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pagu</a:t>
            </a:r>
            <a:r>
              <a:rPr lang="en-US" sz="2000" dirty="0" smtClean="0">
                <a:latin typeface="Century Gothic" pitchFamily="34" charset="0"/>
              </a:rPr>
              <a:t> minus</a:t>
            </a:r>
          </a:p>
          <a:p>
            <a:pPr marL="634852" indent="-634852" algn="just">
              <a:buFont typeface="+mj-lt"/>
              <a:buAutoNum type="arabicPeriod" startAt="15"/>
              <a:defRPr/>
            </a:pPr>
            <a:r>
              <a:rPr lang="en-US" sz="2000" dirty="0">
                <a:latin typeface="Century Gothic" pitchFamily="34" charset="0"/>
              </a:rPr>
              <a:t>KPA </a:t>
            </a:r>
            <a:r>
              <a:rPr lang="en-US" sz="2000" dirty="0" err="1">
                <a:latin typeface="Century Gothic" pitchFamily="34" charset="0"/>
              </a:rPr>
              <a:t>wajib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melaksanakan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rekonsiliasi</a:t>
            </a:r>
            <a:r>
              <a:rPr lang="en-US" sz="2000" dirty="0">
                <a:latin typeface="Century Gothic" pitchFamily="34" charset="0"/>
              </a:rPr>
              <a:t> internal </a:t>
            </a:r>
            <a:r>
              <a:rPr lang="en-US" sz="2000" dirty="0" err="1">
                <a:latin typeface="Century Gothic" pitchFamily="34" charset="0"/>
              </a:rPr>
              <a:t>antara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pembukuan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bendahara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baik</a:t>
            </a:r>
            <a:r>
              <a:rPr lang="en-US" sz="2000" dirty="0">
                <a:latin typeface="Century Gothic" pitchFamily="34" charset="0"/>
              </a:rPr>
              <a:t> BP </a:t>
            </a:r>
            <a:r>
              <a:rPr lang="en-US" sz="2000" dirty="0" err="1">
                <a:latin typeface="Century Gothic" pitchFamily="34" charset="0"/>
              </a:rPr>
              <a:t>maupun</a:t>
            </a:r>
            <a:r>
              <a:rPr lang="en-US" sz="2000" dirty="0">
                <a:latin typeface="Century Gothic" pitchFamily="34" charset="0"/>
              </a:rPr>
              <a:t> BPP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laporan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keuangan</a:t>
            </a:r>
            <a:r>
              <a:rPr lang="en-US" sz="2000" dirty="0">
                <a:latin typeface="Century Gothic" pitchFamily="34" charset="0"/>
              </a:rPr>
              <a:t> UAKPA </a:t>
            </a:r>
            <a:r>
              <a:rPr lang="en-US" sz="2000" dirty="0" err="1">
                <a:latin typeface="Century Gothic" pitchFamily="34" charset="0"/>
              </a:rPr>
              <a:t>sekurang-kurangnya</a:t>
            </a:r>
            <a:r>
              <a:rPr lang="en-US" sz="2000" dirty="0">
                <a:latin typeface="Century Gothic" pitchFamily="34" charset="0"/>
              </a:rPr>
              <a:t> 1 kali </a:t>
            </a:r>
            <a:r>
              <a:rPr lang="en-US" sz="2000" dirty="0" err="1">
                <a:latin typeface="Century Gothic" pitchFamily="34" charset="0"/>
              </a:rPr>
              <a:t>dalam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sebulan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sebelum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rekonsiliasi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dengan</a:t>
            </a:r>
            <a:r>
              <a:rPr lang="en-US" sz="2000" dirty="0">
                <a:latin typeface="Century Gothic" pitchFamily="34" charset="0"/>
              </a:rPr>
              <a:t> KPPN. </a:t>
            </a:r>
            <a:endParaRPr lang="en-US" sz="2000" dirty="0" smtClean="0">
              <a:latin typeface="Century Gothic" pitchFamily="34" charset="0"/>
            </a:endParaRPr>
          </a:p>
          <a:p>
            <a:pPr marL="634852" indent="-634852" algn="just">
              <a:buNone/>
              <a:defRPr/>
            </a:pPr>
            <a:endParaRPr lang="en-US" sz="2000" dirty="0">
              <a:latin typeface="Century Gothic" pitchFamily="34" charset="0"/>
            </a:endParaRPr>
          </a:p>
          <a:p>
            <a:pPr marL="269875" indent="0" algn="just">
              <a:buNone/>
              <a:defRPr/>
            </a:pPr>
            <a:r>
              <a:rPr lang="en-US" sz="2000" dirty="0" err="1">
                <a:latin typeface="Century Gothic" pitchFamily="34" charset="0"/>
              </a:rPr>
              <a:t>Tujuan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rekonsiliasi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adalah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untuk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meneliti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kesesuaian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antara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pembukuan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bendahara</a:t>
            </a:r>
            <a:r>
              <a:rPr lang="en-US" sz="2000" dirty="0">
                <a:latin typeface="Century Gothic" pitchFamily="34" charset="0"/>
              </a:rPr>
              <a:t> (BP/BPP)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laporan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keuangan</a:t>
            </a:r>
            <a:r>
              <a:rPr lang="en-US" sz="2000" dirty="0">
                <a:latin typeface="Century Gothic" pitchFamily="34" charset="0"/>
              </a:rPr>
              <a:t> UAKPA </a:t>
            </a:r>
            <a:r>
              <a:rPr lang="en-US" sz="2000" dirty="0" err="1">
                <a:latin typeface="Century Gothic" pitchFamily="34" charset="0"/>
              </a:rPr>
              <a:t>dengan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menggunakan</a:t>
            </a:r>
            <a:r>
              <a:rPr lang="en-US" sz="2000" dirty="0">
                <a:latin typeface="Century Gothic" pitchFamily="34" charset="0"/>
              </a:rPr>
              <a:t> data :</a:t>
            </a:r>
          </a:p>
          <a:p>
            <a:pPr marL="1168400" algn="just">
              <a:buFont typeface="Wingdings" charset="2"/>
              <a:buChar char="Ø"/>
              <a:defRPr/>
            </a:pP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saldo</a:t>
            </a:r>
            <a:r>
              <a:rPr lang="en-US" sz="2000" dirty="0">
                <a:latin typeface="Century Gothic" pitchFamily="34" charset="0"/>
              </a:rPr>
              <a:t> UP/TUP </a:t>
            </a:r>
            <a:r>
              <a:rPr lang="en-US" sz="2000" dirty="0" err="1">
                <a:latin typeface="Century Gothic" pitchFamily="34" charset="0"/>
              </a:rPr>
              <a:t>untuk</a:t>
            </a:r>
            <a:r>
              <a:rPr lang="en-US" sz="2000" dirty="0">
                <a:latin typeface="Century Gothic" pitchFamily="34" charset="0"/>
              </a:rPr>
              <a:t> BP </a:t>
            </a:r>
            <a:r>
              <a:rPr lang="en-US" sz="2000" dirty="0" err="1">
                <a:latin typeface="Century Gothic" pitchFamily="34" charset="0"/>
              </a:rPr>
              <a:t>dan</a:t>
            </a:r>
            <a:r>
              <a:rPr lang="en-US" sz="2000" dirty="0">
                <a:latin typeface="Century Gothic" pitchFamily="34" charset="0"/>
              </a:rPr>
              <a:t> BPP</a:t>
            </a:r>
          </a:p>
          <a:p>
            <a:pPr marL="1168400" algn="just">
              <a:buFont typeface="Wingdings" charset="2"/>
              <a:buChar char="Ø"/>
              <a:defRPr/>
            </a:pP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Kuitansi</a:t>
            </a:r>
            <a:r>
              <a:rPr lang="en-US" sz="2000" dirty="0">
                <a:latin typeface="Century Gothic" pitchFamily="34" charset="0"/>
              </a:rPr>
              <a:t> yang </a:t>
            </a:r>
            <a:r>
              <a:rPr lang="en-US" sz="2000" dirty="0" err="1">
                <a:latin typeface="Century Gothic" pitchFamily="34" charset="0"/>
              </a:rPr>
              <a:t>belum</a:t>
            </a:r>
            <a:r>
              <a:rPr lang="en-US" sz="2000" dirty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di</a:t>
            </a:r>
            <a:r>
              <a:rPr lang="en-US" sz="2000" dirty="0">
                <a:latin typeface="Century Gothic" pitchFamily="34" charset="0"/>
              </a:rPr>
              <a:t> SPM/SP2Dkan</a:t>
            </a:r>
          </a:p>
          <a:p>
            <a:pPr marL="634852" indent="-634852" algn="just">
              <a:buFont typeface="+mj-lt"/>
              <a:buAutoNum type="arabicPeriod" startAt="12"/>
            </a:pP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711</Words>
  <Application>Microsoft Office PowerPoint</Application>
  <PresentationFormat>On-screen Show (4:3)</PresentationFormat>
  <Paragraphs>100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25</cp:revision>
  <cp:lastPrinted>2016-03-02T00:53:49Z</cp:lastPrinted>
  <dcterms:created xsi:type="dcterms:W3CDTF">2016-03-01T14:17:55Z</dcterms:created>
  <dcterms:modified xsi:type="dcterms:W3CDTF">2016-03-22T18:50:03Z</dcterms:modified>
</cp:coreProperties>
</file>