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11" r:id="rId3"/>
    <p:sldId id="268" r:id="rId4"/>
    <p:sldId id="274" r:id="rId5"/>
    <p:sldId id="296" r:id="rId6"/>
    <p:sldId id="297" r:id="rId7"/>
    <p:sldId id="298" r:id="rId8"/>
    <p:sldId id="318" r:id="rId9"/>
    <p:sldId id="301" r:id="rId10"/>
    <p:sldId id="299" r:id="rId11"/>
    <p:sldId id="307" r:id="rId12"/>
    <p:sldId id="315" r:id="rId13"/>
    <p:sldId id="316" r:id="rId14"/>
    <p:sldId id="317" r:id="rId15"/>
    <p:sldId id="321" r:id="rId16"/>
    <p:sldId id="322" r:id="rId17"/>
    <p:sldId id="323" r:id="rId18"/>
    <p:sldId id="324" r:id="rId19"/>
    <p:sldId id="325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29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25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-618" y="-156"/>
      </p:cViewPr>
      <p:guideLst>
        <p:guide orient="horz" pos="22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6226B5-6B6A-4F01-9546-CA6D094C0FFF}" type="doc">
      <dgm:prSet loTypeId="urn:microsoft.com/office/officeart/2005/8/layout/vList5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8BEA038-CD46-4F31-9C24-DA392A3BD1FC}">
      <dgm:prSet phldrT="[Text]" custT="1"/>
      <dgm:spPr/>
      <dgm:t>
        <a:bodyPr/>
        <a:lstStyle/>
        <a:p>
          <a:r>
            <a:rPr lang="en-US" sz="2800" dirty="0" err="1" smtClean="0"/>
            <a:t>Kelengkapan</a:t>
          </a:r>
          <a:r>
            <a:rPr lang="en-US" sz="2800" dirty="0" smtClean="0"/>
            <a:t> </a:t>
          </a:r>
          <a:r>
            <a:rPr lang="en-US" sz="2800" dirty="0" err="1" smtClean="0"/>
            <a:t>Profil</a:t>
          </a:r>
          <a:r>
            <a:rPr lang="en-US" sz="2800" dirty="0" smtClean="0"/>
            <a:t> </a:t>
          </a:r>
          <a:r>
            <a:rPr lang="en-US" sz="2800" dirty="0" err="1" smtClean="0"/>
            <a:t>Perguruan</a:t>
          </a:r>
          <a:r>
            <a:rPr lang="en-US" sz="2800" dirty="0" smtClean="0"/>
            <a:t> </a:t>
          </a:r>
          <a:r>
            <a:rPr lang="en-US" sz="2800" dirty="0" err="1" smtClean="0"/>
            <a:t>Tinggi</a:t>
          </a:r>
          <a:r>
            <a:rPr lang="en-US" sz="2800" dirty="0" smtClean="0"/>
            <a:t> (30%)</a:t>
          </a:r>
          <a:endParaRPr lang="en-US" sz="2800" dirty="0"/>
        </a:p>
      </dgm:t>
    </dgm:pt>
    <dgm:pt modelId="{EED79837-6E98-4957-BEBF-D3178BBDCCBE}" type="parTrans" cxnId="{085664D4-8A93-42DA-8326-AE62E072FEC1}">
      <dgm:prSet/>
      <dgm:spPr/>
      <dgm:t>
        <a:bodyPr/>
        <a:lstStyle/>
        <a:p>
          <a:endParaRPr lang="en-US" sz="2000"/>
        </a:p>
      </dgm:t>
    </dgm:pt>
    <dgm:pt modelId="{C3DBA2E6-5605-487A-B032-43C6745DE865}" type="sibTrans" cxnId="{085664D4-8A93-42DA-8326-AE62E072FEC1}">
      <dgm:prSet/>
      <dgm:spPr/>
      <dgm:t>
        <a:bodyPr/>
        <a:lstStyle/>
        <a:p>
          <a:endParaRPr lang="en-US" sz="2000"/>
        </a:p>
      </dgm:t>
    </dgm:pt>
    <dgm:pt modelId="{5AE40CBE-AF4C-4A32-B8DF-CCE413205E8A}">
      <dgm:prSet phldrT="[Text]" custT="1"/>
      <dgm:spPr/>
      <dgm:t>
        <a:bodyPr/>
        <a:lstStyle/>
        <a:p>
          <a:pPr algn="just"/>
          <a:r>
            <a:rPr lang="id-ID" sz="1800" dirty="0" smtClean="0"/>
            <a:t>Penilaian dilakukan terhadap </a:t>
          </a:r>
          <a:r>
            <a:rPr lang="id-ID" sz="1800" dirty="0" smtClean="0">
              <a:solidFill>
                <a:schemeClr val="tx1"/>
              </a:solidFill>
            </a:rPr>
            <a:t>analisis</a:t>
          </a:r>
          <a:r>
            <a:rPr lang="id-ID" sz="1800" dirty="0" smtClean="0"/>
            <a:t> dan kelengkapan data-data yang menunjukkan profil perguruan tinggi seperti p</a:t>
          </a:r>
          <a:r>
            <a:rPr lang="en-SG" sz="1800" dirty="0" err="1" smtClean="0"/>
            <a:t>rofil</a:t>
          </a:r>
          <a:r>
            <a:rPr lang="en-SG" sz="1800" dirty="0" smtClean="0"/>
            <a:t> </a:t>
          </a:r>
          <a:r>
            <a:rPr lang="id-ID" sz="1800" dirty="0" smtClean="0"/>
            <a:t>m</a:t>
          </a:r>
          <a:r>
            <a:rPr lang="en-SG" sz="1800" dirty="0" err="1" smtClean="0"/>
            <a:t>ahasiswa</a:t>
          </a:r>
          <a:r>
            <a:rPr lang="id-ID" sz="1800" dirty="0" smtClean="0"/>
            <a:t>, p</a:t>
          </a:r>
          <a:r>
            <a:rPr lang="en-SG" sz="1800" dirty="0" err="1" smtClean="0"/>
            <a:t>rofil</a:t>
          </a:r>
          <a:r>
            <a:rPr lang="en-SG" sz="1800" dirty="0" smtClean="0"/>
            <a:t> </a:t>
          </a:r>
          <a:r>
            <a:rPr lang="id-ID" sz="1800" dirty="0" smtClean="0"/>
            <a:t>l</a:t>
          </a:r>
          <a:r>
            <a:rPr lang="en-SG" sz="1800" dirty="0" err="1" smtClean="0"/>
            <a:t>ulusan</a:t>
          </a:r>
          <a:r>
            <a:rPr lang="id-ID" sz="1800" dirty="0" smtClean="0"/>
            <a:t>, p</a:t>
          </a:r>
          <a:r>
            <a:rPr lang="en-SG" sz="1800" dirty="0" err="1" smtClean="0"/>
            <a:t>rofil</a:t>
          </a:r>
          <a:r>
            <a:rPr lang="en-SG" sz="1800" dirty="0" smtClean="0"/>
            <a:t> SDM</a:t>
          </a:r>
          <a:r>
            <a:rPr lang="id-ID" sz="1800" dirty="0" smtClean="0"/>
            <a:t>, p</a:t>
          </a:r>
          <a:r>
            <a:rPr lang="en-SG" sz="1800" dirty="0" err="1" smtClean="0"/>
            <a:t>rofil</a:t>
          </a:r>
          <a:r>
            <a:rPr lang="en-SG" sz="1800" dirty="0" smtClean="0"/>
            <a:t> </a:t>
          </a:r>
          <a:r>
            <a:rPr lang="id-ID" sz="1800" dirty="0" smtClean="0"/>
            <a:t>s</a:t>
          </a:r>
          <a:r>
            <a:rPr lang="en-SG" sz="1800" dirty="0" err="1" smtClean="0"/>
            <a:t>arana</a:t>
          </a:r>
          <a:r>
            <a:rPr lang="en-SG" sz="1800" dirty="0" smtClean="0"/>
            <a:t> </a:t>
          </a:r>
          <a:r>
            <a:rPr lang="en-SG" sz="1800" dirty="0" err="1" smtClean="0"/>
            <a:t>dan</a:t>
          </a:r>
          <a:r>
            <a:rPr lang="en-SG" sz="1800" dirty="0" smtClean="0"/>
            <a:t> </a:t>
          </a:r>
          <a:r>
            <a:rPr lang="id-ID" sz="1800" dirty="0" smtClean="0"/>
            <a:t>p</a:t>
          </a:r>
          <a:r>
            <a:rPr lang="en-SG" sz="1800" dirty="0" err="1" smtClean="0"/>
            <a:t>rasarana</a:t>
          </a:r>
          <a:r>
            <a:rPr lang="id-ID" sz="1800" dirty="0" smtClean="0"/>
            <a:t>. </a:t>
          </a:r>
          <a:endParaRPr lang="en-US" sz="1800" dirty="0"/>
        </a:p>
      </dgm:t>
    </dgm:pt>
    <dgm:pt modelId="{CB86A11B-93A8-446A-A82E-5AFC600F9552}" type="parTrans" cxnId="{F45136E8-65D3-448C-B164-E07AF19457A9}">
      <dgm:prSet/>
      <dgm:spPr/>
      <dgm:t>
        <a:bodyPr/>
        <a:lstStyle/>
        <a:p>
          <a:endParaRPr lang="en-US" sz="2000"/>
        </a:p>
      </dgm:t>
    </dgm:pt>
    <dgm:pt modelId="{55B0F0EF-B315-48B2-8EC8-6D30C8FBDD86}" type="sibTrans" cxnId="{F45136E8-65D3-448C-B164-E07AF19457A9}">
      <dgm:prSet/>
      <dgm:spPr/>
      <dgm:t>
        <a:bodyPr/>
        <a:lstStyle/>
        <a:p>
          <a:endParaRPr lang="en-US" sz="2000"/>
        </a:p>
      </dgm:t>
    </dgm:pt>
    <dgm:pt modelId="{CD37032B-0155-4CE7-93EA-E208348B0A55}">
      <dgm:prSet phldrT="[Text]" custT="1"/>
      <dgm:spPr/>
      <dgm:t>
        <a:bodyPr/>
        <a:lstStyle/>
        <a:p>
          <a:r>
            <a:rPr lang="en-US" sz="2800" dirty="0" err="1" smtClean="0"/>
            <a:t>Rencana</a:t>
          </a:r>
          <a:r>
            <a:rPr lang="en-US" sz="2800" dirty="0" smtClean="0"/>
            <a:t> </a:t>
          </a:r>
          <a:r>
            <a:rPr lang="en-US" sz="2800" dirty="0" err="1" smtClean="0"/>
            <a:t>Pengembangan</a:t>
          </a:r>
          <a:r>
            <a:rPr lang="en-US" sz="2800" dirty="0" smtClean="0"/>
            <a:t> </a:t>
          </a:r>
          <a:r>
            <a:rPr lang="en-US" sz="2800" dirty="0" err="1" smtClean="0"/>
            <a:t>Strategis</a:t>
          </a:r>
          <a:r>
            <a:rPr lang="en-US" sz="2800" dirty="0" smtClean="0"/>
            <a:t> </a:t>
          </a:r>
          <a:r>
            <a:rPr lang="en-US" sz="2800" dirty="0" err="1" smtClean="0"/>
            <a:t>Perguruan</a:t>
          </a:r>
          <a:r>
            <a:rPr lang="en-US" sz="2800" dirty="0" smtClean="0"/>
            <a:t> </a:t>
          </a:r>
          <a:r>
            <a:rPr lang="en-US" sz="2800" dirty="0" err="1" smtClean="0"/>
            <a:t>Tinggi</a:t>
          </a:r>
          <a:r>
            <a:rPr lang="en-US" sz="2800" dirty="0" smtClean="0"/>
            <a:t> (20%)</a:t>
          </a:r>
          <a:endParaRPr lang="en-US" sz="2800" dirty="0"/>
        </a:p>
      </dgm:t>
    </dgm:pt>
    <dgm:pt modelId="{D150F8FD-98BC-4EDA-97CE-FC5BACCF7526}" type="parTrans" cxnId="{726CA050-E590-44EE-ADC8-A61F13792673}">
      <dgm:prSet/>
      <dgm:spPr/>
      <dgm:t>
        <a:bodyPr/>
        <a:lstStyle/>
        <a:p>
          <a:endParaRPr lang="en-US" sz="2000"/>
        </a:p>
      </dgm:t>
    </dgm:pt>
    <dgm:pt modelId="{3290B178-3188-43C0-8536-8D389E721C4C}" type="sibTrans" cxnId="{726CA050-E590-44EE-ADC8-A61F13792673}">
      <dgm:prSet/>
      <dgm:spPr/>
      <dgm:t>
        <a:bodyPr/>
        <a:lstStyle/>
        <a:p>
          <a:endParaRPr lang="en-US" sz="2000"/>
        </a:p>
      </dgm:t>
    </dgm:pt>
    <dgm:pt modelId="{1332DD2E-21F5-4477-BFCC-26ED20F228E0}">
      <dgm:prSet phldrT="[Text]" custT="1"/>
      <dgm:spPr/>
      <dgm:t>
        <a:bodyPr/>
        <a:lstStyle/>
        <a:p>
          <a:pPr algn="just"/>
          <a:r>
            <a:rPr lang="id-ID" sz="1800" dirty="0" smtClean="0"/>
            <a:t>Penilaian dilakukan terhadap kelengkapan dan kejelasan arah pengembangan institusi yang dinyatakan dalam pernyataan visi, misi dan tujuan institusi, program strategis </a:t>
          </a:r>
          <a:r>
            <a:rPr lang="en-SG" sz="1800" dirty="0" err="1" smtClean="0"/>
            <a:t>dan</a:t>
          </a:r>
          <a:r>
            <a:rPr lang="id-ID" sz="1800" dirty="0" smtClean="0"/>
            <a:t> indikator yang akan dicapai.</a:t>
          </a:r>
          <a:endParaRPr lang="en-US" sz="1800" dirty="0"/>
        </a:p>
      </dgm:t>
    </dgm:pt>
    <dgm:pt modelId="{DF463209-7C65-44C6-B60A-DD86D4663E48}" type="parTrans" cxnId="{D64041D9-7913-4EC4-8E8F-C36974B35A3B}">
      <dgm:prSet/>
      <dgm:spPr/>
      <dgm:t>
        <a:bodyPr/>
        <a:lstStyle/>
        <a:p>
          <a:endParaRPr lang="en-US" sz="2000"/>
        </a:p>
      </dgm:t>
    </dgm:pt>
    <dgm:pt modelId="{CE10D2ED-7A77-42A9-A6E3-442FCD865787}" type="sibTrans" cxnId="{D64041D9-7913-4EC4-8E8F-C36974B35A3B}">
      <dgm:prSet/>
      <dgm:spPr/>
      <dgm:t>
        <a:bodyPr/>
        <a:lstStyle/>
        <a:p>
          <a:endParaRPr lang="en-US" sz="2000"/>
        </a:p>
      </dgm:t>
    </dgm:pt>
    <dgm:pt modelId="{7B30D018-D5B6-4043-A79D-5056B7EC1858}">
      <dgm:prSet phldrT="[Text]" custT="1"/>
      <dgm:spPr/>
      <dgm:t>
        <a:bodyPr/>
        <a:lstStyle/>
        <a:p>
          <a:r>
            <a:rPr lang="en-US" sz="2800" dirty="0" smtClean="0"/>
            <a:t>Program </a:t>
          </a:r>
          <a:r>
            <a:rPr lang="en-US" sz="2800" dirty="0" err="1" smtClean="0"/>
            <a:t>Peningkatan</a:t>
          </a:r>
          <a:r>
            <a:rPr lang="en-US" sz="2800" dirty="0" smtClean="0"/>
            <a:t> </a:t>
          </a:r>
          <a:r>
            <a:rPr lang="en-US" sz="2800" dirty="0" err="1" smtClean="0"/>
            <a:t>Kualitas</a:t>
          </a:r>
          <a:r>
            <a:rPr lang="en-US" sz="2800" dirty="0" smtClean="0"/>
            <a:t> </a:t>
          </a:r>
          <a:r>
            <a:rPr lang="en-US" sz="2800" dirty="0" err="1" smtClean="0"/>
            <a:t>Pendidikan</a:t>
          </a:r>
          <a:r>
            <a:rPr lang="en-US" sz="2800" dirty="0" smtClean="0"/>
            <a:t> (50%)</a:t>
          </a:r>
          <a:endParaRPr lang="en-US" sz="2800" dirty="0"/>
        </a:p>
      </dgm:t>
    </dgm:pt>
    <dgm:pt modelId="{E59D60E4-D074-4541-8C86-69F59E31D051}" type="parTrans" cxnId="{CD5E6B33-8380-4402-97A5-020B516AE02C}">
      <dgm:prSet/>
      <dgm:spPr/>
      <dgm:t>
        <a:bodyPr/>
        <a:lstStyle/>
        <a:p>
          <a:endParaRPr lang="en-US" sz="2000"/>
        </a:p>
      </dgm:t>
    </dgm:pt>
    <dgm:pt modelId="{87DE425D-B3E8-4570-A022-F1B090A95FD3}" type="sibTrans" cxnId="{CD5E6B33-8380-4402-97A5-020B516AE02C}">
      <dgm:prSet/>
      <dgm:spPr/>
      <dgm:t>
        <a:bodyPr/>
        <a:lstStyle/>
        <a:p>
          <a:endParaRPr lang="en-US" sz="2000"/>
        </a:p>
      </dgm:t>
    </dgm:pt>
    <dgm:pt modelId="{D7FFFA2F-7F2E-4469-8EF2-06A1782EC361}">
      <dgm:prSet phldrT="[Text]" custT="1"/>
      <dgm:spPr/>
      <dgm:t>
        <a:bodyPr/>
        <a:lstStyle/>
        <a:p>
          <a:pPr algn="just"/>
          <a:r>
            <a:rPr lang="id-ID" sz="1800" dirty="0" smtClean="0"/>
            <a:t>Penilaian dilakukan terhadap k</a:t>
          </a:r>
          <a:r>
            <a:rPr lang="en-SG" sz="1800" dirty="0" err="1" smtClean="0"/>
            <a:t>eterkaitan</a:t>
          </a:r>
          <a:r>
            <a:rPr lang="en-SG" sz="1800" dirty="0" smtClean="0"/>
            <a:t> program </a:t>
          </a:r>
          <a:r>
            <a:rPr lang="en-SG" sz="1800" dirty="0" err="1" smtClean="0"/>
            <a:t>pengembangan</a:t>
          </a:r>
          <a:r>
            <a:rPr lang="en-SG" sz="1800" dirty="0" smtClean="0"/>
            <a:t> </a:t>
          </a:r>
          <a:r>
            <a:rPr lang="en-SG" sz="1800" dirty="0" err="1" smtClean="0"/>
            <a:t>dengan</a:t>
          </a:r>
          <a:r>
            <a:rPr lang="en-SG" sz="1800" dirty="0" smtClean="0"/>
            <a:t> program </a:t>
          </a:r>
          <a:r>
            <a:rPr lang="en-SG" sz="1800" dirty="0" err="1" smtClean="0"/>
            <a:t>strategis</a:t>
          </a:r>
          <a:r>
            <a:rPr lang="id-ID" sz="1800" dirty="0" smtClean="0"/>
            <a:t>, target indikator yang akan dicapai, k</a:t>
          </a:r>
          <a:r>
            <a:rPr lang="en-SG" sz="1800" dirty="0" err="1" smtClean="0"/>
            <a:t>esesuaian</a:t>
          </a:r>
          <a:r>
            <a:rPr lang="en-SG" sz="1800" dirty="0" smtClean="0"/>
            <a:t> </a:t>
          </a:r>
          <a:r>
            <a:rPr lang="en-SG" sz="1800" dirty="0" err="1" smtClean="0"/>
            <a:t>antara</a:t>
          </a:r>
          <a:r>
            <a:rPr lang="en-SG" sz="1800" dirty="0" smtClean="0"/>
            <a:t> program </a:t>
          </a:r>
          <a:r>
            <a:rPr lang="en-SG" sz="1800" dirty="0" err="1" smtClean="0"/>
            <a:t>pengembangan</a:t>
          </a:r>
          <a:r>
            <a:rPr lang="en-SG" sz="1800" dirty="0" smtClean="0"/>
            <a:t> </a:t>
          </a:r>
          <a:r>
            <a:rPr lang="en-SG" sz="1800" dirty="0" err="1" smtClean="0"/>
            <a:t>dengan</a:t>
          </a:r>
          <a:r>
            <a:rPr lang="en-SG" sz="1800" dirty="0" smtClean="0"/>
            <a:t> </a:t>
          </a:r>
          <a:r>
            <a:rPr lang="en-SG" sz="1800" dirty="0" err="1" smtClean="0"/>
            <a:t>usulan</a:t>
          </a:r>
          <a:r>
            <a:rPr lang="en-SG" sz="1800" dirty="0" smtClean="0"/>
            <a:t> </a:t>
          </a:r>
          <a:r>
            <a:rPr lang="en-SG" sz="1800" dirty="0" err="1" smtClean="0"/>
            <a:t>pengadaan</a:t>
          </a:r>
          <a:r>
            <a:rPr lang="id-ID" sz="1800" dirty="0" smtClean="0"/>
            <a:t>, k</a:t>
          </a:r>
          <a:r>
            <a:rPr lang="en-SG" sz="1800" dirty="0" err="1" smtClean="0"/>
            <a:t>esesuaian</a:t>
          </a:r>
          <a:r>
            <a:rPr lang="en-SG" sz="1800" dirty="0" smtClean="0"/>
            <a:t> </a:t>
          </a:r>
          <a:r>
            <a:rPr lang="en-SG" sz="1800" dirty="0" err="1" smtClean="0"/>
            <a:t>proporsi</a:t>
          </a:r>
          <a:r>
            <a:rPr lang="en-SG" sz="1800" dirty="0" smtClean="0"/>
            <a:t> </a:t>
          </a:r>
          <a:r>
            <a:rPr lang="en-SG" sz="1800" dirty="0" err="1" smtClean="0"/>
            <a:t>anggaran</a:t>
          </a:r>
          <a:r>
            <a:rPr lang="en-SG" sz="1800" dirty="0" smtClean="0"/>
            <a:t> </a:t>
          </a:r>
          <a:r>
            <a:rPr lang="en-SG" sz="1800" dirty="0" err="1" smtClean="0"/>
            <a:t>dengan</a:t>
          </a:r>
          <a:r>
            <a:rPr lang="en-SG" sz="1800" dirty="0" smtClean="0"/>
            <a:t> </a:t>
          </a:r>
          <a:r>
            <a:rPr lang="en-SG" sz="1800" dirty="0" err="1" smtClean="0"/>
            <a:t>ketentuan</a:t>
          </a:r>
          <a:r>
            <a:rPr lang="en-SG" sz="1800" dirty="0" smtClean="0"/>
            <a:t> </a:t>
          </a:r>
          <a:r>
            <a:rPr lang="en-SG" sz="1800" dirty="0" err="1" smtClean="0"/>
            <a:t>dalam</a:t>
          </a:r>
          <a:r>
            <a:rPr lang="en-SG" sz="1800" dirty="0" smtClean="0"/>
            <a:t> </a:t>
          </a:r>
          <a:r>
            <a:rPr lang="en-SG" sz="1800" dirty="0" err="1" smtClean="0"/>
            <a:t>panduan</a:t>
          </a:r>
          <a:r>
            <a:rPr lang="en-SG" sz="1800" dirty="0" smtClean="0"/>
            <a:t>, </a:t>
          </a:r>
          <a:r>
            <a:rPr lang="id-ID" sz="1800" dirty="0" smtClean="0"/>
            <a:t>dan k</a:t>
          </a:r>
          <a:r>
            <a:rPr lang="en-SG" sz="1800" dirty="0" err="1" smtClean="0"/>
            <a:t>elengkapan</a:t>
          </a:r>
          <a:r>
            <a:rPr lang="en-SG" sz="1800" dirty="0" smtClean="0"/>
            <a:t> </a:t>
          </a:r>
          <a:r>
            <a:rPr lang="en-SG" sz="1800" dirty="0" err="1" smtClean="0"/>
            <a:t>spesifikasi</a:t>
          </a:r>
          <a:r>
            <a:rPr lang="en-SG" sz="1800" dirty="0" smtClean="0"/>
            <a:t> </a:t>
          </a:r>
          <a:r>
            <a:rPr lang="en-SG" sz="1800" dirty="0" err="1" smtClean="0"/>
            <a:t>usulan</a:t>
          </a:r>
          <a:r>
            <a:rPr lang="en-SG" sz="1800" dirty="0" smtClean="0"/>
            <a:t> </a:t>
          </a:r>
          <a:r>
            <a:rPr lang="en-SG" sz="1800" dirty="0" err="1" smtClean="0"/>
            <a:t>pengadaan</a:t>
          </a:r>
          <a:r>
            <a:rPr lang="en-SG" sz="1800" dirty="0" smtClean="0"/>
            <a:t> </a:t>
          </a:r>
          <a:r>
            <a:rPr lang="en-SG" sz="1800" dirty="0" err="1" smtClean="0"/>
            <a:t>dan</a:t>
          </a:r>
          <a:r>
            <a:rPr lang="en-SG" sz="1800" dirty="0" smtClean="0"/>
            <a:t> TOR</a:t>
          </a:r>
          <a:endParaRPr lang="en-US" sz="1800" dirty="0"/>
        </a:p>
      </dgm:t>
    </dgm:pt>
    <dgm:pt modelId="{657E1AE0-401F-46A2-B4FF-27459BEB7DDF}" type="parTrans" cxnId="{0DA7DE70-C4C4-4A78-9A54-44E923D5B1B6}">
      <dgm:prSet/>
      <dgm:spPr/>
      <dgm:t>
        <a:bodyPr/>
        <a:lstStyle/>
        <a:p>
          <a:endParaRPr lang="en-US" sz="2000"/>
        </a:p>
      </dgm:t>
    </dgm:pt>
    <dgm:pt modelId="{C8680ED3-A080-4243-B994-80E0AC8B69D3}" type="sibTrans" cxnId="{0DA7DE70-C4C4-4A78-9A54-44E923D5B1B6}">
      <dgm:prSet/>
      <dgm:spPr/>
      <dgm:t>
        <a:bodyPr/>
        <a:lstStyle/>
        <a:p>
          <a:endParaRPr lang="en-US" sz="2000"/>
        </a:p>
      </dgm:t>
    </dgm:pt>
    <dgm:pt modelId="{619DEF40-63FB-4053-B816-533A05DFFB25}" type="pres">
      <dgm:prSet presAssocID="{DF6226B5-6B6A-4F01-9546-CA6D094C0FF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D4F5C8B-FB51-45E0-BAEE-19D2F27D7F0A}" type="pres">
      <dgm:prSet presAssocID="{08BEA038-CD46-4F31-9C24-DA392A3BD1FC}" presName="linNode" presStyleCnt="0"/>
      <dgm:spPr/>
    </dgm:pt>
    <dgm:pt modelId="{01758535-0A00-41F8-AB0B-0FB5560E19A0}" type="pres">
      <dgm:prSet presAssocID="{08BEA038-CD46-4F31-9C24-DA392A3BD1FC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A29966-1196-478F-A520-2B3950273B8B}" type="pres">
      <dgm:prSet presAssocID="{08BEA038-CD46-4F31-9C24-DA392A3BD1FC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90D0C0-B280-44E1-B117-198B08CA9CAE}" type="pres">
      <dgm:prSet presAssocID="{C3DBA2E6-5605-487A-B032-43C6745DE865}" presName="sp" presStyleCnt="0"/>
      <dgm:spPr/>
    </dgm:pt>
    <dgm:pt modelId="{6EEE5F47-B54D-4E00-A3F7-31F3714AB129}" type="pres">
      <dgm:prSet presAssocID="{CD37032B-0155-4CE7-93EA-E208348B0A55}" presName="linNode" presStyleCnt="0"/>
      <dgm:spPr/>
    </dgm:pt>
    <dgm:pt modelId="{7D9AA49F-E400-401D-A08E-09188FFE9E88}" type="pres">
      <dgm:prSet presAssocID="{CD37032B-0155-4CE7-93EA-E208348B0A5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EE90A1-5A17-4130-A05F-E04C4E558311}" type="pres">
      <dgm:prSet presAssocID="{CD37032B-0155-4CE7-93EA-E208348B0A5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756353-0901-499D-A478-22A30B140ECD}" type="pres">
      <dgm:prSet presAssocID="{3290B178-3188-43C0-8536-8D389E721C4C}" presName="sp" presStyleCnt="0"/>
      <dgm:spPr/>
    </dgm:pt>
    <dgm:pt modelId="{BF5C5755-A55C-4027-B4B0-A0C4547CD1DF}" type="pres">
      <dgm:prSet presAssocID="{7B30D018-D5B6-4043-A79D-5056B7EC1858}" presName="linNode" presStyleCnt="0"/>
      <dgm:spPr/>
    </dgm:pt>
    <dgm:pt modelId="{3DA908ED-B561-4CE7-A3D7-E4D6250C0A32}" type="pres">
      <dgm:prSet presAssocID="{7B30D018-D5B6-4043-A79D-5056B7EC1858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8739EF-858A-489B-9B30-BC0A7CE5E59D}" type="pres">
      <dgm:prSet presAssocID="{7B30D018-D5B6-4043-A79D-5056B7EC1858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887D6F-FC0B-4DE8-B338-2CF065C8C3DD}" type="presOf" srcId="{5AE40CBE-AF4C-4A32-B8DF-CCE413205E8A}" destId="{7FA29966-1196-478F-A520-2B3950273B8B}" srcOrd="0" destOrd="0" presId="urn:microsoft.com/office/officeart/2005/8/layout/vList5"/>
    <dgm:cxn modelId="{0DA7DE70-C4C4-4A78-9A54-44E923D5B1B6}" srcId="{7B30D018-D5B6-4043-A79D-5056B7EC1858}" destId="{D7FFFA2F-7F2E-4469-8EF2-06A1782EC361}" srcOrd="0" destOrd="0" parTransId="{657E1AE0-401F-46A2-B4FF-27459BEB7DDF}" sibTransId="{C8680ED3-A080-4243-B994-80E0AC8B69D3}"/>
    <dgm:cxn modelId="{D77F60D6-83CE-4E4A-A73D-734A7D824685}" type="presOf" srcId="{7B30D018-D5B6-4043-A79D-5056B7EC1858}" destId="{3DA908ED-B561-4CE7-A3D7-E4D6250C0A32}" srcOrd="0" destOrd="0" presId="urn:microsoft.com/office/officeart/2005/8/layout/vList5"/>
    <dgm:cxn modelId="{E50D42FE-2CF3-4A01-8DC2-50542982697D}" type="presOf" srcId="{D7FFFA2F-7F2E-4469-8EF2-06A1782EC361}" destId="{5F8739EF-858A-489B-9B30-BC0A7CE5E59D}" srcOrd="0" destOrd="0" presId="urn:microsoft.com/office/officeart/2005/8/layout/vList5"/>
    <dgm:cxn modelId="{085664D4-8A93-42DA-8326-AE62E072FEC1}" srcId="{DF6226B5-6B6A-4F01-9546-CA6D094C0FFF}" destId="{08BEA038-CD46-4F31-9C24-DA392A3BD1FC}" srcOrd="0" destOrd="0" parTransId="{EED79837-6E98-4957-BEBF-D3178BBDCCBE}" sibTransId="{C3DBA2E6-5605-487A-B032-43C6745DE865}"/>
    <dgm:cxn modelId="{B79DBD29-2D81-4320-A1D3-69A77474EFA6}" type="presOf" srcId="{CD37032B-0155-4CE7-93EA-E208348B0A55}" destId="{7D9AA49F-E400-401D-A08E-09188FFE9E88}" srcOrd="0" destOrd="0" presId="urn:microsoft.com/office/officeart/2005/8/layout/vList5"/>
    <dgm:cxn modelId="{AD1FDD8D-115A-4F1C-91DA-EF8786965885}" type="presOf" srcId="{08BEA038-CD46-4F31-9C24-DA392A3BD1FC}" destId="{01758535-0A00-41F8-AB0B-0FB5560E19A0}" srcOrd="0" destOrd="0" presId="urn:microsoft.com/office/officeart/2005/8/layout/vList5"/>
    <dgm:cxn modelId="{7BA28B67-E175-4FCD-9605-B3D732DDD5FA}" type="presOf" srcId="{DF6226B5-6B6A-4F01-9546-CA6D094C0FFF}" destId="{619DEF40-63FB-4053-B816-533A05DFFB25}" srcOrd="0" destOrd="0" presId="urn:microsoft.com/office/officeart/2005/8/layout/vList5"/>
    <dgm:cxn modelId="{CD5E6B33-8380-4402-97A5-020B516AE02C}" srcId="{DF6226B5-6B6A-4F01-9546-CA6D094C0FFF}" destId="{7B30D018-D5B6-4043-A79D-5056B7EC1858}" srcOrd="2" destOrd="0" parTransId="{E59D60E4-D074-4541-8C86-69F59E31D051}" sibTransId="{87DE425D-B3E8-4570-A022-F1B090A95FD3}"/>
    <dgm:cxn modelId="{F45136E8-65D3-448C-B164-E07AF19457A9}" srcId="{08BEA038-CD46-4F31-9C24-DA392A3BD1FC}" destId="{5AE40CBE-AF4C-4A32-B8DF-CCE413205E8A}" srcOrd="0" destOrd="0" parTransId="{CB86A11B-93A8-446A-A82E-5AFC600F9552}" sibTransId="{55B0F0EF-B315-48B2-8EC8-6D30C8FBDD86}"/>
    <dgm:cxn modelId="{FA8F346C-4874-40DA-A231-5CCE79170B76}" type="presOf" srcId="{1332DD2E-21F5-4477-BFCC-26ED20F228E0}" destId="{49EE90A1-5A17-4130-A05F-E04C4E558311}" srcOrd="0" destOrd="0" presId="urn:microsoft.com/office/officeart/2005/8/layout/vList5"/>
    <dgm:cxn modelId="{D64041D9-7913-4EC4-8E8F-C36974B35A3B}" srcId="{CD37032B-0155-4CE7-93EA-E208348B0A55}" destId="{1332DD2E-21F5-4477-BFCC-26ED20F228E0}" srcOrd="0" destOrd="0" parTransId="{DF463209-7C65-44C6-B60A-DD86D4663E48}" sibTransId="{CE10D2ED-7A77-42A9-A6E3-442FCD865787}"/>
    <dgm:cxn modelId="{726CA050-E590-44EE-ADC8-A61F13792673}" srcId="{DF6226B5-6B6A-4F01-9546-CA6D094C0FFF}" destId="{CD37032B-0155-4CE7-93EA-E208348B0A55}" srcOrd="1" destOrd="0" parTransId="{D150F8FD-98BC-4EDA-97CE-FC5BACCF7526}" sibTransId="{3290B178-3188-43C0-8536-8D389E721C4C}"/>
    <dgm:cxn modelId="{248857E1-BC26-4EED-B622-587879D1ACF8}" type="presParOf" srcId="{619DEF40-63FB-4053-B816-533A05DFFB25}" destId="{5D4F5C8B-FB51-45E0-BAEE-19D2F27D7F0A}" srcOrd="0" destOrd="0" presId="urn:microsoft.com/office/officeart/2005/8/layout/vList5"/>
    <dgm:cxn modelId="{A155AD7F-D59D-4841-B2D1-F55A2DE360D0}" type="presParOf" srcId="{5D4F5C8B-FB51-45E0-BAEE-19D2F27D7F0A}" destId="{01758535-0A00-41F8-AB0B-0FB5560E19A0}" srcOrd="0" destOrd="0" presId="urn:microsoft.com/office/officeart/2005/8/layout/vList5"/>
    <dgm:cxn modelId="{65BFE967-7208-43A2-A137-23DA8C19B9BF}" type="presParOf" srcId="{5D4F5C8B-FB51-45E0-BAEE-19D2F27D7F0A}" destId="{7FA29966-1196-478F-A520-2B3950273B8B}" srcOrd="1" destOrd="0" presId="urn:microsoft.com/office/officeart/2005/8/layout/vList5"/>
    <dgm:cxn modelId="{911CF5D2-906F-465F-A4A2-941F3818799D}" type="presParOf" srcId="{619DEF40-63FB-4053-B816-533A05DFFB25}" destId="{AD90D0C0-B280-44E1-B117-198B08CA9CAE}" srcOrd="1" destOrd="0" presId="urn:microsoft.com/office/officeart/2005/8/layout/vList5"/>
    <dgm:cxn modelId="{D4AE2AB5-447D-4A95-ABD5-EE808FFE260A}" type="presParOf" srcId="{619DEF40-63FB-4053-B816-533A05DFFB25}" destId="{6EEE5F47-B54D-4E00-A3F7-31F3714AB129}" srcOrd="2" destOrd="0" presId="urn:microsoft.com/office/officeart/2005/8/layout/vList5"/>
    <dgm:cxn modelId="{4FFAACFB-04E5-4594-A668-5BD6573EF1A2}" type="presParOf" srcId="{6EEE5F47-B54D-4E00-A3F7-31F3714AB129}" destId="{7D9AA49F-E400-401D-A08E-09188FFE9E88}" srcOrd="0" destOrd="0" presId="urn:microsoft.com/office/officeart/2005/8/layout/vList5"/>
    <dgm:cxn modelId="{C56286B6-727F-4972-947F-46186E462FC9}" type="presParOf" srcId="{6EEE5F47-B54D-4E00-A3F7-31F3714AB129}" destId="{49EE90A1-5A17-4130-A05F-E04C4E558311}" srcOrd="1" destOrd="0" presId="urn:microsoft.com/office/officeart/2005/8/layout/vList5"/>
    <dgm:cxn modelId="{D2ADB18E-1929-4C2E-9854-AD52935804FC}" type="presParOf" srcId="{619DEF40-63FB-4053-B816-533A05DFFB25}" destId="{14756353-0901-499D-A478-22A30B140ECD}" srcOrd="3" destOrd="0" presId="urn:microsoft.com/office/officeart/2005/8/layout/vList5"/>
    <dgm:cxn modelId="{8D7BB295-990E-4CFF-A07E-AAAF72A213C9}" type="presParOf" srcId="{619DEF40-63FB-4053-B816-533A05DFFB25}" destId="{BF5C5755-A55C-4027-B4B0-A0C4547CD1DF}" srcOrd="4" destOrd="0" presId="urn:microsoft.com/office/officeart/2005/8/layout/vList5"/>
    <dgm:cxn modelId="{185019F8-EF57-4A28-A82E-63A8203B165C}" type="presParOf" srcId="{BF5C5755-A55C-4027-B4B0-A0C4547CD1DF}" destId="{3DA908ED-B561-4CE7-A3D7-E4D6250C0A32}" srcOrd="0" destOrd="0" presId="urn:microsoft.com/office/officeart/2005/8/layout/vList5"/>
    <dgm:cxn modelId="{3B302B2E-BC6C-4985-AD6F-28E18E872A8E}" type="presParOf" srcId="{BF5C5755-A55C-4027-B4B0-A0C4547CD1DF}" destId="{5F8739EF-858A-489B-9B30-BC0A7CE5E59D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A29966-1196-478F-A520-2B3950273B8B}">
      <dsp:nvSpPr>
        <dsp:cNvPr id="0" name=""/>
        <dsp:cNvSpPr/>
      </dsp:nvSpPr>
      <dsp:spPr>
        <a:xfrm rot="5400000">
          <a:off x="6906446" y="-2693625"/>
          <a:ext cx="1421010" cy="7168896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kern="1200" dirty="0" smtClean="0"/>
            <a:t>Penilaian dilakukan terhadap </a:t>
          </a:r>
          <a:r>
            <a:rPr lang="id-ID" sz="1800" kern="1200" dirty="0" smtClean="0">
              <a:solidFill>
                <a:schemeClr val="tx1"/>
              </a:solidFill>
            </a:rPr>
            <a:t>analisis</a:t>
          </a:r>
          <a:r>
            <a:rPr lang="id-ID" sz="1800" kern="1200" dirty="0" smtClean="0"/>
            <a:t> dan kelengkapan data-data yang menunjukkan profil perguruan tinggi seperti p</a:t>
          </a:r>
          <a:r>
            <a:rPr lang="en-SG" sz="1800" kern="1200" dirty="0" err="1" smtClean="0"/>
            <a:t>rofil</a:t>
          </a:r>
          <a:r>
            <a:rPr lang="en-SG" sz="1800" kern="1200" dirty="0" smtClean="0"/>
            <a:t> </a:t>
          </a:r>
          <a:r>
            <a:rPr lang="id-ID" sz="1800" kern="1200" dirty="0" smtClean="0"/>
            <a:t>m</a:t>
          </a:r>
          <a:r>
            <a:rPr lang="en-SG" sz="1800" kern="1200" dirty="0" err="1" smtClean="0"/>
            <a:t>ahasiswa</a:t>
          </a:r>
          <a:r>
            <a:rPr lang="id-ID" sz="1800" kern="1200" dirty="0" smtClean="0"/>
            <a:t>, p</a:t>
          </a:r>
          <a:r>
            <a:rPr lang="en-SG" sz="1800" kern="1200" dirty="0" err="1" smtClean="0"/>
            <a:t>rofil</a:t>
          </a:r>
          <a:r>
            <a:rPr lang="en-SG" sz="1800" kern="1200" dirty="0" smtClean="0"/>
            <a:t> </a:t>
          </a:r>
          <a:r>
            <a:rPr lang="id-ID" sz="1800" kern="1200" dirty="0" smtClean="0"/>
            <a:t>l</a:t>
          </a:r>
          <a:r>
            <a:rPr lang="en-SG" sz="1800" kern="1200" dirty="0" err="1" smtClean="0"/>
            <a:t>ulusan</a:t>
          </a:r>
          <a:r>
            <a:rPr lang="id-ID" sz="1800" kern="1200" dirty="0" smtClean="0"/>
            <a:t>, p</a:t>
          </a:r>
          <a:r>
            <a:rPr lang="en-SG" sz="1800" kern="1200" dirty="0" err="1" smtClean="0"/>
            <a:t>rofil</a:t>
          </a:r>
          <a:r>
            <a:rPr lang="en-SG" sz="1800" kern="1200" dirty="0" smtClean="0"/>
            <a:t> SDM</a:t>
          </a:r>
          <a:r>
            <a:rPr lang="id-ID" sz="1800" kern="1200" dirty="0" smtClean="0"/>
            <a:t>, p</a:t>
          </a:r>
          <a:r>
            <a:rPr lang="en-SG" sz="1800" kern="1200" dirty="0" err="1" smtClean="0"/>
            <a:t>rofil</a:t>
          </a:r>
          <a:r>
            <a:rPr lang="en-SG" sz="1800" kern="1200" dirty="0" smtClean="0"/>
            <a:t> </a:t>
          </a:r>
          <a:r>
            <a:rPr lang="id-ID" sz="1800" kern="1200" dirty="0" smtClean="0"/>
            <a:t>s</a:t>
          </a:r>
          <a:r>
            <a:rPr lang="en-SG" sz="1800" kern="1200" dirty="0" err="1" smtClean="0"/>
            <a:t>arana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dan</a:t>
          </a:r>
          <a:r>
            <a:rPr lang="en-SG" sz="1800" kern="1200" dirty="0" smtClean="0"/>
            <a:t> </a:t>
          </a:r>
          <a:r>
            <a:rPr lang="id-ID" sz="1800" kern="1200" dirty="0" smtClean="0"/>
            <a:t>p</a:t>
          </a:r>
          <a:r>
            <a:rPr lang="en-SG" sz="1800" kern="1200" dirty="0" err="1" smtClean="0"/>
            <a:t>rasarana</a:t>
          </a:r>
          <a:r>
            <a:rPr lang="id-ID" sz="1800" kern="1200" dirty="0" smtClean="0"/>
            <a:t>. </a:t>
          </a:r>
          <a:endParaRPr lang="en-US" sz="1800" kern="1200" dirty="0"/>
        </a:p>
      </dsp:txBody>
      <dsp:txXfrm rot="-5400000">
        <a:off x="4032503" y="249686"/>
        <a:ext cx="7099528" cy="1282274"/>
      </dsp:txXfrm>
    </dsp:sp>
    <dsp:sp modelId="{01758535-0A00-41F8-AB0B-0FB5560E19A0}">
      <dsp:nvSpPr>
        <dsp:cNvPr id="0" name=""/>
        <dsp:cNvSpPr/>
      </dsp:nvSpPr>
      <dsp:spPr>
        <a:xfrm>
          <a:off x="0" y="2691"/>
          <a:ext cx="4032504" cy="177626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Kelengkapan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Profil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Perguruan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Tinggi</a:t>
          </a:r>
          <a:r>
            <a:rPr lang="en-US" sz="2800" kern="1200" dirty="0" smtClean="0"/>
            <a:t> (30%)</a:t>
          </a:r>
          <a:endParaRPr lang="en-US" sz="2800" kern="1200" dirty="0"/>
        </a:p>
      </dsp:txBody>
      <dsp:txXfrm>
        <a:off x="86710" y="89401"/>
        <a:ext cx="3859084" cy="1602843"/>
      </dsp:txXfrm>
    </dsp:sp>
    <dsp:sp modelId="{49EE90A1-5A17-4130-A05F-E04C4E558311}">
      <dsp:nvSpPr>
        <dsp:cNvPr id="0" name=""/>
        <dsp:cNvSpPr/>
      </dsp:nvSpPr>
      <dsp:spPr>
        <a:xfrm rot="5400000">
          <a:off x="6906446" y="-828548"/>
          <a:ext cx="1421010" cy="7168896"/>
        </a:xfrm>
        <a:prstGeom prst="round2SameRect">
          <a:avLst/>
        </a:prstGeom>
        <a:solidFill>
          <a:schemeClr val="accent5">
            <a:tint val="40000"/>
            <a:alpha val="90000"/>
            <a:hueOff val="-3695877"/>
            <a:satOff val="-6408"/>
            <a:lumOff val="-644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-3695877"/>
              <a:satOff val="-6408"/>
              <a:lumOff val="-64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kern="1200" dirty="0" smtClean="0"/>
            <a:t>Penilaian dilakukan terhadap kelengkapan dan kejelasan arah pengembangan institusi yang dinyatakan dalam pernyataan visi, misi dan tujuan institusi, program strategis </a:t>
          </a:r>
          <a:r>
            <a:rPr lang="en-SG" sz="1800" kern="1200" dirty="0" err="1" smtClean="0"/>
            <a:t>dan</a:t>
          </a:r>
          <a:r>
            <a:rPr lang="id-ID" sz="1800" kern="1200" dirty="0" smtClean="0"/>
            <a:t> indikator yang akan dicapai.</a:t>
          </a:r>
          <a:endParaRPr lang="en-US" sz="1800" kern="1200" dirty="0"/>
        </a:p>
      </dsp:txBody>
      <dsp:txXfrm rot="-5400000">
        <a:off x="4032503" y="2114763"/>
        <a:ext cx="7099528" cy="1282274"/>
      </dsp:txXfrm>
    </dsp:sp>
    <dsp:sp modelId="{7D9AA49F-E400-401D-A08E-09188FFE9E88}">
      <dsp:nvSpPr>
        <dsp:cNvPr id="0" name=""/>
        <dsp:cNvSpPr/>
      </dsp:nvSpPr>
      <dsp:spPr>
        <a:xfrm>
          <a:off x="0" y="1867767"/>
          <a:ext cx="4032504" cy="1776263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Rencana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Pengembangan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Strategis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Perguruan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Tinggi</a:t>
          </a:r>
          <a:r>
            <a:rPr lang="en-US" sz="2800" kern="1200" dirty="0" smtClean="0"/>
            <a:t> (20%)</a:t>
          </a:r>
          <a:endParaRPr lang="en-US" sz="2800" kern="1200" dirty="0"/>
        </a:p>
      </dsp:txBody>
      <dsp:txXfrm>
        <a:off x="86710" y="1954477"/>
        <a:ext cx="3859084" cy="1602843"/>
      </dsp:txXfrm>
    </dsp:sp>
    <dsp:sp modelId="{5F8739EF-858A-489B-9B30-BC0A7CE5E59D}">
      <dsp:nvSpPr>
        <dsp:cNvPr id="0" name=""/>
        <dsp:cNvSpPr/>
      </dsp:nvSpPr>
      <dsp:spPr>
        <a:xfrm rot="5400000">
          <a:off x="6906446" y="1036528"/>
          <a:ext cx="1421010" cy="7168896"/>
        </a:xfrm>
        <a:prstGeom prst="round2SameRect">
          <a:avLst/>
        </a:prstGeom>
        <a:solidFill>
          <a:schemeClr val="accent5">
            <a:tint val="40000"/>
            <a:alpha val="90000"/>
            <a:hueOff val="-7391754"/>
            <a:satOff val="-12816"/>
            <a:lumOff val="-1289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-7391754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kern="1200" dirty="0" smtClean="0"/>
            <a:t>Penilaian dilakukan terhadap k</a:t>
          </a:r>
          <a:r>
            <a:rPr lang="en-SG" sz="1800" kern="1200" dirty="0" err="1" smtClean="0"/>
            <a:t>eterkaitan</a:t>
          </a:r>
          <a:r>
            <a:rPr lang="en-SG" sz="1800" kern="1200" dirty="0" smtClean="0"/>
            <a:t> program </a:t>
          </a:r>
          <a:r>
            <a:rPr lang="en-SG" sz="1800" kern="1200" dirty="0" err="1" smtClean="0"/>
            <a:t>pengembangan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dengan</a:t>
          </a:r>
          <a:r>
            <a:rPr lang="en-SG" sz="1800" kern="1200" dirty="0" smtClean="0"/>
            <a:t> program </a:t>
          </a:r>
          <a:r>
            <a:rPr lang="en-SG" sz="1800" kern="1200" dirty="0" err="1" smtClean="0"/>
            <a:t>strategis</a:t>
          </a:r>
          <a:r>
            <a:rPr lang="id-ID" sz="1800" kern="1200" dirty="0" smtClean="0"/>
            <a:t>, target indikator yang akan dicapai, k</a:t>
          </a:r>
          <a:r>
            <a:rPr lang="en-SG" sz="1800" kern="1200" dirty="0" err="1" smtClean="0"/>
            <a:t>esesuaian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antara</a:t>
          </a:r>
          <a:r>
            <a:rPr lang="en-SG" sz="1800" kern="1200" dirty="0" smtClean="0"/>
            <a:t> program </a:t>
          </a:r>
          <a:r>
            <a:rPr lang="en-SG" sz="1800" kern="1200" dirty="0" err="1" smtClean="0"/>
            <a:t>pengembangan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dengan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usulan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pengadaan</a:t>
          </a:r>
          <a:r>
            <a:rPr lang="id-ID" sz="1800" kern="1200" dirty="0" smtClean="0"/>
            <a:t>, k</a:t>
          </a:r>
          <a:r>
            <a:rPr lang="en-SG" sz="1800" kern="1200" dirty="0" err="1" smtClean="0"/>
            <a:t>esesuaian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proporsi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anggaran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dengan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ketentuan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dalam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panduan</a:t>
          </a:r>
          <a:r>
            <a:rPr lang="en-SG" sz="1800" kern="1200" dirty="0" smtClean="0"/>
            <a:t>, </a:t>
          </a:r>
          <a:r>
            <a:rPr lang="id-ID" sz="1800" kern="1200" dirty="0" smtClean="0"/>
            <a:t>dan k</a:t>
          </a:r>
          <a:r>
            <a:rPr lang="en-SG" sz="1800" kern="1200" dirty="0" err="1" smtClean="0"/>
            <a:t>elengkapan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spesifikasi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usulan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pengadaan</a:t>
          </a:r>
          <a:r>
            <a:rPr lang="en-SG" sz="1800" kern="1200" dirty="0" smtClean="0"/>
            <a:t> </a:t>
          </a:r>
          <a:r>
            <a:rPr lang="en-SG" sz="1800" kern="1200" dirty="0" err="1" smtClean="0"/>
            <a:t>dan</a:t>
          </a:r>
          <a:r>
            <a:rPr lang="en-SG" sz="1800" kern="1200" dirty="0" smtClean="0"/>
            <a:t> TOR</a:t>
          </a:r>
          <a:endParaRPr lang="en-US" sz="1800" kern="1200" dirty="0"/>
        </a:p>
      </dsp:txBody>
      <dsp:txXfrm rot="-5400000">
        <a:off x="4032503" y="3979839"/>
        <a:ext cx="7099528" cy="1282274"/>
      </dsp:txXfrm>
    </dsp:sp>
    <dsp:sp modelId="{3DA908ED-B561-4CE7-A3D7-E4D6250C0A32}">
      <dsp:nvSpPr>
        <dsp:cNvPr id="0" name=""/>
        <dsp:cNvSpPr/>
      </dsp:nvSpPr>
      <dsp:spPr>
        <a:xfrm>
          <a:off x="0" y="3732844"/>
          <a:ext cx="4032504" cy="1776263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Program </a:t>
          </a:r>
          <a:r>
            <a:rPr lang="en-US" sz="2800" kern="1200" dirty="0" err="1" smtClean="0"/>
            <a:t>Peningkatan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Kualitas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Pendidikan</a:t>
          </a:r>
          <a:r>
            <a:rPr lang="en-US" sz="2800" kern="1200" dirty="0" smtClean="0"/>
            <a:t> (50%)</a:t>
          </a:r>
          <a:endParaRPr lang="en-US" sz="2800" kern="1200" dirty="0"/>
        </a:p>
      </dsp:txBody>
      <dsp:txXfrm>
        <a:off x="86710" y="3819554"/>
        <a:ext cx="3859084" cy="16028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E0C86F-4B1E-467C-9734-7546B06CCF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4D6A1-6F70-4289-B84C-9F8B5E3A9C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5999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D90E6-1844-4A44-AC50-0BE0C621AF0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4D6A1-6F70-4289-B84C-9F8B5E3A9CD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1149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788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2642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64465" y="0"/>
            <a:ext cx="153670" cy="5334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52400" cy="597535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59887" y="-1"/>
            <a:ext cx="1132114" cy="1029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4161826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86655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2234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6551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59887" y="-1"/>
            <a:ext cx="1132114" cy="102919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2670354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59887" y="-1"/>
            <a:ext cx="1132114" cy="102919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2019258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1901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26218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B6193-F626-4D25-8DCB-59F82C66A134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9ECD1-8AB3-4CF2-BBA3-DE0463B928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93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19398"/>
            <a:ext cx="9144000" cy="1852550"/>
          </a:xfrm>
        </p:spPr>
        <p:txBody>
          <a:bodyPr>
            <a:normAutofit/>
          </a:bodyPr>
          <a:lstStyle/>
          <a:p>
            <a:r>
              <a:rPr lang="id-ID" sz="4000" b="1" dirty="0" smtClean="0">
                <a:latin typeface="+mn-lt"/>
              </a:rPr>
              <a:t>PROGRAM </a:t>
            </a:r>
            <a:r>
              <a:rPr lang="id-ID" sz="4000" b="1" dirty="0">
                <a:latin typeface="+mn-lt"/>
              </a:rPr>
              <a:t>PEMBINAAN </a:t>
            </a:r>
            <a:r>
              <a:rPr lang="id-ID" sz="4000" b="1" dirty="0" smtClean="0">
                <a:latin typeface="+mn-lt"/>
              </a:rPr>
              <a:t>PTS</a:t>
            </a:r>
            <a:br>
              <a:rPr lang="id-ID" sz="4000" b="1" dirty="0" smtClean="0">
                <a:latin typeface="+mn-lt"/>
              </a:rPr>
            </a:br>
            <a:r>
              <a:rPr lang="id-ID" sz="4000" b="1" dirty="0" smtClean="0">
                <a:latin typeface="+mn-lt"/>
              </a:rPr>
              <a:t>DENGAN </a:t>
            </a:r>
            <a:br>
              <a:rPr lang="id-ID" sz="4000" b="1" dirty="0" smtClean="0">
                <a:latin typeface="+mn-lt"/>
              </a:rPr>
            </a:br>
            <a:r>
              <a:rPr lang="id-ID" sz="4800" b="1" dirty="0" smtClean="0">
                <a:latin typeface="+mn-lt"/>
              </a:rPr>
              <a:t>BERBAGAI BANTUAN DANA KE PTS </a:t>
            </a:r>
            <a:endParaRPr lang="en-US" sz="4800" b="1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2697" y="4935047"/>
            <a:ext cx="9144000" cy="11716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b="1" dirty="0" smtClean="0"/>
              <a:t>KEMENTERIAN RISET, TEKNOLOGI</a:t>
            </a:r>
            <a:r>
              <a:rPr lang="id-ID" b="1" dirty="0" smtClean="0"/>
              <a:t>,</a:t>
            </a:r>
            <a:r>
              <a:rPr lang="en-US" b="1" dirty="0" smtClean="0"/>
              <a:t> DAN PENDIDIKAN TINGGI</a:t>
            </a:r>
            <a:endParaRPr lang="id-ID" b="1" dirty="0" smtClean="0"/>
          </a:p>
          <a:p>
            <a:r>
              <a:rPr lang="id-ID" b="1" dirty="0" smtClean="0"/>
              <a:t>Juni 2015</a:t>
            </a:r>
            <a:endParaRPr lang="en-US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7172" y="2828320"/>
            <a:ext cx="2079172" cy="1890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157986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075" y="400751"/>
            <a:ext cx="10515600" cy="1325563"/>
          </a:xfrm>
        </p:spPr>
        <p:txBody>
          <a:bodyPr/>
          <a:lstStyle/>
          <a:p>
            <a:r>
              <a:rPr lang="id-ID" b="1" dirty="0" smtClean="0">
                <a:latin typeface="+mn-lt"/>
              </a:rPr>
              <a:t>FORMAT PROPOSAL</a:t>
            </a:r>
            <a:endParaRPr lang="en-US" b="1" dirty="0">
              <a:latin typeface="+mn-lt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itchFamily="18" charset="0"/>
              <a:ea typeface="+mn-ea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>
              <a:defRPr/>
            </a:pPr>
            <a:r>
              <a:rPr lang="en-US" sz="3200" dirty="0" err="1" smtClean="0">
                <a:cs typeface="Arial" pitchFamily="34" charset="0"/>
              </a:rPr>
              <a:t>Bab</a:t>
            </a:r>
            <a:r>
              <a:rPr lang="en-US" sz="3200" dirty="0" smtClean="0">
                <a:cs typeface="Arial" pitchFamily="34" charset="0"/>
              </a:rPr>
              <a:t> 4: </a:t>
            </a:r>
            <a:r>
              <a:rPr lang="en-US" sz="3200" dirty="0" err="1" smtClean="0">
                <a:cs typeface="Arial" pitchFamily="34" charset="0"/>
              </a:rPr>
              <a:t>Usulan</a:t>
            </a:r>
            <a:r>
              <a:rPr lang="en-US" sz="3200" dirty="0" smtClean="0">
                <a:cs typeface="Arial" pitchFamily="34" charset="0"/>
              </a:rPr>
              <a:t> </a:t>
            </a:r>
            <a:r>
              <a:rPr lang="en-SG" sz="3200" dirty="0" err="1" smtClean="0">
                <a:cs typeface="Arial" pitchFamily="34" charset="0"/>
              </a:rPr>
              <a:t>Kebutuhan</a:t>
            </a:r>
            <a:r>
              <a:rPr lang="en-SG" sz="3200" dirty="0" smtClean="0">
                <a:cs typeface="Arial" pitchFamily="34" charset="0"/>
              </a:rPr>
              <a:t> </a:t>
            </a:r>
            <a:r>
              <a:rPr lang="en-US" sz="3200" dirty="0" err="1" smtClean="0">
                <a:cs typeface="Arial" pitchFamily="34" charset="0"/>
              </a:rPr>
              <a:t>Sumberdaya</a:t>
            </a:r>
            <a:r>
              <a:rPr lang="en-US" sz="3200" dirty="0" smtClean="0">
                <a:cs typeface="Arial" pitchFamily="34" charset="0"/>
              </a:rPr>
              <a:t> </a:t>
            </a:r>
            <a:r>
              <a:rPr lang="en-US" sz="3200" dirty="0" err="1" smtClean="0">
                <a:cs typeface="Arial" pitchFamily="34" charset="0"/>
              </a:rPr>
              <a:t>dan</a:t>
            </a:r>
            <a:r>
              <a:rPr lang="en-US" sz="3200" dirty="0" smtClean="0">
                <a:cs typeface="Arial" pitchFamily="34" charset="0"/>
              </a:rPr>
              <a:t> </a:t>
            </a:r>
            <a:r>
              <a:rPr lang="en-SG" sz="3200" dirty="0" err="1" smtClean="0">
                <a:cs typeface="Arial" pitchFamily="34" charset="0"/>
              </a:rPr>
              <a:t>Prakiraan</a:t>
            </a:r>
            <a:r>
              <a:rPr lang="en-SG" sz="3200" dirty="0" smtClean="0">
                <a:cs typeface="Arial" pitchFamily="34" charset="0"/>
              </a:rPr>
              <a:t> </a:t>
            </a:r>
            <a:r>
              <a:rPr lang="en-US" sz="3200" dirty="0" err="1" smtClean="0">
                <a:cs typeface="Arial" pitchFamily="34" charset="0"/>
              </a:rPr>
              <a:t>Anggaran</a:t>
            </a:r>
            <a:r>
              <a:rPr lang="en-US" sz="3200" dirty="0" smtClean="0">
                <a:cs typeface="Arial" pitchFamily="34" charset="0"/>
              </a:rPr>
              <a:t> </a:t>
            </a:r>
            <a:r>
              <a:rPr lang="en-US" sz="3200" dirty="0" err="1" smtClean="0">
                <a:cs typeface="Arial" pitchFamily="34" charset="0"/>
              </a:rPr>
              <a:t>Biaya</a:t>
            </a:r>
            <a:endParaRPr lang="id-ID" sz="3200" dirty="0" smtClean="0">
              <a:cs typeface="Arial" pitchFamily="34" charset="0"/>
            </a:endParaRPr>
          </a:p>
          <a:p>
            <a:pPr lvl="1" algn="just" hangingPunct="0"/>
            <a:r>
              <a:rPr lang="id-ID" sz="2800" dirty="0" smtClean="0"/>
              <a:t>Usulan </a:t>
            </a:r>
            <a:r>
              <a:rPr lang="en-SG" sz="2800" dirty="0" err="1" smtClean="0"/>
              <a:t>kebutuhan</a:t>
            </a:r>
            <a:r>
              <a:rPr lang="en-SG" sz="2800" dirty="0" smtClean="0"/>
              <a:t> </a:t>
            </a:r>
            <a:r>
              <a:rPr lang="id-ID" sz="2800" dirty="0" smtClean="0"/>
              <a:t>barang dan pengembangan staf non-gelar harus disusun sesuai dengan </a:t>
            </a:r>
            <a:r>
              <a:rPr lang="id-ID" sz="2800" dirty="0" smtClean="0"/>
              <a:t>format dalam panduan.</a:t>
            </a:r>
            <a:endParaRPr lang="id-ID" sz="2800" dirty="0" smtClean="0"/>
          </a:p>
          <a:p>
            <a:pPr lvl="1" algn="just" hangingPunct="0"/>
            <a:r>
              <a:rPr lang="id-ID" sz="2800" dirty="0" smtClean="0"/>
              <a:t>Harus  menyertakan TOR </a:t>
            </a:r>
            <a:r>
              <a:rPr lang="en-SG" sz="2800" dirty="0" err="1" smtClean="0"/>
              <a:t>untuk</a:t>
            </a:r>
            <a:r>
              <a:rPr lang="en-SG" sz="2800" dirty="0" smtClean="0"/>
              <a:t> </a:t>
            </a:r>
            <a:r>
              <a:rPr lang="en-SG" sz="2800" dirty="0" err="1" smtClean="0"/>
              <a:t>pengembangan</a:t>
            </a:r>
            <a:r>
              <a:rPr lang="en-SG" sz="2800" dirty="0" smtClean="0"/>
              <a:t> </a:t>
            </a:r>
            <a:r>
              <a:rPr lang="en-SG" sz="2800" dirty="0" err="1" smtClean="0"/>
              <a:t>staf</a:t>
            </a:r>
            <a:r>
              <a:rPr lang="en-SG" sz="2800" dirty="0" smtClean="0"/>
              <a:t> non </a:t>
            </a:r>
            <a:r>
              <a:rPr lang="en-SG" sz="2800" dirty="0" err="1" smtClean="0"/>
              <a:t>gelar</a:t>
            </a:r>
            <a:r>
              <a:rPr lang="en-SG" sz="2800" dirty="0" smtClean="0"/>
              <a:t> </a:t>
            </a:r>
            <a:r>
              <a:rPr lang="en-SG" sz="2800" dirty="0" err="1" smtClean="0"/>
              <a:t>dalam</a:t>
            </a:r>
            <a:r>
              <a:rPr lang="en-SG" sz="2800" dirty="0" smtClean="0"/>
              <a:t> </a:t>
            </a:r>
            <a:r>
              <a:rPr lang="en-SG" sz="2800" dirty="0" err="1" smtClean="0"/>
              <a:t>negeri</a:t>
            </a:r>
            <a:endParaRPr lang="id-ID" sz="2800" dirty="0" smtClean="0"/>
          </a:p>
          <a:p>
            <a:pPr lvl="1" algn="just" hangingPunct="0"/>
            <a:r>
              <a:rPr lang="en-SG" sz="2800" dirty="0" err="1" smtClean="0"/>
              <a:t>Prakiraan</a:t>
            </a:r>
            <a:r>
              <a:rPr lang="en-SG" sz="2800" dirty="0" smtClean="0"/>
              <a:t> </a:t>
            </a:r>
            <a:r>
              <a:rPr lang="en-SG" sz="2800" dirty="0" err="1" smtClean="0"/>
              <a:t>Anggaran</a:t>
            </a:r>
            <a:r>
              <a:rPr lang="en-SG" sz="2800" dirty="0" smtClean="0"/>
              <a:t> </a:t>
            </a:r>
            <a:r>
              <a:rPr lang="en-SG" sz="2800" dirty="0" err="1" smtClean="0"/>
              <a:t>Biaya</a:t>
            </a:r>
            <a:r>
              <a:rPr lang="en-SG" sz="2800" dirty="0" smtClean="0"/>
              <a:t>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usulan</a:t>
            </a:r>
            <a:r>
              <a:rPr lang="en-US" sz="2800" dirty="0" smtClean="0"/>
              <a:t> </a:t>
            </a:r>
            <a:r>
              <a:rPr lang="en-US" sz="2800" dirty="0" err="1" smtClean="0"/>
              <a:t>anggaran</a:t>
            </a:r>
            <a:r>
              <a:rPr lang="en-US" sz="2800" dirty="0" smtClean="0"/>
              <a:t> total yang </a:t>
            </a:r>
            <a:r>
              <a:rPr lang="en-US" sz="2800" dirty="0" err="1" smtClean="0"/>
              <a:t>didasarkan</a:t>
            </a:r>
            <a:r>
              <a:rPr lang="en-US" sz="2800" dirty="0" smtClean="0"/>
              <a:t> </a:t>
            </a:r>
            <a:r>
              <a:rPr lang="en-US" sz="2800" dirty="0" err="1" smtClean="0"/>
              <a:t>atas</a:t>
            </a:r>
            <a:r>
              <a:rPr lang="en-US" sz="2800" dirty="0" smtClean="0"/>
              <a:t> </a:t>
            </a:r>
            <a:r>
              <a:rPr lang="en-US" sz="2800" dirty="0" err="1" smtClean="0"/>
              <a:t>usulan</a:t>
            </a:r>
            <a:r>
              <a:rPr lang="en-US" sz="2800" dirty="0" smtClean="0"/>
              <a:t> </a:t>
            </a:r>
            <a:r>
              <a:rPr lang="en-US" sz="2800" dirty="0" err="1" smtClean="0"/>
              <a:t>kebutuhan</a:t>
            </a:r>
            <a:r>
              <a:rPr lang="id-ID" sz="2800" dirty="0" smtClean="0"/>
              <a:t> barang dan pengembangan staf non-gelar dalam negeri.</a:t>
            </a:r>
          </a:p>
          <a:p>
            <a:pPr lvl="1">
              <a:defRPr/>
            </a:pPr>
            <a:endParaRPr lang="id-ID" sz="2800" dirty="0" smtClean="0">
              <a:cs typeface="Arial" pitchFamily="34" charset="0"/>
            </a:endParaRPr>
          </a:p>
          <a:p>
            <a:endParaRPr lang="id-ID" sz="3200" dirty="0"/>
          </a:p>
        </p:txBody>
      </p:sp>
    </p:spTree>
    <p:extLst>
      <p:ext uri="{BB962C8B-B14F-4D97-AF65-F5344CB8AC3E}">
        <p14:creationId xmlns="" xmlns:p14="http://schemas.microsoft.com/office/powerpoint/2010/main" val="365338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075" y="400751"/>
            <a:ext cx="10515600" cy="1325563"/>
          </a:xfrm>
        </p:spPr>
        <p:txBody>
          <a:bodyPr/>
          <a:lstStyle/>
          <a:p>
            <a:r>
              <a:rPr lang="id-ID" b="1" dirty="0" smtClean="0">
                <a:latin typeface="+mn-lt"/>
              </a:rPr>
              <a:t>FORMAT PROPOSAL</a:t>
            </a:r>
            <a:endParaRPr lang="en-US" b="1" dirty="0">
              <a:latin typeface="+mn-lt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itchFamily="18" charset="0"/>
              <a:ea typeface="+mn-ea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620692"/>
          </a:xfrm>
        </p:spPr>
        <p:txBody>
          <a:bodyPr>
            <a:normAutofit/>
          </a:bodyPr>
          <a:lstStyle/>
          <a:p>
            <a:pPr lvl="0">
              <a:buNone/>
              <a:defRPr/>
            </a:pPr>
            <a:r>
              <a:rPr lang="en-US" b="1" dirty="0" err="1" smtClean="0"/>
              <a:t>Tabel</a:t>
            </a:r>
            <a:r>
              <a:rPr lang="en-US" b="1" dirty="0" smtClean="0"/>
              <a:t> </a:t>
            </a:r>
            <a:r>
              <a:rPr lang="id-ID" b="1" dirty="0" smtClean="0"/>
              <a:t>7.</a:t>
            </a:r>
            <a:r>
              <a:rPr lang="en-US" b="1" dirty="0" smtClean="0"/>
              <a:t>  </a:t>
            </a:r>
            <a:r>
              <a:rPr lang="en-SG" b="1" dirty="0" err="1" smtClean="0"/>
              <a:t>Prakiraan</a:t>
            </a:r>
            <a:r>
              <a:rPr lang="id-ID" b="1" dirty="0" smtClean="0"/>
              <a:t> Anggaran Belanja PP-PTS Tahun Anggaran 2015</a:t>
            </a:r>
            <a:endParaRPr lang="id-ID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32121" y="2478170"/>
          <a:ext cx="10486943" cy="3735899"/>
        </p:xfrm>
        <a:graphic>
          <a:graphicData uri="http://schemas.openxmlformats.org/drawingml/2006/table">
            <a:tbl>
              <a:tblPr/>
              <a:tblGrid>
                <a:gridCol w="525206"/>
                <a:gridCol w="372419"/>
                <a:gridCol w="4624683"/>
                <a:gridCol w="1406599"/>
                <a:gridCol w="777306"/>
                <a:gridCol w="1406599"/>
                <a:gridCol w="1374131"/>
              </a:tblGrid>
              <a:tr h="281712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Komponen Biaya /Rincian Belanja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Perhitungan Tahun 2015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482935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Volume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Harga Satuan  (Rp.)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Jumlah Biaya (Rp.)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297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Pengadaan Barang 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</a:tr>
              <a:tr h="268297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Pengadaan alat laboratorium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non-TIK 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Paket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952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Pengadaan peralatan Pendidikan dan TIK (komputer, LCD, server, laptop, dll)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Paket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927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Pengadaan funiture kelas/laboratorium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/ perpustakaan/layanan administrasi akademik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Paket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927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D.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Pengadaan Peralatan pendukung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1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Paket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297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Pengembangan Staf non-gelar Dalam Negeri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0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</a:tr>
              <a:tr h="268297">
                <a:tc>
                  <a:txBody>
                    <a:bodyPr/>
                    <a:lstStyle/>
                    <a:p>
                      <a:endParaRPr lang="id-ID" sz="1800">
                        <a:latin typeface="Time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Training/Magang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...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Paket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d-ID" sz="1800">
                        <a:latin typeface="Time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12">
                <a:tc gridSpan="3"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 </a:t>
                      </a:r>
                      <a:r>
                        <a:rPr lang="en-SG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USULAN </a:t>
                      </a:r>
                      <a:r>
                        <a:rPr lang="id-ID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DANA PP-PTS </a:t>
                      </a:r>
                      <a:endParaRPr lang="id-ID" sz="28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>
                        <a:latin typeface="Time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800">
                        <a:latin typeface="Times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800">
                        <a:latin typeface="Time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id-ID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id-ID" sz="2800" dirty="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5338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46855"/>
            <a:ext cx="10515600" cy="1325563"/>
          </a:xfrm>
        </p:spPr>
        <p:txBody>
          <a:bodyPr/>
          <a:lstStyle/>
          <a:p>
            <a:pPr algn="ctr"/>
            <a:r>
              <a:rPr lang="id-ID" b="1" dirty="0" smtClean="0">
                <a:latin typeface="+mn-lt"/>
              </a:rPr>
              <a:t>Contoh Tahun 2015 DANA PP-PTS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id-ID" sz="3200" dirty="0"/>
              <a:t>Universitas</a:t>
            </a:r>
            <a:r>
              <a:rPr lang="en-US" sz="3200" dirty="0"/>
              <a:t>	</a:t>
            </a:r>
            <a:r>
              <a:rPr lang="id-ID" sz="3200" dirty="0" smtClean="0"/>
              <a:t>: </a:t>
            </a:r>
            <a:r>
              <a:rPr lang="id-ID" sz="3200" dirty="0"/>
              <a:t>Rp.</a:t>
            </a:r>
            <a:r>
              <a:rPr lang="en-US" sz="3200" dirty="0"/>
              <a:t>	</a:t>
            </a:r>
            <a:r>
              <a:rPr lang="id-ID" sz="3200" dirty="0"/>
              <a:t>500 juta</a:t>
            </a:r>
            <a:endParaRPr lang="en-US" sz="3200" dirty="0"/>
          </a:p>
          <a:p>
            <a:pPr lvl="0" hangingPunct="0"/>
            <a:r>
              <a:rPr lang="id-ID" sz="3200" dirty="0"/>
              <a:t>Institut</a:t>
            </a:r>
            <a:r>
              <a:rPr lang="en-US" sz="3200" dirty="0"/>
              <a:t>	</a:t>
            </a:r>
            <a:r>
              <a:rPr lang="en-US" sz="3200" dirty="0" smtClean="0"/>
              <a:t>	</a:t>
            </a:r>
            <a:r>
              <a:rPr lang="id-ID" sz="3200" dirty="0" smtClean="0"/>
              <a:t>: </a:t>
            </a:r>
            <a:r>
              <a:rPr lang="id-ID" sz="3200" dirty="0"/>
              <a:t>Rp.</a:t>
            </a:r>
            <a:r>
              <a:rPr lang="en-US" sz="3200" dirty="0"/>
              <a:t>	</a:t>
            </a:r>
            <a:r>
              <a:rPr lang="id-ID" sz="3200" dirty="0"/>
              <a:t>450 juta</a:t>
            </a:r>
            <a:endParaRPr lang="en-US" sz="3200" dirty="0"/>
          </a:p>
          <a:p>
            <a:pPr lvl="0" hangingPunct="0"/>
            <a:r>
              <a:rPr lang="id-ID" sz="3200" dirty="0"/>
              <a:t>Sekolah Tinggi</a:t>
            </a:r>
            <a:r>
              <a:rPr lang="en-US" sz="3200" dirty="0"/>
              <a:t>	</a:t>
            </a:r>
            <a:r>
              <a:rPr lang="id-ID" sz="3200" dirty="0"/>
              <a:t>: Rp.</a:t>
            </a:r>
            <a:r>
              <a:rPr lang="en-US" sz="3200" dirty="0"/>
              <a:t>	</a:t>
            </a:r>
            <a:r>
              <a:rPr lang="id-ID" sz="3200" dirty="0"/>
              <a:t>400 juta</a:t>
            </a:r>
            <a:endParaRPr lang="en-US" sz="3200" dirty="0"/>
          </a:p>
          <a:p>
            <a:pPr lvl="0" hangingPunct="0"/>
            <a:r>
              <a:rPr lang="id-ID" sz="3200" dirty="0"/>
              <a:t>Politeknik</a:t>
            </a:r>
            <a:r>
              <a:rPr lang="en-US" sz="3200" dirty="0"/>
              <a:t>	</a:t>
            </a:r>
            <a:r>
              <a:rPr lang="id-ID" sz="3200" dirty="0" smtClean="0"/>
              <a:t>: </a:t>
            </a:r>
            <a:r>
              <a:rPr lang="id-ID" sz="3200" dirty="0"/>
              <a:t>Rp.</a:t>
            </a:r>
            <a:r>
              <a:rPr lang="en-US" sz="3200" dirty="0"/>
              <a:t>	</a:t>
            </a:r>
            <a:r>
              <a:rPr lang="id-ID" sz="3200" dirty="0"/>
              <a:t>400 juta</a:t>
            </a:r>
            <a:endParaRPr lang="en-US" sz="3200" dirty="0"/>
          </a:p>
          <a:p>
            <a:pPr lvl="0" hangingPunct="0"/>
            <a:r>
              <a:rPr lang="id-ID" sz="3200" dirty="0"/>
              <a:t>Akademi</a:t>
            </a:r>
            <a:r>
              <a:rPr lang="en-US" sz="3200" dirty="0"/>
              <a:t>	</a:t>
            </a:r>
            <a:r>
              <a:rPr lang="en-US" sz="3200" dirty="0" smtClean="0"/>
              <a:t>	</a:t>
            </a:r>
            <a:r>
              <a:rPr lang="id-ID" sz="3200" dirty="0" smtClean="0"/>
              <a:t>: </a:t>
            </a:r>
            <a:r>
              <a:rPr lang="id-ID" sz="3200" dirty="0"/>
              <a:t>Rp.</a:t>
            </a:r>
            <a:r>
              <a:rPr lang="en-US" sz="3200" dirty="0"/>
              <a:t>	</a:t>
            </a:r>
            <a:r>
              <a:rPr lang="id-ID" sz="3200" dirty="0"/>
              <a:t>300 </a:t>
            </a:r>
            <a:r>
              <a:rPr lang="en-US" sz="3200" dirty="0"/>
              <a:t>J</a:t>
            </a:r>
            <a:r>
              <a:rPr lang="id-ID" sz="3200" dirty="0"/>
              <a:t>uta</a:t>
            </a: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4" name="Right Brace 3"/>
          <p:cNvSpPr/>
          <p:nvPr/>
        </p:nvSpPr>
        <p:spPr>
          <a:xfrm>
            <a:off x="6096000" y="1825625"/>
            <a:ext cx="444500" cy="2835275"/>
          </a:xfrm>
          <a:prstGeom prst="rightBrac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784521" y="1463049"/>
            <a:ext cx="5187950" cy="35394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 err="1" smtClean="0"/>
              <a:t>Pengadaan</a:t>
            </a:r>
            <a:r>
              <a:rPr lang="en-US" sz="2800" dirty="0" smtClean="0"/>
              <a:t> </a:t>
            </a:r>
            <a:r>
              <a:rPr lang="en-US" sz="2800" dirty="0" err="1" smtClean="0"/>
              <a:t>barang</a:t>
            </a:r>
            <a:r>
              <a:rPr lang="id-ID" sz="2800" dirty="0" smtClean="0"/>
              <a:t> (min 90%):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id-ID" sz="2800" dirty="0" smtClean="0"/>
              <a:t>Peralatan lab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id-ID" sz="2800" dirty="0" smtClean="0"/>
              <a:t>Peralatan pendidikan dan TIK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id-ID" sz="2800" dirty="0" smtClean="0"/>
              <a:t>Furniture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id-ID" sz="2800" dirty="0" smtClean="0"/>
              <a:t>Peralatan pendukung</a:t>
            </a:r>
            <a:endParaRPr lang="en-US" sz="2800" dirty="0" smtClean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 err="1" smtClean="0"/>
              <a:t>Pelatihan</a:t>
            </a:r>
            <a:r>
              <a:rPr lang="en-US" sz="2800" dirty="0" smtClean="0"/>
              <a:t>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bergelar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staf</a:t>
            </a:r>
            <a:r>
              <a:rPr lang="en-US" sz="2800" dirty="0" smtClean="0"/>
              <a:t> PTS</a:t>
            </a:r>
            <a:r>
              <a:rPr lang="id-ID" sz="2800" dirty="0" smtClean="0"/>
              <a:t> ( maks 10%) 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55924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345578" y="1120094"/>
            <a:ext cx="11353397" cy="5475405"/>
          </a:xfrm>
          <a:prstGeom prst="round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4641"/>
            <a:ext cx="10972800" cy="71351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id-ID" dirty="0" smtClean="0"/>
              <a:t>Prinsip penulisan Proposal PKM </a:t>
            </a:r>
            <a:endParaRPr lang="id-ID" dirty="0"/>
          </a:p>
        </p:txBody>
      </p:sp>
      <p:sp>
        <p:nvSpPr>
          <p:cNvPr id="3" name="Rectangle 2"/>
          <p:cNvSpPr/>
          <p:nvPr/>
        </p:nvSpPr>
        <p:spPr>
          <a:xfrm>
            <a:off x="493024" y="1911718"/>
            <a:ext cx="3317551" cy="593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Latar Belakang</a:t>
            </a:r>
            <a:endParaRPr lang="id-ID" sz="3000" dirty="0"/>
          </a:p>
        </p:txBody>
      </p:sp>
      <p:sp>
        <p:nvSpPr>
          <p:cNvPr id="4" name="Rectangle 3"/>
          <p:cNvSpPr/>
          <p:nvPr/>
        </p:nvSpPr>
        <p:spPr>
          <a:xfrm>
            <a:off x="4326639" y="1186063"/>
            <a:ext cx="3317551" cy="725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300" dirty="0" smtClean="0"/>
              <a:t>Judul</a:t>
            </a:r>
            <a:endParaRPr lang="id-ID" sz="3300" dirty="0"/>
          </a:p>
        </p:txBody>
      </p:sp>
      <p:sp>
        <p:nvSpPr>
          <p:cNvPr id="5" name="Rectangle 4"/>
          <p:cNvSpPr/>
          <p:nvPr/>
        </p:nvSpPr>
        <p:spPr>
          <a:xfrm>
            <a:off x="1156535" y="3363031"/>
            <a:ext cx="3317551" cy="59371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Tujuan</a:t>
            </a:r>
            <a:endParaRPr lang="id-ID" sz="3000" dirty="0"/>
          </a:p>
        </p:txBody>
      </p:sp>
      <p:sp>
        <p:nvSpPr>
          <p:cNvPr id="7" name="Rectangle 6"/>
          <p:cNvSpPr/>
          <p:nvPr/>
        </p:nvSpPr>
        <p:spPr>
          <a:xfrm>
            <a:off x="1525151" y="4418531"/>
            <a:ext cx="3317551" cy="72565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2600" dirty="0" smtClean="0"/>
              <a:t>Tinjauan Pustaka &amp; Landasan Teori</a:t>
            </a:r>
            <a:endParaRPr lang="id-ID" sz="2600" dirty="0"/>
          </a:p>
        </p:txBody>
      </p:sp>
      <p:sp>
        <p:nvSpPr>
          <p:cNvPr id="8" name="Rectangle 7"/>
          <p:cNvSpPr/>
          <p:nvPr/>
        </p:nvSpPr>
        <p:spPr>
          <a:xfrm>
            <a:off x="6833233" y="2439469"/>
            <a:ext cx="3907338" cy="9235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Rencana penelitian </a:t>
            </a:r>
            <a:r>
              <a:rPr lang="id-ID" sz="3000" dirty="0" smtClean="0">
                <a:solidFill>
                  <a:schemeClr val="tx1"/>
                </a:solidFill>
              </a:rPr>
              <a:t>(kata “akan”)</a:t>
            </a:r>
            <a:endParaRPr lang="id-ID" sz="30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012807" y="5144187"/>
            <a:ext cx="3538721" cy="5277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Rencana Anggaran</a:t>
            </a:r>
            <a:endParaRPr lang="id-ID" sz="3000" dirty="0"/>
          </a:p>
        </p:txBody>
      </p:sp>
      <p:sp>
        <p:nvSpPr>
          <p:cNvPr id="10" name="Rectangle 9"/>
          <p:cNvSpPr/>
          <p:nvPr/>
        </p:nvSpPr>
        <p:spPr>
          <a:xfrm>
            <a:off x="6906957" y="3824812"/>
            <a:ext cx="3981061" cy="8575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Hasil Yang diharapkan</a:t>
            </a:r>
            <a:endParaRPr lang="id-ID" sz="3000" dirty="0"/>
          </a:p>
        </p:txBody>
      </p:sp>
      <p:sp>
        <p:nvSpPr>
          <p:cNvPr id="11" name="Down Arrow 10"/>
          <p:cNvSpPr/>
          <p:nvPr/>
        </p:nvSpPr>
        <p:spPr>
          <a:xfrm>
            <a:off x="1967492" y="2967219"/>
            <a:ext cx="810957" cy="39581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  <p:sp>
        <p:nvSpPr>
          <p:cNvPr id="12" name="Right Arrow 11"/>
          <p:cNvSpPr/>
          <p:nvPr/>
        </p:nvSpPr>
        <p:spPr>
          <a:xfrm>
            <a:off x="4547809" y="3033187"/>
            <a:ext cx="2285424" cy="85759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  <p:sp>
        <p:nvSpPr>
          <p:cNvPr id="14" name="Down Arrow 13"/>
          <p:cNvSpPr/>
          <p:nvPr/>
        </p:nvSpPr>
        <p:spPr>
          <a:xfrm>
            <a:off x="8381424" y="3363031"/>
            <a:ext cx="884680" cy="461781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842703" y="4418531"/>
            <a:ext cx="884680" cy="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5727383" y="3033187"/>
            <a:ext cx="0" cy="138534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727383" y="3033187"/>
            <a:ext cx="1105850" cy="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rot="5400000">
            <a:off x="254325" y="4564066"/>
            <a:ext cx="1583250" cy="368617"/>
          </a:xfrm>
          <a:prstGeom prst="bentConnector3">
            <a:avLst>
              <a:gd name="adj1" fmla="val 50000"/>
            </a:avLst>
          </a:prstGeom>
          <a:ln w="762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787918" y="5539999"/>
            <a:ext cx="567669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93024" y="2505437"/>
            <a:ext cx="3317551" cy="4617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Rumusan Masalah</a:t>
            </a:r>
            <a:endParaRPr lang="id-ID" sz="3000" dirty="0"/>
          </a:p>
        </p:txBody>
      </p:sp>
      <p:cxnSp>
        <p:nvCxnSpPr>
          <p:cNvPr id="24" name="Elbow Connector 23"/>
          <p:cNvCxnSpPr/>
          <p:nvPr/>
        </p:nvCxnSpPr>
        <p:spPr>
          <a:xfrm rot="5400000">
            <a:off x="6371452" y="4709601"/>
            <a:ext cx="923562" cy="737234"/>
          </a:xfrm>
          <a:prstGeom prst="bentConnector3">
            <a:avLst>
              <a:gd name="adj1" fmla="val 50000"/>
            </a:avLst>
          </a:prstGeom>
          <a:ln w="762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8" idx="3"/>
          </p:cNvCxnSpPr>
          <p:nvPr/>
        </p:nvCxnSpPr>
        <p:spPr>
          <a:xfrm>
            <a:off x="10740571" y="2901250"/>
            <a:ext cx="589787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11330358" y="2835281"/>
            <a:ext cx="0" cy="230890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5727383" y="5935812"/>
            <a:ext cx="3538721" cy="52775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Daftar pustaka</a:t>
            </a:r>
            <a:endParaRPr lang="id-ID" sz="3000" dirty="0"/>
          </a:p>
        </p:txBody>
      </p:sp>
      <p:cxnSp>
        <p:nvCxnSpPr>
          <p:cNvPr id="41" name="Elbow Connector 40"/>
          <p:cNvCxnSpPr/>
          <p:nvPr/>
        </p:nvCxnSpPr>
        <p:spPr>
          <a:xfrm>
            <a:off x="4695256" y="5144187"/>
            <a:ext cx="1105850" cy="923562"/>
          </a:xfrm>
          <a:prstGeom prst="bentConnector3">
            <a:avLst>
              <a:gd name="adj1" fmla="val 50000"/>
            </a:avLst>
          </a:prstGeom>
          <a:ln w="76200">
            <a:solidFill>
              <a:srgbClr val="0000CC"/>
            </a:solidFill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345578" y="1120094"/>
            <a:ext cx="11353397" cy="5475405"/>
          </a:xfrm>
          <a:prstGeom prst="round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4641"/>
            <a:ext cx="10972800" cy="71351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id-ID" dirty="0" smtClean="0"/>
              <a:t>Prinsip Penulisan Pelaporan PKM</a:t>
            </a:r>
            <a:endParaRPr lang="id-ID" dirty="0"/>
          </a:p>
        </p:txBody>
      </p:sp>
      <p:sp>
        <p:nvSpPr>
          <p:cNvPr id="3" name="Rectangle 2"/>
          <p:cNvSpPr/>
          <p:nvPr/>
        </p:nvSpPr>
        <p:spPr>
          <a:xfrm>
            <a:off x="493024" y="1911719"/>
            <a:ext cx="3317551" cy="527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Latar Belakang</a:t>
            </a:r>
            <a:endParaRPr lang="id-ID" sz="3000" dirty="0"/>
          </a:p>
        </p:txBody>
      </p:sp>
      <p:sp>
        <p:nvSpPr>
          <p:cNvPr id="4" name="Rectangle 3"/>
          <p:cNvSpPr/>
          <p:nvPr/>
        </p:nvSpPr>
        <p:spPr>
          <a:xfrm>
            <a:off x="4326639" y="1186063"/>
            <a:ext cx="3317551" cy="725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300" dirty="0" smtClean="0"/>
              <a:t>Judul</a:t>
            </a:r>
            <a:endParaRPr lang="id-ID" sz="3300" dirty="0"/>
          </a:p>
        </p:txBody>
      </p:sp>
      <p:sp>
        <p:nvSpPr>
          <p:cNvPr id="5" name="Rectangle 4"/>
          <p:cNvSpPr/>
          <p:nvPr/>
        </p:nvSpPr>
        <p:spPr>
          <a:xfrm>
            <a:off x="1156535" y="3363031"/>
            <a:ext cx="3317551" cy="59371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Tujuan</a:t>
            </a:r>
            <a:endParaRPr lang="id-ID" sz="3000" dirty="0"/>
          </a:p>
        </p:txBody>
      </p:sp>
      <p:sp>
        <p:nvSpPr>
          <p:cNvPr id="7" name="Rectangle 6"/>
          <p:cNvSpPr/>
          <p:nvPr/>
        </p:nvSpPr>
        <p:spPr>
          <a:xfrm>
            <a:off x="1525151" y="4286593"/>
            <a:ext cx="3317551" cy="72565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2600" dirty="0" smtClean="0"/>
              <a:t>Tinjauan Pustaka &amp; Landasan Teori</a:t>
            </a:r>
            <a:endParaRPr lang="id-ID" sz="2600" dirty="0"/>
          </a:p>
        </p:txBody>
      </p:sp>
      <p:sp>
        <p:nvSpPr>
          <p:cNvPr id="8" name="Rectangle 7"/>
          <p:cNvSpPr/>
          <p:nvPr/>
        </p:nvSpPr>
        <p:spPr>
          <a:xfrm>
            <a:off x="6833233" y="2439469"/>
            <a:ext cx="3907338" cy="9235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Pelaksanaan penelitian</a:t>
            </a:r>
            <a:endParaRPr lang="id-ID" sz="3000" dirty="0"/>
          </a:p>
        </p:txBody>
      </p:sp>
      <p:sp>
        <p:nvSpPr>
          <p:cNvPr id="9" name="Rectangle 8"/>
          <p:cNvSpPr/>
          <p:nvPr/>
        </p:nvSpPr>
        <p:spPr>
          <a:xfrm>
            <a:off x="5801106" y="4946281"/>
            <a:ext cx="3538721" cy="725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Kesimpulan &amp; Saran</a:t>
            </a:r>
            <a:endParaRPr lang="id-ID" sz="3000" dirty="0"/>
          </a:p>
        </p:txBody>
      </p:sp>
      <p:sp>
        <p:nvSpPr>
          <p:cNvPr id="10" name="Rectangle 9"/>
          <p:cNvSpPr/>
          <p:nvPr/>
        </p:nvSpPr>
        <p:spPr>
          <a:xfrm>
            <a:off x="6906957" y="3824812"/>
            <a:ext cx="3981061" cy="65968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Hasil &amp; Pembahasan</a:t>
            </a:r>
            <a:endParaRPr lang="id-ID" sz="3000" dirty="0"/>
          </a:p>
        </p:txBody>
      </p:sp>
      <p:sp>
        <p:nvSpPr>
          <p:cNvPr id="11" name="Down Arrow 10"/>
          <p:cNvSpPr/>
          <p:nvPr/>
        </p:nvSpPr>
        <p:spPr>
          <a:xfrm>
            <a:off x="1967492" y="2901250"/>
            <a:ext cx="810957" cy="461781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  <p:sp>
        <p:nvSpPr>
          <p:cNvPr id="12" name="Right Arrow 11"/>
          <p:cNvSpPr/>
          <p:nvPr/>
        </p:nvSpPr>
        <p:spPr>
          <a:xfrm>
            <a:off x="4547809" y="3165125"/>
            <a:ext cx="2285424" cy="92356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  <p:sp>
        <p:nvSpPr>
          <p:cNvPr id="13" name="Down Arrow 12"/>
          <p:cNvSpPr/>
          <p:nvPr/>
        </p:nvSpPr>
        <p:spPr>
          <a:xfrm>
            <a:off x="7791637" y="4484499"/>
            <a:ext cx="884680" cy="461781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  <p:sp>
        <p:nvSpPr>
          <p:cNvPr id="14" name="Down Arrow 13"/>
          <p:cNvSpPr/>
          <p:nvPr/>
        </p:nvSpPr>
        <p:spPr>
          <a:xfrm>
            <a:off x="8381424" y="3363031"/>
            <a:ext cx="884680" cy="461781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842703" y="4418531"/>
            <a:ext cx="884680" cy="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5727383" y="3033187"/>
            <a:ext cx="0" cy="138534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727383" y="3033187"/>
            <a:ext cx="1105850" cy="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rot="5400000">
            <a:off x="320294" y="4498097"/>
            <a:ext cx="1451312" cy="368617"/>
          </a:xfrm>
          <a:prstGeom prst="bentConnector3">
            <a:avLst>
              <a:gd name="adj1" fmla="val 50000"/>
            </a:avLst>
          </a:prstGeom>
          <a:ln w="762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787918" y="5342093"/>
            <a:ext cx="501318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Up Arrow 31"/>
          <p:cNvSpPr/>
          <p:nvPr/>
        </p:nvSpPr>
        <p:spPr>
          <a:xfrm>
            <a:off x="2631002" y="3956749"/>
            <a:ext cx="589787" cy="329844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  <p:sp>
        <p:nvSpPr>
          <p:cNvPr id="22" name="Rectangle 21"/>
          <p:cNvSpPr/>
          <p:nvPr/>
        </p:nvSpPr>
        <p:spPr>
          <a:xfrm>
            <a:off x="566748" y="2439468"/>
            <a:ext cx="3317551" cy="527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Rumusan Masalah</a:t>
            </a:r>
            <a:endParaRPr lang="id-ID" sz="3000" dirty="0"/>
          </a:p>
        </p:txBody>
      </p:sp>
      <p:sp>
        <p:nvSpPr>
          <p:cNvPr id="26" name="Rectangle 25"/>
          <p:cNvSpPr/>
          <p:nvPr/>
        </p:nvSpPr>
        <p:spPr>
          <a:xfrm>
            <a:off x="7128126" y="5869843"/>
            <a:ext cx="4054785" cy="593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Anggaran Pelaksanaan</a:t>
            </a:r>
            <a:endParaRPr lang="id-ID" sz="3000" dirty="0"/>
          </a:p>
        </p:txBody>
      </p:sp>
      <p:sp>
        <p:nvSpPr>
          <p:cNvPr id="28" name="Rectangle 27"/>
          <p:cNvSpPr/>
          <p:nvPr/>
        </p:nvSpPr>
        <p:spPr>
          <a:xfrm>
            <a:off x="2704725" y="5869843"/>
            <a:ext cx="3538721" cy="59371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75" tIns="42437" rIns="84875" bIns="42437" rtlCol="0" anchor="ctr"/>
          <a:lstStyle/>
          <a:p>
            <a:pPr algn="ctr"/>
            <a:r>
              <a:rPr lang="id-ID" sz="3000" dirty="0" smtClean="0"/>
              <a:t>Daftar Pustaka</a:t>
            </a:r>
            <a:endParaRPr lang="id-ID" sz="3000" dirty="0"/>
          </a:p>
        </p:txBody>
      </p:sp>
      <p:cxnSp>
        <p:nvCxnSpPr>
          <p:cNvPr id="29" name="Elbow Connector 28"/>
          <p:cNvCxnSpPr/>
          <p:nvPr/>
        </p:nvCxnSpPr>
        <p:spPr>
          <a:xfrm rot="16200000" flipH="1">
            <a:off x="3500118" y="5043322"/>
            <a:ext cx="989531" cy="663510"/>
          </a:xfrm>
          <a:prstGeom prst="bentConnector3">
            <a:avLst>
              <a:gd name="adj1" fmla="val 50000"/>
            </a:avLst>
          </a:prstGeom>
          <a:ln w="76200">
            <a:solidFill>
              <a:srgbClr val="0000CC"/>
            </a:solidFill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Right Bracket 34"/>
          <p:cNvSpPr/>
          <p:nvPr/>
        </p:nvSpPr>
        <p:spPr>
          <a:xfrm>
            <a:off x="10666847" y="2901249"/>
            <a:ext cx="737234" cy="3100531"/>
          </a:xfrm>
          <a:prstGeom prst="rightBracke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4875" tIns="42437" rIns="84875" bIns="42437"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95208" y="2559757"/>
            <a:ext cx="5181600" cy="3505200"/>
          </a:xfrm>
          <a:prstGeom prst="rect">
            <a:avLst/>
          </a:prstGeom>
        </p:spPr>
        <p:txBody>
          <a:bodyPr lIns="121917" tIns="60958" rIns="121917" bIns="60958">
            <a:normAutofit/>
          </a:bodyPr>
          <a:lstStyle/>
          <a:p>
            <a:pPr lvl="1">
              <a:lnSpc>
                <a:spcPct val="80000"/>
              </a:lnSpc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en-US" sz="3200" b="1" dirty="0" err="1" smtClean="0">
                <a:solidFill>
                  <a:srgbClr val="0000FF"/>
                </a:solidFill>
              </a:rPr>
              <a:t>Latar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belakang</a:t>
            </a:r>
            <a:endParaRPr lang="en-US" sz="3200" b="1" dirty="0" smtClean="0">
              <a:solidFill>
                <a:srgbClr val="0000FF"/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Rasional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Tujuan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Mekanisme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dan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Rancangan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Sumberdaya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yang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dibutuhkan</a:t>
            </a:r>
            <a:endParaRPr lang="id-ID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Jadwal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Pelaksanaan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Indikator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k</a:t>
            </a:r>
            <a:r>
              <a:rPr lang="id-ID" dirty="0" smtClean="0">
                <a:solidFill>
                  <a:schemeClr val="bg1">
                    <a:lumMod val="75000"/>
                  </a:schemeClr>
                </a:solidFill>
              </a:rPr>
              <a:t>eberhasilan aktivitas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Keberlanjutan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Penanggungjawab</a:t>
            </a:r>
            <a:r>
              <a:rPr lang="id-ID" dirty="0" smtClean="0">
                <a:solidFill>
                  <a:schemeClr val="bg1">
                    <a:lumMod val="75000"/>
                  </a:schemeClr>
                </a:solidFill>
              </a:rPr>
              <a:t> Aktivitas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429245" y="2559757"/>
            <a:ext cx="6572296" cy="4012515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/>
          <a:p>
            <a:pPr>
              <a:lnSpc>
                <a:spcPct val="80000"/>
              </a:lnSpc>
              <a:buClr>
                <a:srgbClr val="FF0000"/>
              </a:buClr>
              <a:buSzPct val="91000"/>
              <a:buFont typeface="Wingdings" pitchFamily="2" charset="2"/>
              <a:buChar char="q"/>
            </a:pPr>
            <a:r>
              <a:rPr lang="id-ID" sz="2400" dirty="0" smtClean="0">
                <a:solidFill>
                  <a:srgbClr val="0000FF"/>
                </a:solidFill>
              </a:rPr>
              <a:t>Mengacu kepada hasil </a:t>
            </a:r>
            <a:r>
              <a:rPr lang="id-ID" sz="24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evaluasi diri</a:t>
            </a:r>
            <a:r>
              <a:rPr lang="id-ID" sz="2400" dirty="0" smtClean="0">
                <a:solidFill>
                  <a:srgbClr val="0000FF"/>
                </a:solidFill>
              </a:rPr>
              <a:t> yang telah dilakukan: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SzPct val="91000"/>
              <a:buFont typeface="Wingdings" pitchFamily="2" charset="2"/>
              <a:buChar char="Ø"/>
            </a:pPr>
            <a:r>
              <a:rPr lang="id-ID" sz="2100" dirty="0" smtClean="0">
                <a:solidFill>
                  <a:srgbClr val="0000FF"/>
                </a:solidFill>
              </a:rPr>
              <a:t>sebutkan masalah, kesimpulan dari </a:t>
            </a:r>
            <a:r>
              <a:rPr lang="id-ID" sz="21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evaluasi diri</a:t>
            </a:r>
            <a:r>
              <a:rPr lang="id-ID" sz="2100" dirty="0" smtClean="0">
                <a:solidFill>
                  <a:srgbClr val="0000FF"/>
                </a:solidFill>
              </a:rPr>
              <a:t> yang terkait dengan kegiatan ini,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SzPct val="91000"/>
              <a:buFont typeface="Wingdings" pitchFamily="2" charset="2"/>
              <a:buChar char="Ø"/>
            </a:pPr>
            <a:r>
              <a:rPr lang="id-ID" sz="2100" dirty="0" smtClean="0">
                <a:solidFill>
                  <a:srgbClr val="0000FF"/>
                </a:solidFill>
              </a:rPr>
              <a:t>sebutkan “bab dalam </a:t>
            </a:r>
            <a:r>
              <a:rPr lang="id-ID" sz="21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evaluasi diri</a:t>
            </a:r>
            <a:r>
              <a:rPr lang="id-ID" sz="2100" dirty="0" smtClean="0">
                <a:solidFill>
                  <a:srgbClr val="0000FF"/>
                </a:solidFill>
              </a:rPr>
              <a:t> yang terkait dengan kegiatan ini</a:t>
            </a:r>
            <a:r>
              <a:rPr lang="en-US" sz="2100" dirty="0" smtClean="0">
                <a:solidFill>
                  <a:srgbClr val="0000FF"/>
                </a:solidFill>
              </a:rPr>
              <a:t>.</a:t>
            </a:r>
            <a:r>
              <a:rPr lang="id-ID" sz="2100" dirty="0" smtClean="0">
                <a:solidFill>
                  <a:srgbClr val="0000FF"/>
                </a:solidFill>
              </a:rPr>
              <a:t>”</a:t>
            </a:r>
            <a:endParaRPr lang="en-US" sz="2100" dirty="0" smtClean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Clr>
                <a:srgbClr val="FF0000"/>
              </a:buClr>
              <a:buSzPct val="91000"/>
              <a:buFont typeface="Wingdings" pitchFamily="2" charset="2"/>
              <a:buChar char="q"/>
            </a:pPr>
            <a:r>
              <a:rPr lang="en-US" sz="2400" u="sng" dirty="0" err="1" smtClean="0">
                <a:solidFill>
                  <a:srgbClr val="0000FF"/>
                </a:solidFill>
              </a:rPr>
              <a:t>Kesalahan</a:t>
            </a:r>
            <a:r>
              <a:rPr lang="en-US" sz="2400" u="sng" dirty="0" smtClean="0">
                <a:solidFill>
                  <a:srgbClr val="0000FF"/>
                </a:solidFill>
              </a:rPr>
              <a:t> </a:t>
            </a:r>
            <a:r>
              <a:rPr lang="en-US" sz="2400" u="sng" dirty="0" err="1" smtClean="0">
                <a:solidFill>
                  <a:srgbClr val="0000FF"/>
                </a:solidFill>
              </a:rPr>
              <a:t>umum</a:t>
            </a:r>
            <a:r>
              <a:rPr lang="en-US" sz="2400" u="sng" dirty="0" smtClean="0">
                <a:solidFill>
                  <a:srgbClr val="0000FF"/>
                </a:solidFill>
              </a:rPr>
              <a:t>: </a:t>
            </a:r>
            <a:endParaRPr lang="id-ID" sz="2400" u="sng" dirty="0" smtClean="0">
              <a:solidFill>
                <a:srgbClr val="0000FF"/>
              </a:solidFill>
            </a:endParaRPr>
          </a:p>
          <a:p>
            <a:pPr lvl="1">
              <a:lnSpc>
                <a:spcPct val="80000"/>
              </a:lnSpc>
              <a:buClr>
                <a:srgbClr val="FF0000"/>
              </a:buClr>
              <a:buSzPct val="91000"/>
              <a:buFont typeface="Wingdings" pitchFamily="2" charset="2"/>
              <a:buChar char="Ø"/>
            </a:pPr>
            <a:r>
              <a:rPr lang="en-US" sz="2100" dirty="0" err="1" smtClean="0">
                <a:solidFill>
                  <a:srgbClr val="0000FF"/>
                </a:solidFill>
              </a:rPr>
              <a:t>Tidak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terkait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dengan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Evaluasi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Diri</a:t>
            </a:r>
            <a:r>
              <a:rPr lang="en-US" sz="2100" dirty="0" smtClean="0">
                <a:solidFill>
                  <a:srgbClr val="0000FF"/>
                </a:solidFill>
              </a:rPr>
              <a:t>, </a:t>
            </a:r>
            <a:r>
              <a:rPr lang="en-US" sz="2100" dirty="0" err="1" smtClean="0">
                <a:solidFill>
                  <a:srgbClr val="0000FF"/>
                </a:solidFill>
              </a:rPr>
              <a:t>masalah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tiba-tiba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muncul</a:t>
            </a:r>
            <a:r>
              <a:rPr lang="en-US" sz="2100" dirty="0" smtClean="0">
                <a:solidFill>
                  <a:srgbClr val="0000FF"/>
                </a:solidFill>
              </a:rPr>
              <a:t> (</a:t>
            </a:r>
            <a:r>
              <a:rPr lang="en-US" sz="2100" dirty="0" err="1" smtClean="0">
                <a:solidFill>
                  <a:srgbClr val="0000FF"/>
                </a:solidFill>
              </a:rPr>
              <a:t>tanpa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justifikasi</a:t>
            </a:r>
            <a:r>
              <a:rPr lang="en-US" sz="2100" dirty="0" smtClean="0">
                <a:solidFill>
                  <a:srgbClr val="0000FF"/>
                </a:solidFill>
              </a:rPr>
              <a:t> yang </a:t>
            </a:r>
            <a:r>
              <a:rPr lang="en-US" sz="2100" dirty="0" err="1" smtClean="0">
                <a:solidFill>
                  <a:srgbClr val="0000FF"/>
                </a:solidFill>
              </a:rPr>
              <a:t>jelas</a:t>
            </a:r>
            <a:r>
              <a:rPr lang="en-US" sz="2100" dirty="0" smtClean="0">
                <a:solidFill>
                  <a:srgbClr val="0000FF"/>
                </a:solidFill>
              </a:rPr>
              <a:t>).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SzPct val="91000"/>
              <a:buFont typeface="Wingdings" pitchFamily="2" charset="2"/>
              <a:buChar char="Ø"/>
            </a:pPr>
            <a:r>
              <a:rPr lang="id-ID" sz="2100" dirty="0" smtClean="0">
                <a:solidFill>
                  <a:srgbClr val="0000FF"/>
                </a:solidFill>
              </a:rPr>
              <a:t>T</a:t>
            </a:r>
            <a:r>
              <a:rPr lang="en-US" sz="2100" dirty="0" err="1" smtClean="0">
                <a:solidFill>
                  <a:srgbClr val="0000FF"/>
                </a:solidFill>
              </a:rPr>
              <a:t>idak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spesifik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menyatakan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akar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masalah</a:t>
            </a:r>
            <a:r>
              <a:rPr lang="en-US" sz="2100" dirty="0" smtClean="0">
                <a:solidFill>
                  <a:srgbClr val="0000FF"/>
                </a:solidFill>
              </a:rPr>
              <a:t> yang </a:t>
            </a:r>
            <a:r>
              <a:rPr lang="en-US" sz="2100" dirty="0" err="1" smtClean="0">
                <a:solidFill>
                  <a:srgbClr val="0000FF"/>
                </a:solidFill>
              </a:rPr>
              <a:t>ingin</a:t>
            </a:r>
            <a:r>
              <a:rPr lang="en-US" sz="2100" dirty="0" smtClean="0">
                <a:solidFill>
                  <a:srgbClr val="0000FF"/>
                </a:solidFill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</a:rPr>
              <a:t>diselesaikan</a:t>
            </a:r>
            <a:r>
              <a:rPr lang="en-US" sz="21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95208" y="1816383"/>
            <a:ext cx="5181600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AKTIVITAS</a:t>
            </a:r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5365745" y="1816383"/>
            <a:ext cx="6635796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Latar Belakang</a:t>
            </a:r>
            <a:endParaRPr lang="id-ID" dirty="0"/>
          </a:p>
        </p:txBody>
      </p:sp>
      <p:sp>
        <p:nvSpPr>
          <p:cNvPr id="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428736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Rincian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Aktivitas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95208" y="2559757"/>
            <a:ext cx="5181600" cy="3505200"/>
          </a:xfrm>
          <a:prstGeom prst="rect">
            <a:avLst/>
          </a:prstGeom>
        </p:spPr>
        <p:txBody>
          <a:bodyPr lIns="121917" tIns="60958" rIns="121917" bIns="60958">
            <a:normAutofit/>
          </a:bodyPr>
          <a:lstStyle/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Latar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belakang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en-US" sz="4300" b="1" dirty="0" err="1" smtClean="0">
                <a:solidFill>
                  <a:srgbClr val="0000FF"/>
                </a:solidFill>
              </a:rPr>
              <a:t>Rasional</a:t>
            </a:r>
            <a:endParaRPr lang="en-US" sz="4300" b="1" dirty="0" smtClean="0">
              <a:solidFill>
                <a:srgbClr val="0000FF"/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Tujuan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Mekanisme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dan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Rancangan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Sumberdaya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yang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dibutuhkan</a:t>
            </a:r>
            <a:endParaRPr lang="id-ID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Jadwal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Pelaksanaan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Indikator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k</a:t>
            </a:r>
            <a:r>
              <a:rPr lang="id-ID" dirty="0" smtClean="0">
                <a:solidFill>
                  <a:schemeClr val="bg1">
                    <a:lumMod val="75000"/>
                  </a:schemeClr>
                </a:solidFill>
              </a:rPr>
              <a:t>eberhasilan aktivitas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Keberlanjutan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Penanggungjawab</a:t>
            </a:r>
            <a:r>
              <a:rPr lang="id-ID" dirty="0" smtClean="0">
                <a:solidFill>
                  <a:schemeClr val="bg1">
                    <a:lumMod val="75000"/>
                  </a:schemeClr>
                </a:solidFill>
              </a:rPr>
              <a:t> Aktivitas</a:t>
            </a:r>
            <a:endParaRPr lang="id-ID" sz="39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333995" y="2559758"/>
            <a:ext cx="6667547" cy="4107765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id-ID" sz="2400" dirty="0" smtClean="0">
                <a:solidFill>
                  <a:srgbClr val="0000FF"/>
                </a:solidFill>
              </a:rPr>
              <a:t>Alasan-alasan serta sebab-sebab mengapa kegiatan ini dilakukan.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id-ID" sz="2400" dirty="0" smtClean="0">
                <a:solidFill>
                  <a:srgbClr val="0000FF"/>
                </a:solidFill>
              </a:rPr>
              <a:t>Jelaskan keterkaitan antara </a:t>
            </a:r>
            <a:r>
              <a:rPr lang="id-ID" sz="24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Latar Belakang</a:t>
            </a:r>
            <a:r>
              <a:rPr lang="id-ID" sz="2400" dirty="0" smtClean="0">
                <a:solidFill>
                  <a:srgbClr val="0000FF"/>
                </a:solidFill>
              </a:rPr>
              <a:t> dengan </a:t>
            </a:r>
            <a:r>
              <a:rPr lang="id-ID" sz="24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Tujuan</a:t>
            </a:r>
            <a:r>
              <a:rPr lang="en-US" sz="2400" dirty="0" smtClean="0">
                <a:solidFill>
                  <a:srgbClr val="0000FF"/>
                </a:solidFill>
              </a:rPr>
              <a:t>.</a:t>
            </a:r>
            <a:endParaRPr lang="id-ID" sz="2400" dirty="0" smtClean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id-ID" sz="2400" dirty="0" smtClean="0">
                <a:solidFill>
                  <a:srgbClr val="0000FF"/>
                </a:solidFill>
              </a:rPr>
              <a:t>Jelaskan bagaimana aktivitas yang direncanakan dapat menyelesaikan masalah-masalah yang disebut dalam </a:t>
            </a:r>
            <a:r>
              <a:rPr lang="id-ID" sz="24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Latar Belakang</a:t>
            </a:r>
            <a:r>
              <a:rPr lang="id-ID" sz="2400" dirty="0" smtClean="0">
                <a:solidFill>
                  <a:srgbClr val="0000FF"/>
                </a:solidFill>
              </a:rPr>
              <a:t>.</a:t>
            </a:r>
            <a:endParaRPr lang="en-US" sz="2400" dirty="0" smtClean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400" u="sng" dirty="0" err="1" smtClean="0">
                <a:solidFill>
                  <a:srgbClr val="0000FF"/>
                </a:solidFill>
              </a:rPr>
              <a:t>Kesalahan</a:t>
            </a:r>
            <a:r>
              <a:rPr lang="en-US" sz="2400" u="sng" dirty="0" smtClean="0">
                <a:solidFill>
                  <a:srgbClr val="0000FF"/>
                </a:solidFill>
              </a:rPr>
              <a:t> </a:t>
            </a:r>
            <a:r>
              <a:rPr lang="en-US" sz="2400" u="sng" dirty="0" err="1" smtClean="0">
                <a:solidFill>
                  <a:srgbClr val="0000FF"/>
                </a:solidFill>
              </a:rPr>
              <a:t>umum</a:t>
            </a:r>
            <a:r>
              <a:rPr lang="en-US" sz="2400" u="sng" dirty="0" smtClean="0">
                <a:solidFill>
                  <a:srgbClr val="0000FF"/>
                </a:solidFill>
              </a:rPr>
              <a:t>: 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SzPct val="71000"/>
              <a:buFont typeface="Wingdings" pitchFamily="2" charset="2"/>
              <a:buChar char="Ø"/>
            </a:pPr>
            <a:r>
              <a:rPr lang="id-ID" sz="1900" dirty="0" smtClean="0">
                <a:solidFill>
                  <a:srgbClr val="0000FF"/>
                </a:solidFill>
              </a:rPr>
              <a:t>Argumentasi tidak meyakinkan</a:t>
            </a:r>
            <a:r>
              <a:rPr lang="en-US" sz="1900" dirty="0" smtClean="0">
                <a:solidFill>
                  <a:srgbClr val="0000FF"/>
                </a:solidFill>
              </a:rPr>
              <a:t>.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SzPct val="71000"/>
              <a:buFont typeface="Wingdings" pitchFamily="2" charset="2"/>
              <a:buChar char="Ø"/>
            </a:pPr>
            <a:r>
              <a:rPr lang="en-US" sz="1900" dirty="0" err="1" smtClean="0">
                <a:solidFill>
                  <a:srgbClr val="0000FF"/>
                </a:solidFill>
              </a:rPr>
              <a:t>Hanya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menjelaskan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tujuan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tanpa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mengaitkan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dengan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Latar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Belakang</a:t>
            </a:r>
            <a:r>
              <a:rPr lang="en-US" sz="1900" dirty="0" smtClean="0">
                <a:solidFill>
                  <a:srgbClr val="0000FF"/>
                </a:solidFill>
              </a:rPr>
              <a:t>.</a:t>
            </a:r>
            <a:endParaRPr lang="en-US" sz="1600" dirty="0" smtClean="0">
              <a:solidFill>
                <a:srgbClr val="0000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95208" y="1816383"/>
            <a:ext cx="5181600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AKTIVITAS</a:t>
            </a:r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5333995" y="1816383"/>
            <a:ext cx="6667547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Rasional</a:t>
            </a:r>
            <a:endParaRPr lang="id-ID" dirty="0"/>
          </a:p>
        </p:txBody>
      </p:sp>
      <p:sp>
        <p:nvSpPr>
          <p:cNvPr id="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42873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Rincian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Aktivitas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95208" y="2559757"/>
            <a:ext cx="5181600" cy="3505200"/>
          </a:xfrm>
          <a:prstGeom prst="rect">
            <a:avLst/>
          </a:prstGeom>
        </p:spPr>
        <p:txBody>
          <a:bodyPr lIns="121917" tIns="60958" rIns="121917" bIns="60958">
            <a:normAutofit fontScale="70000" lnSpcReduction="20000"/>
          </a:bodyPr>
          <a:lstStyle/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3900" dirty="0" err="1" smtClean="0">
                <a:solidFill>
                  <a:schemeClr val="bg1">
                    <a:lumMod val="75000"/>
                  </a:schemeClr>
                </a:solidFill>
              </a:rPr>
              <a:t>Latar</a:t>
            </a:r>
            <a:r>
              <a:rPr lang="en-US" sz="39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3900" dirty="0" err="1" smtClean="0">
                <a:solidFill>
                  <a:schemeClr val="bg1">
                    <a:lumMod val="75000"/>
                  </a:schemeClr>
                </a:solidFill>
              </a:rPr>
              <a:t>belakang</a:t>
            </a:r>
            <a:endParaRPr lang="en-US" sz="39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3900" dirty="0" err="1" smtClean="0">
                <a:solidFill>
                  <a:schemeClr val="bg1">
                    <a:lumMod val="75000"/>
                  </a:schemeClr>
                </a:solidFill>
              </a:rPr>
              <a:t>Rasional</a:t>
            </a:r>
            <a:endParaRPr lang="en-US" sz="39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en-US" sz="5100" b="1" dirty="0" err="1" smtClean="0">
                <a:solidFill>
                  <a:srgbClr val="0000FF"/>
                </a:solidFill>
              </a:rPr>
              <a:t>Tujuan</a:t>
            </a:r>
            <a:endParaRPr lang="en-US" sz="5100" b="1" dirty="0" smtClean="0">
              <a:solidFill>
                <a:srgbClr val="0000FF"/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3700" dirty="0" err="1" smtClean="0">
                <a:solidFill>
                  <a:schemeClr val="bg1">
                    <a:lumMod val="75000"/>
                  </a:schemeClr>
                </a:solidFill>
              </a:rPr>
              <a:t>Mekanisme</a:t>
            </a:r>
            <a:r>
              <a:rPr lang="en-US" sz="37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3700" dirty="0" err="1" smtClean="0">
                <a:solidFill>
                  <a:schemeClr val="bg1">
                    <a:lumMod val="75000"/>
                  </a:schemeClr>
                </a:solidFill>
              </a:rPr>
              <a:t>dan</a:t>
            </a:r>
            <a:r>
              <a:rPr lang="en-US" sz="37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3700" dirty="0" err="1" smtClean="0">
                <a:solidFill>
                  <a:schemeClr val="bg1">
                    <a:lumMod val="75000"/>
                  </a:schemeClr>
                </a:solidFill>
              </a:rPr>
              <a:t>Rancangan</a:t>
            </a:r>
            <a:endParaRPr lang="en-US" sz="37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3700" dirty="0" err="1" smtClean="0">
                <a:solidFill>
                  <a:schemeClr val="bg1">
                    <a:lumMod val="75000"/>
                  </a:schemeClr>
                </a:solidFill>
              </a:rPr>
              <a:t>Sumberdaya</a:t>
            </a:r>
            <a:r>
              <a:rPr lang="en-US" sz="3700" dirty="0" smtClean="0">
                <a:solidFill>
                  <a:schemeClr val="bg1">
                    <a:lumMod val="75000"/>
                  </a:schemeClr>
                </a:solidFill>
              </a:rPr>
              <a:t> yang </a:t>
            </a:r>
            <a:r>
              <a:rPr lang="en-US" sz="3700" dirty="0" err="1" smtClean="0">
                <a:solidFill>
                  <a:schemeClr val="bg1">
                    <a:lumMod val="75000"/>
                  </a:schemeClr>
                </a:solidFill>
              </a:rPr>
              <a:t>dibutuhkan</a:t>
            </a:r>
            <a:endParaRPr lang="id-ID" sz="37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3700" dirty="0" err="1" smtClean="0">
                <a:solidFill>
                  <a:schemeClr val="bg1">
                    <a:lumMod val="75000"/>
                  </a:schemeClr>
                </a:solidFill>
              </a:rPr>
              <a:t>Jadwal</a:t>
            </a:r>
            <a:r>
              <a:rPr lang="en-US" sz="37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3700" dirty="0" err="1" smtClean="0">
                <a:solidFill>
                  <a:schemeClr val="bg1">
                    <a:lumMod val="75000"/>
                  </a:schemeClr>
                </a:solidFill>
              </a:rPr>
              <a:t>Pelaksanaan</a:t>
            </a:r>
            <a:endParaRPr lang="en-US" sz="37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3700" dirty="0" err="1" smtClean="0">
                <a:solidFill>
                  <a:schemeClr val="bg1">
                    <a:lumMod val="75000"/>
                  </a:schemeClr>
                </a:solidFill>
              </a:rPr>
              <a:t>Indikator</a:t>
            </a:r>
            <a:r>
              <a:rPr lang="en-US" sz="3700" dirty="0" smtClean="0">
                <a:solidFill>
                  <a:schemeClr val="bg1">
                    <a:lumMod val="75000"/>
                  </a:schemeClr>
                </a:solidFill>
              </a:rPr>
              <a:t> k</a:t>
            </a:r>
            <a:r>
              <a:rPr lang="id-ID" sz="3700" dirty="0" smtClean="0">
                <a:solidFill>
                  <a:schemeClr val="bg1">
                    <a:lumMod val="75000"/>
                  </a:schemeClr>
                </a:solidFill>
              </a:rPr>
              <a:t>eberhasilan aktivitas</a:t>
            </a:r>
            <a:endParaRPr lang="en-US" sz="37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3700" dirty="0" err="1" smtClean="0">
                <a:solidFill>
                  <a:schemeClr val="bg1">
                    <a:lumMod val="75000"/>
                  </a:schemeClr>
                </a:solidFill>
              </a:rPr>
              <a:t>Keberlanjutan</a:t>
            </a:r>
            <a:endParaRPr lang="en-US" sz="37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3700" dirty="0" err="1" smtClean="0">
                <a:solidFill>
                  <a:schemeClr val="bg1">
                    <a:lumMod val="75000"/>
                  </a:schemeClr>
                </a:solidFill>
              </a:rPr>
              <a:t>Penanggungjawab</a:t>
            </a:r>
            <a:r>
              <a:rPr lang="id-ID" sz="3700" dirty="0" smtClean="0">
                <a:solidFill>
                  <a:schemeClr val="bg1">
                    <a:lumMod val="75000"/>
                  </a:schemeClr>
                </a:solidFill>
              </a:rPr>
              <a:t> Aktivitas</a:t>
            </a:r>
            <a:endParaRPr lang="id-ID" sz="39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429245" y="2559758"/>
            <a:ext cx="6572296" cy="4107765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dirty="0" err="1" smtClean="0">
                <a:solidFill>
                  <a:srgbClr val="0000FF"/>
                </a:solidFill>
              </a:rPr>
              <a:t>Tujuan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harus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spesifik</a:t>
            </a:r>
            <a:r>
              <a:rPr lang="en-US" sz="2400" dirty="0" smtClean="0">
                <a:solidFill>
                  <a:srgbClr val="0000FF"/>
                </a:solidFill>
              </a:rPr>
              <a:t>, </a:t>
            </a:r>
            <a:r>
              <a:rPr lang="en-US" sz="2400" dirty="0" err="1" smtClean="0">
                <a:solidFill>
                  <a:srgbClr val="0000FF"/>
                </a:solidFill>
              </a:rPr>
              <a:t>terukur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dan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dapat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dicapai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sesuai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jadwal</a:t>
            </a:r>
            <a:r>
              <a:rPr lang="id-ID" sz="2400" dirty="0" smtClean="0">
                <a:solidFill>
                  <a:srgbClr val="0000FF"/>
                </a:solidFill>
              </a:rPr>
              <a:t>.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id-ID" sz="2400" dirty="0" smtClean="0">
                <a:solidFill>
                  <a:srgbClr val="0000FF"/>
                </a:solidFill>
              </a:rPr>
              <a:t>Kaitkan tujuan ini dengan tujuan utama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institusi</a:t>
            </a:r>
            <a:r>
              <a:rPr lang="id-ID" sz="2400" dirty="0" smtClean="0">
                <a:solidFill>
                  <a:srgbClr val="0000FF"/>
                </a:solidFill>
              </a:rPr>
              <a:t> dan program PKPD.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id-ID" sz="2400" dirty="0" smtClean="0">
                <a:solidFill>
                  <a:srgbClr val="0000FF"/>
                </a:solidFill>
              </a:rPr>
              <a:t>Sebutkan </a:t>
            </a:r>
            <a:r>
              <a:rPr lang="id-ID" sz="2400" i="1" dirty="0" smtClean="0">
                <a:solidFill>
                  <a:srgbClr val="0000FF"/>
                </a:solidFill>
              </a:rPr>
              <a:t>outcomes</a:t>
            </a:r>
            <a:r>
              <a:rPr lang="id-ID" sz="2400" dirty="0" smtClean="0">
                <a:solidFill>
                  <a:srgbClr val="0000FF"/>
                </a:solidFill>
              </a:rPr>
              <a:t> yang dikehendaki.</a:t>
            </a:r>
            <a:endParaRPr lang="en-US" sz="2400" dirty="0" smtClean="0">
              <a:solidFill>
                <a:srgbClr val="0000FF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u="sng" dirty="0" err="1" smtClean="0">
                <a:solidFill>
                  <a:srgbClr val="0000FF"/>
                </a:solidFill>
              </a:rPr>
              <a:t>Kesalahan</a:t>
            </a:r>
            <a:r>
              <a:rPr lang="en-US" sz="2400" u="sng" dirty="0" smtClean="0">
                <a:solidFill>
                  <a:srgbClr val="0000FF"/>
                </a:solidFill>
              </a:rPr>
              <a:t> </a:t>
            </a:r>
            <a:r>
              <a:rPr lang="en-US" sz="2400" u="sng" dirty="0" err="1" smtClean="0">
                <a:solidFill>
                  <a:srgbClr val="0000FF"/>
                </a:solidFill>
              </a:rPr>
              <a:t>umum</a:t>
            </a:r>
            <a:r>
              <a:rPr lang="en-US" sz="2400" u="sng" dirty="0" smtClean="0">
                <a:solidFill>
                  <a:srgbClr val="0000FF"/>
                </a:solidFill>
              </a:rPr>
              <a:t>: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</a:p>
          <a:p>
            <a:pPr lvl="1">
              <a:spcBef>
                <a:spcPts val="0"/>
              </a:spcBef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id-ID" sz="1900" dirty="0" smtClean="0">
                <a:solidFill>
                  <a:srgbClr val="0000FF"/>
                </a:solidFill>
              </a:rPr>
              <a:t>terlalu umum; 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misal</a:t>
            </a:r>
            <a:r>
              <a:rPr lang="id-ID" sz="1900" dirty="0" smtClean="0">
                <a:solidFill>
                  <a:srgbClr val="0000FF"/>
                </a:solidFill>
              </a:rPr>
              <a:t>: </a:t>
            </a:r>
            <a:r>
              <a:rPr lang="en-US" sz="1900" dirty="0" smtClean="0">
                <a:solidFill>
                  <a:srgbClr val="0000FF"/>
                </a:solidFill>
              </a:rPr>
              <a:t>p</a:t>
            </a:r>
            <a:r>
              <a:rPr lang="id-ID" sz="1900" dirty="0" smtClean="0">
                <a:solidFill>
                  <a:srgbClr val="0000FF"/>
                </a:solidFill>
              </a:rPr>
              <a:t>eningkatan kualitas lulusan</a:t>
            </a:r>
            <a:r>
              <a:rPr lang="en-US" sz="1900" dirty="0" smtClean="0">
                <a:solidFill>
                  <a:srgbClr val="0000FF"/>
                </a:solidFill>
              </a:rPr>
              <a:t>,</a:t>
            </a:r>
            <a:endParaRPr lang="id-ID" sz="1900" dirty="0" smtClean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id-ID" sz="1900" dirty="0" smtClean="0">
                <a:solidFill>
                  <a:srgbClr val="0000FF"/>
                </a:solidFill>
              </a:rPr>
              <a:t>merupakan mekanisme, bukan tujuan</a:t>
            </a:r>
            <a:r>
              <a:rPr lang="en-US" sz="1900" dirty="0" smtClean="0">
                <a:solidFill>
                  <a:srgbClr val="0000FF"/>
                </a:solidFill>
              </a:rPr>
              <a:t>;  </a:t>
            </a:r>
            <a:r>
              <a:rPr lang="en-US" sz="1900" dirty="0" err="1" smtClean="0">
                <a:solidFill>
                  <a:srgbClr val="0000FF"/>
                </a:solidFill>
              </a:rPr>
              <a:t>misal</a:t>
            </a:r>
            <a:r>
              <a:rPr lang="id-ID" sz="1900" dirty="0" smtClean="0">
                <a:solidFill>
                  <a:srgbClr val="0000FF"/>
                </a:solidFill>
              </a:rPr>
              <a:t>: </a:t>
            </a:r>
            <a:r>
              <a:rPr lang="en-US" sz="1900" dirty="0" smtClean="0">
                <a:solidFill>
                  <a:srgbClr val="0000FF"/>
                </a:solidFill>
              </a:rPr>
              <a:t>p</a:t>
            </a:r>
            <a:r>
              <a:rPr lang="id-ID" sz="1900" dirty="0" smtClean="0">
                <a:solidFill>
                  <a:srgbClr val="0000FF"/>
                </a:solidFill>
              </a:rPr>
              <a:t>eningkatan keterlibatan mahasiswa dalam penelitian</a:t>
            </a:r>
            <a:r>
              <a:rPr lang="en-US" sz="1900" dirty="0" smtClean="0">
                <a:solidFill>
                  <a:srgbClr val="0000FF"/>
                </a:solidFill>
              </a:rPr>
              <a:t>,</a:t>
            </a:r>
            <a:endParaRPr lang="id-ID" sz="1900" dirty="0" smtClean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id-ID" sz="1900" dirty="0" smtClean="0">
                <a:solidFill>
                  <a:srgbClr val="0000FF"/>
                </a:solidFill>
              </a:rPr>
              <a:t>tidak terkait dengan masalah yang disampaikan pada latar belakang.</a:t>
            </a:r>
            <a:endParaRPr lang="en-US" sz="1400" dirty="0" smtClean="0">
              <a:solidFill>
                <a:srgbClr val="0000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95208" y="1816383"/>
            <a:ext cx="5181600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AKTIVITAS</a:t>
            </a:r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5391181" y="1816383"/>
            <a:ext cx="6610360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Tujuan</a:t>
            </a:r>
            <a:endParaRPr lang="id-ID" dirty="0"/>
          </a:p>
        </p:txBody>
      </p:sp>
      <p:sp>
        <p:nvSpPr>
          <p:cNvPr id="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42873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Rincian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Aktivitas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95208" y="2559757"/>
            <a:ext cx="5181600" cy="3505200"/>
          </a:xfrm>
          <a:prstGeom prst="rect">
            <a:avLst/>
          </a:prstGeom>
        </p:spPr>
        <p:txBody>
          <a:bodyPr lIns="121917" tIns="60958" rIns="121917" bIns="60958">
            <a:normAutofit fontScale="47500" lnSpcReduction="20000"/>
          </a:bodyPr>
          <a:lstStyle/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Latar</a:t>
            </a:r>
            <a:r>
              <a:rPr lang="en-US" sz="51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belakang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Rasional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Tujuan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en-US" sz="8000" b="1" dirty="0" err="1" smtClean="0">
                <a:solidFill>
                  <a:srgbClr val="0000FF"/>
                </a:solidFill>
              </a:rPr>
              <a:t>Mekanisme</a:t>
            </a:r>
            <a:r>
              <a:rPr lang="en-US" sz="8000" b="1" dirty="0" smtClean="0">
                <a:solidFill>
                  <a:srgbClr val="0000FF"/>
                </a:solidFill>
              </a:rPr>
              <a:t> </a:t>
            </a:r>
            <a:r>
              <a:rPr lang="en-US" sz="8000" b="1" dirty="0" err="1" smtClean="0">
                <a:solidFill>
                  <a:srgbClr val="0000FF"/>
                </a:solidFill>
              </a:rPr>
              <a:t>dan</a:t>
            </a:r>
            <a:r>
              <a:rPr lang="en-US" sz="8000" b="1" dirty="0" smtClean="0">
                <a:solidFill>
                  <a:srgbClr val="0000FF"/>
                </a:solidFill>
              </a:rPr>
              <a:t> </a:t>
            </a:r>
            <a:r>
              <a:rPr lang="en-US" sz="8000" b="1" dirty="0" err="1" smtClean="0">
                <a:solidFill>
                  <a:srgbClr val="0000FF"/>
                </a:solidFill>
              </a:rPr>
              <a:t>Rancangan</a:t>
            </a:r>
            <a:endParaRPr lang="en-US" sz="8000" b="1" dirty="0" smtClean="0">
              <a:solidFill>
                <a:srgbClr val="0000FF"/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Sumberdaya</a:t>
            </a:r>
            <a:r>
              <a:rPr lang="en-US" sz="5100" dirty="0" smtClean="0">
                <a:solidFill>
                  <a:schemeClr val="bg1">
                    <a:lumMod val="75000"/>
                  </a:schemeClr>
                </a:solidFill>
              </a:rPr>
              <a:t> yang </a:t>
            </a: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dibutuhkan</a:t>
            </a:r>
            <a:endParaRPr lang="id-ID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Jadwal</a:t>
            </a:r>
            <a:r>
              <a:rPr lang="en-US" sz="51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Pelaksanaan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Indikator</a:t>
            </a:r>
            <a:r>
              <a:rPr lang="en-US" sz="5100" dirty="0" smtClean="0">
                <a:solidFill>
                  <a:schemeClr val="bg1">
                    <a:lumMod val="75000"/>
                  </a:schemeClr>
                </a:solidFill>
              </a:rPr>
              <a:t> k</a:t>
            </a:r>
            <a:r>
              <a:rPr lang="id-ID" sz="5100" dirty="0" smtClean="0">
                <a:solidFill>
                  <a:schemeClr val="bg1">
                    <a:lumMod val="75000"/>
                  </a:schemeClr>
                </a:solidFill>
              </a:rPr>
              <a:t>eberhasilan aktivitas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Keberlanjutan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Penanggungjawab</a:t>
            </a:r>
            <a:r>
              <a:rPr lang="id-ID" sz="5100" dirty="0" smtClean="0">
                <a:solidFill>
                  <a:schemeClr val="bg1">
                    <a:lumMod val="75000"/>
                  </a:schemeClr>
                </a:solidFill>
              </a:rPr>
              <a:t> Aktivitas</a:t>
            </a:r>
            <a:endParaRPr lang="id-ID" sz="51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346694" y="2559758"/>
            <a:ext cx="6654847" cy="4107765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id-ID" sz="2100" dirty="0" smtClean="0">
                <a:solidFill>
                  <a:srgbClr val="0000FF"/>
                </a:solidFill>
              </a:rPr>
              <a:t>Merupakan inti dari aktivitas.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id-ID" sz="2100" dirty="0" smtClean="0">
                <a:solidFill>
                  <a:srgbClr val="0000FF"/>
                </a:solidFill>
              </a:rPr>
              <a:t>Jelaskan rincian, tahapan, bagaimana aktivitas ini akan dilaksanakan.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id-ID" sz="2100" dirty="0" smtClean="0">
                <a:solidFill>
                  <a:srgbClr val="0000FF"/>
                </a:solidFill>
              </a:rPr>
              <a:t>Jelaskan sub-aktivitas yang akan dilakukan dalam mencapai tujuan yang telah ditentukan.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id-ID" sz="2100" dirty="0" smtClean="0">
                <a:solidFill>
                  <a:srgbClr val="0000FF"/>
                </a:solidFill>
              </a:rPr>
              <a:t>Fokuskan kepada pencapaian indikator kinerja terkait.</a:t>
            </a:r>
            <a:endParaRPr lang="en-US" sz="2100" dirty="0" smtClean="0">
              <a:solidFill>
                <a:srgbClr val="0000FF"/>
              </a:solidFill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100" u="sng" dirty="0" err="1" smtClean="0">
                <a:solidFill>
                  <a:srgbClr val="0000FF"/>
                </a:solidFill>
              </a:rPr>
              <a:t>Kesalahan</a:t>
            </a:r>
            <a:r>
              <a:rPr lang="en-US" sz="2100" u="sng" dirty="0" smtClean="0">
                <a:solidFill>
                  <a:srgbClr val="0000FF"/>
                </a:solidFill>
              </a:rPr>
              <a:t> </a:t>
            </a:r>
            <a:r>
              <a:rPr lang="en-US" sz="2100" u="sng" dirty="0" err="1" smtClean="0">
                <a:solidFill>
                  <a:srgbClr val="0000FF"/>
                </a:solidFill>
              </a:rPr>
              <a:t>umum</a:t>
            </a:r>
            <a:r>
              <a:rPr lang="en-US" sz="2100" u="sng" dirty="0" smtClean="0">
                <a:solidFill>
                  <a:srgbClr val="0000FF"/>
                </a:solidFill>
              </a:rPr>
              <a:t>: </a:t>
            </a:r>
          </a:p>
          <a:p>
            <a:pPr lvl="1">
              <a:spcBef>
                <a:spcPts val="0"/>
              </a:spcBef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id-ID" sz="1900" dirty="0" smtClean="0">
                <a:solidFill>
                  <a:srgbClr val="0000FF"/>
                </a:solidFill>
              </a:rPr>
              <a:t>Menjelaskan investasi, bukan aktivitas</a:t>
            </a:r>
            <a:r>
              <a:rPr lang="en-US" sz="1900" dirty="0" smtClean="0">
                <a:solidFill>
                  <a:srgbClr val="0000FF"/>
                </a:solidFill>
              </a:rPr>
              <a:t>.</a:t>
            </a:r>
            <a:endParaRPr lang="id-ID" sz="1900" dirty="0" smtClean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id-ID" sz="1900" dirty="0" smtClean="0">
                <a:solidFill>
                  <a:srgbClr val="0000FF"/>
                </a:solidFill>
              </a:rPr>
              <a:t>Berupa </a:t>
            </a:r>
            <a:r>
              <a:rPr lang="id-ID" sz="1900" i="1" dirty="0" smtClean="0">
                <a:solidFill>
                  <a:srgbClr val="0000FF"/>
                </a:solidFill>
              </a:rPr>
              <a:t>pointers</a:t>
            </a:r>
            <a:r>
              <a:rPr lang="id-ID" sz="1900" dirty="0" smtClean="0">
                <a:solidFill>
                  <a:srgbClr val="0000FF"/>
                </a:solidFill>
              </a:rPr>
              <a:t> (tidak ada deskripsi)</a:t>
            </a:r>
            <a:r>
              <a:rPr lang="en-US" sz="1900" dirty="0" smtClean="0">
                <a:solidFill>
                  <a:srgbClr val="0000FF"/>
                </a:solidFill>
              </a:rPr>
              <a:t>.</a:t>
            </a:r>
            <a:endParaRPr lang="id-ID" sz="1900" dirty="0" smtClean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id-ID" sz="1900" dirty="0" smtClean="0">
                <a:solidFill>
                  <a:srgbClr val="0000FF"/>
                </a:solidFill>
              </a:rPr>
              <a:t>Tidak terkait dengan tujuan</a:t>
            </a:r>
            <a:r>
              <a:rPr lang="en-US" sz="1900" dirty="0" smtClean="0">
                <a:solidFill>
                  <a:srgbClr val="0000FF"/>
                </a:solidFill>
              </a:rPr>
              <a:t>.</a:t>
            </a:r>
            <a:endParaRPr lang="id-ID" sz="1900" dirty="0" smtClean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id-ID" sz="1900" dirty="0" smtClean="0">
                <a:solidFill>
                  <a:srgbClr val="0000FF"/>
                </a:solidFill>
              </a:rPr>
              <a:t>Deskripsi kompleks, berputar-putar dan sulit dimengerti</a:t>
            </a:r>
            <a:r>
              <a:rPr lang="en-US" sz="1900" dirty="0" smtClean="0">
                <a:solidFill>
                  <a:srgbClr val="0000FF"/>
                </a:solidFill>
              </a:rPr>
              <a:t>.</a:t>
            </a:r>
            <a:endParaRPr lang="en-US" sz="1200" dirty="0" smtClean="0">
              <a:solidFill>
                <a:srgbClr val="0000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95208" y="1816383"/>
            <a:ext cx="5181600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AKTIVITAS</a:t>
            </a:r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5372094" y="1816383"/>
            <a:ext cx="6629447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Mekanisme dan Rancangan</a:t>
            </a:r>
            <a:endParaRPr lang="id-ID" dirty="0"/>
          </a:p>
        </p:txBody>
      </p:sp>
      <p:sp>
        <p:nvSpPr>
          <p:cNvPr id="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428736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Rincian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Aktivitas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-43" y="2559757"/>
            <a:ext cx="5181600" cy="3505200"/>
          </a:xfrm>
          <a:prstGeom prst="rect">
            <a:avLst/>
          </a:prstGeom>
        </p:spPr>
        <p:txBody>
          <a:bodyPr lIns="121917" tIns="60958" rIns="121917" bIns="60958">
            <a:normAutofit fontScale="55000" lnSpcReduction="20000"/>
          </a:bodyPr>
          <a:lstStyle/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Latar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belakang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Rasional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Tujuan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Mekanisme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dan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Rancangan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en-US" sz="5900" b="1" dirty="0" err="1" smtClean="0">
                <a:solidFill>
                  <a:srgbClr val="0000FF"/>
                </a:solidFill>
              </a:rPr>
              <a:t>Sumberdaya</a:t>
            </a:r>
            <a:r>
              <a:rPr lang="en-US" sz="5900" b="1" dirty="0" smtClean="0">
                <a:solidFill>
                  <a:srgbClr val="0000FF"/>
                </a:solidFill>
              </a:rPr>
              <a:t> yang </a:t>
            </a:r>
            <a:r>
              <a:rPr lang="en-US" sz="5900" b="1" dirty="0" err="1" smtClean="0">
                <a:solidFill>
                  <a:srgbClr val="0000FF"/>
                </a:solidFill>
              </a:rPr>
              <a:t>dibutuhkan</a:t>
            </a:r>
            <a:endParaRPr lang="id-ID" sz="5900" b="1" dirty="0" smtClean="0">
              <a:solidFill>
                <a:srgbClr val="0000FF"/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4800" dirty="0" err="1" smtClean="0">
                <a:solidFill>
                  <a:schemeClr val="bg1">
                    <a:lumMod val="75000"/>
                  </a:schemeClr>
                </a:solidFill>
              </a:rPr>
              <a:t>Jadwal</a:t>
            </a:r>
            <a:r>
              <a:rPr lang="en-US" sz="48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4800" dirty="0" err="1" smtClean="0">
                <a:solidFill>
                  <a:schemeClr val="bg1">
                    <a:lumMod val="75000"/>
                  </a:schemeClr>
                </a:solidFill>
              </a:rPr>
              <a:t>Pelaksanaan</a:t>
            </a:r>
            <a:endParaRPr lang="en-US" sz="48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4800" dirty="0" err="1" smtClean="0">
                <a:solidFill>
                  <a:schemeClr val="bg1">
                    <a:lumMod val="75000"/>
                  </a:schemeClr>
                </a:solidFill>
              </a:rPr>
              <a:t>Indikator</a:t>
            </a:r>
            <a:r>
              <a:rPr lang="en-US" sz="4800" dirty="0" smtClean="0">
                <a:solidFill>
                  <a:schemeClr val="bg1">
                    <a:lumMod val="75000"/>
                  </a:schemeClr>
                </a:solidFill>
              </a:rPr>
              <a:t> k</a:t>
            </a:r>
            <a:r>
              <a:rPr lang="id-ID" sz="4800" dirty="0" smtClean="0">
                <a:solidFill>
                  <a:schemeClr val="bg1">
                    <a:lumMod val="75000"/>
                  </a:schemeClr>
                </a:solidFill>
              </a:rPr>
              <a:t>eberhasilan aktivitas</a:t>
            </a:r>
            <a:endParaRPr lang="en-US" sz="48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4800" dirty="0" err="1" smtClean="0">
                <a:solidFill>
                  <a:schemeClr val="bg1">
                    <a:lumMod val="75000"/>
                  </a:schemeClr>
                </a:solidFill>
              </a:rPr>
              <a:t>Keberlanjutan</a:t>
            </a:r>
            <a:endParaRPr lang="en-US" sz="48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4800" dirty="0" err="1" smtClean="0">
                <a:solidFill>
                  <a:schemeClr val="bg1">
                    <a:lumMod val="75000"/>
                  </a:schemeClr>
                </a:solidFill>
              </a:rPr>
              <a:t>Penanggungjawab</a:t>
            </a:r>
            <a:r>
              <a:rPr lang="id-ID" sz="4800" dirty="0" smtClean="0">
                <a:solidFill>
                  <a:schemeClr val="bg1">
                    <a:lumMod val="75000"/>
                  </a:schemeClr>
                </a:solidFill>
              </a:rPr>
              <a:t> Aktivitas</a:t>
            </a:r>
            <a:endParaRPr lang="id-ID" sz="51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333995" y="2559757"/>
            <a:ext cx="6667547" cy="4012515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/>
          <a:p>
            <a:pPr algn="just">
              <a:spcBef>
                <a:spcPts val="0"/>
              </a:spcBef>
              <a:buFont typeface="Wingdings" pitchFamily="2" charset="2"/>
              <a:buChar char="q"/>
            </a:pPr>
            <a:r>
              <a:rPr lang="id-ID" sz="1600" dirty="0" smtClean="0">
                <a:solidFill>
                  <a:srgbClr val="3333CC"/>
                </a:solidFill>
              </a:rPr>
              <a:t>Sebutkan sumberdaya yang diperlukan untuk melaksanakan aktivitas.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q"/>
            </a:pPr>
            <a:r>
              <a:rPr lang="id-ID" sz="1600" dirty="0" smtClean="0">
                <a:solidFill>
                  <a:srgbClr val="3333CC"/>
                </a:solidFill>
              </a:rPr>
              <a:t>Kaitkan antara sumberdaya dengan sub-aktivitas dalam “Mekanisme dan Rancangan.”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q"/>
            </a:pPr>
            <a:r>
              <a:rPr lang="id-ID" sz="1600" dirty="0" smtClean="0">
                <a:solidFill>
                  <a:srgbClr val="3333CC"/>
                </a:solidFill>
              </a:rPr>
              <a:t>Prakirakan dana yang dibutuhkan untuk masing-masing sumberdaya diatas.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q"/>
            </a:pPr>
            <a:r>
              <a:rPr lang="id-ID" sz="1600" dirty="0" smtClean="0">
                <a:solidFill>
                  <a:srgbClr val="3333CC"/>
                </a:solidFill>
              </a:rPr>
              <a:t>Pendanaan ganda untuk satu aktivitas harus dihindari.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q"/>
            </a:pPr>
            <a:r>
              <a:rPr lang="id-ID" sz="1600" dirty="0" smtClean="0">
                <a:solidFill>
                  <a:srgbClr val="3333CC"/>
                </a:solidFill>
              </a:rPr>
              <a:t>Jumlah dana total yang dibutuhkan merupakan jumlah RAB masing-masing aktivitas bukan jumlah yang dibuat mendekati pagu maksimum dana tersedia.</a:t>
            </a:r>
            <a:endParaRPr lang="en-US" sz="1600" dirty="0" smtClean="0">
              <a:solidFill>
                <a:srgbClr val="3333CC"/>
              </a:solidFill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q"/>
            </a:pPr>
            <a:r>
              <a:rPr lang="en-US" sz="1600" u="sng" dirty="0" err="1" smtClean="0">
                <a:solidFill>
                  <a:srgbClr val="3333CC"/>
                </a:solidFill>
              </a:rPr>
              <a:t>Kesalahan</a:t>
            </a:r>
            <a:r>
              <a:rPr lang="en-US" sz="1600" u="sng" dirty="0" smtClean="0">
                <a:solidFill>
                  <a:srgbClr val="3333CC"/>
                </a:solidFill>
              </a:rPr>
              <a:t> </a:t>
            </a:r>
            <a:r>
              <a:rPr lang="en-US" sz="1600" u="sng" dirty="0" err="1" smtClean="0">
                <a:solidFill>
                  <a:srgbClr val="3333CC"/>
                </a:solidFill>
              </a:rPr>
              <a:t>umum</a:t>
            </a:r>
            <a:r>
              <a:rPr lang="en-US" sz="1600" u="sng" dirty="0" smtClean="0">
                <a:solidFill>
                  <a:srgbClr val="3333CC"/>
                </a:solidFill>
              </a:rPr>
              <a:t>:</a:t>
            </a:r>
            <a:r>
              <a:rPr lang="en-US" sz="1600" b="1" u="sng" dirty="0" smtClean="0">
                <a:solidFill>
                  <a:srgbClr val="3333CC"/>
                </a:solidFill>
              </a:rPr>
              <a:t> </a:t>
            </a:r>
          </a:p>
          <a:p>
            <a:pPr lvl="1" algn="just">
              <a:spcBef>
                <a:spcPts val="0"/>
              </a:spcBef>
              <a:buClr>
                <a:srgbClr val="FF0000"/>
              </a:buClr>
              <a:buSzPct val="89000"/>
              <a:buFont typeface="Wingdings" pitchFamily="2" charset="2"/>
              <a:buChar char="Ø"/>
            </a:pPr>
            <a:r>
              <a:rPr lang="id-ID" sz="1600" dirty="0" smtClean="0">
                <a:solidFill>
                  <a:srgbClr val="3333CC"/>
                </a:solidFill>
              </a:rPr>
              <a:t>Tidak relevan dengan aktivitas</a:t>
            </a:r>
            <a:r>
              <a:rPr lang="en-US" sz="1600" dirty="0" smtClean="0">
                <a:solidFill>
                  <a:srgbClr val="3333CC"/>
                </a:solidFill>
              </a:rPr>
              <a:t>;  p</a:t>
            </a:r>
            <a:r>
              <a:rPr lang="id-ID" sz="1600" dirty="0" smtClean="0">
                <a:solidFill>
                  <a:srgbClr val="3333CC"/>
                </a:solidFill>
              </a:rPr>
              <a:t>eralatan yang tidak relevan atau tidak perlu </a:t>
            </a:r>
            <a:r>
              <a:rPr lang="en-US" sz="1600" dirty="0" smtClean="0">
                <a:solidFill>
                  <a:srgbClr val="3333CC"/>
                </a:solidFill>
              </a:rPr>
              <a:t>.</a:t>
            </a:r>
            <a:endParaRPr lang="id-ID" sz="1600" dirty="0" smtClean="0">
              <a:solidFill>
                <a:srgbClr val="3333CC"/>
              </a:solidFill>
            </a:endParaRPr>
          </a:p>
          <a:p>
            <a:pPr lvl="1" algn="just">
              <a:spcBef>
                <a:spcPts val="0"/>
              </a:spcBef>
              <a:buClr>
                <a:srgbClr val="FF0000"/>
              </a:buClr>
              <a:buSzPct val="89000"/>
              <a:buFont typeface="Wingdings" pitchFamily="2" charset="2"/>
              <a:buChar char="Ø"/>
            </a:pPr>
            <a:r>
              <a:rPr lang="id-ID" sz="1600" dirty="0" smtClean="0">
                <a:solidFill>
                  <a:srgbClr val="3333CC"/>
                </a:solidFill>
              </a:rPr>
              <a:t>Tidak efisien</a:t>
            </a:r>
            <a:r>
              <a:rPr lang="en-US" sz="1600" dirty="0" smtClean="0">
                <a:solidFill>
                  <a:srgbClr val="3333CC"/>
                </a:solidFill>
              </a:rPr>
              <a:t>; m</a:t>
            </a:r>
            <a:r>
              <a:rPr lang="id-ID" sz="1600" dirty="0" smtClean="0">
                <a:solidFill>
                  <a:srgbClr val="3333CC"/>
                </a:solidFill>
              </a:rPr>
              <a:t>engirim 10 staff untuk training materi yang sama</a:t>
            </a:r>
            <a:r>
              <a:rPr lang="en-US" sz="1600" dirty="0" smtClean="0">
                <a:solidFill>
                  <a:srgbClr val="3333CC"/>
                </a:solidFill>
              </a:rPr>
              <a:t>.</a:t>
            </a:r>
            <a:endParaRPr lang="id-ID" sz="1600" dirty="0" smtClean="0">
              <a:solidFill>
                <a:srgbClr val="3333CC"/>
              </a:solidFill>
            </a:endParaRPr>
          </a:p>
          <a:p>
            <a:pPr lvl="1" algn="just">
              <a:spcBef>
                <a:spcPts val="0"/>
              </a:spcBef>
              <a:buClr>
                <a:srgbClr val="FF0000"/>
              </a:buClr>
              <a:buSzPct val="89000"/>
              <a:buFont typeface="Wingdings" pitchFamily="2" charset="2"/>
              <a:buChar char="Ø"/>
            </a:pPr>
            <a:r>
              <a:rPr lang="en-US" sz="1200" dirty="0" err="1" smtClean="0">
                <a:solidFill>
                  <a:srgbClr val="0000FF"/>
                </a:solidFill>
              </a:rPr>
              <a:t>Batasan</a:t>
            </a:r>
            <a:r>
              <a:rPr lang="en-US" sz="1200" dirty="0" smtClean="0">
                <a:solidFill>
                  <a:srgbClr val="0000FF"/>
                </a:solidFill>
              </a:rPr>
              <a:t> </a:t>
            </a:r>
            <a:r>
              <a:rPr lang="en-US" sz="1200" dirty="0" err="1" smtClean="0">
                <a:solidFill>
                  <a:srgbClr val="0000FF"/>
                </a:solidFill>
              </a:rPr>
              <a:t>dan</a:t>
            </a:r>
            <a:r>
              <a:rPr lang="en-US" sz="1200" dirty="0" smtClean="0">
                <a:solidFill>
                  <a:srgbClr val="0000FF"/>
                </a:solidFill>
              </a:rPr>
              <a:t> unit cost </a:t>
            </a:r>
            <a:r>
              <a:rPr lang="en-US" sz="1200" dirty="0" err="1" smtClean="0">
                <a:solidFill>
                  <a:srgbClr val="0000FF"/>
                </a:solidFill>
              </a:rPr>
              <a:t>komponen</a:t>
            </a:r>
            <a:r>
              <a:rPr lang="en-US" sz="1200" dirty="0" smtClean="0">
                <a:solidFill>
                  <a:srgbClr val="0000FF"/>
                </a:solidFill>
              </a:rPr>
              <a:t> </a:t>
            </a:r>
            <a:r>
              <a:rPr lang="en-US" sz="1200" dirty="0" err="1" smtClean="0">
                <a:solidFill>
                  <a:srgbClr val="0000FF"/>
                </a:solidFill>
              </a:rPr>
              <a:t>pembiayaan</a:t>
            </a:r>
            <a:r>
              <a:rPr lang="en-US" sz="1200" dirty="0" smtClean="0">
                <a:solidFill>
                  <a:srgbClr val="0000FF"/>
                </a:solidFill>
              </a:rPr>
              <a:t> </a:t>
            </a:r>
            <a:r>
              <a:rPr lang="en-US" sz="1200" dirty="0" err="1" smtClean="0">
                <a:solidFill>
                  <a:srgbClr val="0000FF"/>
                </a:solidFill>
              </a:rPr>
              <a:t>tidak</a:t>
            </a:r>
            <a:r>
              <a:rPr lang="en-US" sz="1200" dirty="0" smtClean="0">
                <a:solidFill>
                  <a:srgbClr val="0000FF"/>
                </a:solidFill>
              </a:rPr>
              <a:t> </a:t>
            </a:r>
            <a:r>
              <a:rPr lang="en-US" sz="1200" dirty="0" err="1" smtClean="0">
                <a:solidFill>
                  <a:srgbClr val="0000FF"/>
                </a:solidFill>
              </a:rPr>
              <a:t>mengacu</a:t>
            </a:r>
            <a:r>
              <a:rPr lang="en-US" sz="1200" dirty="0" smtClean="0">
                <a:solidFill>
                  <a:srgbClr val="0000FF"/>
                </a:solidFill>
              </a:rPr>
              <a:t> </a:t>
            </a:r>
            <a:r>
              <a:rPr lang="en-US" sz="1200" dirty="0" err="1" smtClean="0">
                <a:solidFill>
                  <a:srgbClr val="0000FF"/>
                </a:solidFill>
              </a:rPr>
              <a:t>pada</a:t>
            </a:r>
            <a:r>
              <a:rPr lang="en-US" sz="1200" dirty="0" smtClean="0">
                <a:solidFill>
                  <a:srgbClr val="0000FF"/>
                </a:solidFill>
              </a:rPr>
              <a:t> </a:t>
            </a:r>
            <a:r>
              <a:rPr lang="en-US" sz="1200" dirty="0" err="1" smtClean="0">
                <a:solidFill>
                  <a:srgbClr val="0000FF"/>
                </a:solidFill>
              </a:rPr>
              <a:t>panduan</a:t>
            </a:r>
            <a:endParaRPr lang="en-US" sz="900" dirty="0" smtClean="0">
              <a:solidFill>
                <a:srgbClr val="0000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57144" y="1816383"/>
            <a:ext cx="5181600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AKTIVITAS</a:t>
            </a:r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5333995" y="1816383"/>
            <a:ext cx="6667547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Sumberdaya yang dibutuhkan</a:t>
            </a:r>
            <a:endParaRPr lang="id-ID" dirty="0"/>
          </a:p>
        </p:txBody>
      </p:sp>
      <p:sp>
        <p:nvSpPr>
          <p:cNvPr id="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42873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Rincian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Aktivitas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16236" cy="132556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id-ID" dirty="0" smtClean="0"/>
              <a:t>JENIS BANTUAN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SERDOS</a:t>
            </a:r>
          </a:p>
          <a:p>
            <a:r>
              <a:rPr lang="id-ID" dirty="0" smtClean="0"/>
              <a:t>PENINGKATAN KUALIFIKASI DOSEN (LN)</a:t>
            </a:r>
          </a:p>
          <a:p>
            <a:r>
              <a:rPr lang="id-ID" dirty="0" smtClean="0"/>
              <a:t>PENELITIAN</a:t>
            </a:r>
          </a:p>
          <a:p>
            <a:r>
              <a:rPr lang="id-ID" dirty="0" smtClean="0"/>
              <a:t>PENGABDIAN</a:t>
            </a:r>
          </a:p>
          <a:p>
            <a:r>
              <a:rPr lang="id-ID" dirty="0" smtClean="0"/>
              <a:t>PKM</a:t>
            </a:r>
          </a:p>
          <a:p>
            <a:r>
              <a:rPr lang="id-ID" dirty="0" smtClean="0"/>
              <a:t>MAUBISA</a:t>
            </a:r>
          </a:p>
          <a:p>
            <a:r>
              <a:rPr lang="id-ID" dirty="0" smtClean="0"/>
              <a:t>PP-PTS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9808" y="2559757"/>
            <a:ext cx="5181600" cy="3505200"/>
          </a:xfrm>
          <a:prstGeom prst="rect">
            <a:avLst/>
          </a:prstGeom>
        </p:spPr>
        <p:txBody>
          <a:bodyPr lIns="121917" tIns="60958" rIns="121917" bIns="60958">
            <a:normAutofit fontScale="47500" lnSpcReduction="20000"/>
          </a:bodyPr>
          <a:lstStyle/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Latar</a:t>
            </a:r>
            <a:r>
              <a:rPr lang="en-US" sz="51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belakang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Rasional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Tujuan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Mekanisme</a:t>
            </a:r>
            <a:r>
              <a:rPr lang="en-US" sz="51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dan</a:t>
            </a:r>
            <a:r>
              <a:rPr lang="en-US" sz="51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Rancangan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Sumberdaya</a:t>
            </a:r>
            <a:r>
              <a:rPr lang="en-US" sz="5100" dirty="0" smtClean="0">
                <a:solidFill>
                  <a:schemeClr val="bg1">
                    <a:lumMod val="75000"/>
                  </a:schemeClr>
                </a:solidFill>
              </a:rPr>
              <a:t> yang </a:t>
            </a: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dibutuhkan</a:t>
            </a:r>
            <a:endParaRPr lang="id-ID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en-US" sz="6700" b="1" dirty="0" err="1" smtClean="0">
                <a:solidFill>
                  <a:srgbClr val="0000FF"/>
                </a:solidFill>
              </a:rPr>
              <a:t>Jadwal</a:t>
            </a:r>
            <a:r>
              <a:rPr lang="en-US" sz="6700" b="1" dirty="0" smtClean="0">
                <a:solidFill>
                  <a:srgbClr val="0000FF"/>
                </a:solidFill>
              </a:rPr>
              <a:t> </a:t>
            </a:r>
            <a:r>
              <a:rPr lang="en-US" sz="6700" b="1" dirty="0" err="1" smtClean="0">
                <a:solidFill>
                  <a:srgbClr val="0000FF"/>
                </a:solidFill>
              </a:rPr>
              <a:t>Pelaksanaan</a:t>
            </a:r>
            <a:endParaRPr lang="en-US" sz="6700" b="1" dirty="0" smtClean="0">
              <a:solidFill>
                <a:srgbClr val="0000FF"/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Indikator</a:t>
            </a:r>
            <a:r>
              <a:rPr lang="en-US" sz="5100" dirty="0" smtClean="0">
                <a:solidFill>
                  <a:schemeClr val="bg1">
                    <a:lumMod val="75000"/>
                  </a:schemeClr>
                </a:solidFill>
              </a:rPr>
              <a:t> k</a:t>
            </a:r>
            <a:r>
              <a:rPr lang="id-ID" sz="5100" dirty="0" smtClean="0">
                <a:solidFill>
                  <a:schemeClr val="bg1">
                    <a:lumMod val="75000"/>
                  </a:schemeClr>
                </a:solidFill>
              </a:rPr>
              <a:t>eberhasilan aktivitas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Keberlanjutan</a:t>
            </a:r>
            <a:endParaRPr lang="en-US" sz="51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100" dirty="0" err="1" smtClean="0">
                <a:solidFill>
                  <a:schemeClr val="bg1">
                    <a:lumMod val="75000"/>
                  </a:schemeClr>
                </a:solidFill>
              </a:rPr>
              <a:t>Penanggungjawab</a:t>
            </a:r>
            <a:r>
              <a:rPr lang="id-ID" sz="5100" dirty="0" smtClean="0">
                <a:solidFill>
                  <a:schemeClr val="bg1">
                    <a:lumMod val="75000"/>
                  </a:schemeClr>
                </a:solidFill>
              </a:rPr>
              <a:t> Aktivitas</a:t>
            </a:r>
            <a:endParaRPr lang="id-ID" sz="4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333995" y="2559758"/>
            <a:ext cx="6667547" cy="4107765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/>
          <a:p>
            <a:pPr marL="486821" indent="-486821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700" dirty="0" err="1" smtClean="0">
                <a:solidFill>
                  <a:srgbClr val="0033CC"/>
                </a:solidFill>
              </a:rPr>
              <a:t>Tentukan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rincian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jadwal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untuk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tiap</a:t>
            </a:r>
            <a:r>
              <a:rPr lang="en-US" sz="2700" dirty="0" smtClean="0">
                <a:solidFill>
                  <a:srgbClr val="0033CC"/>
                </a:solidFill>
              </a:rPr>
              <a:t> sub-</a:t>
            </a:r>
            <a:r>
              <a:rPr lang="en-US" sz="2700" dirty="0" err="1" smtClean="0">
                <a:solidFill>
                  <a:srgbClr val="0033CC"/>
                </a:solidFill>
              </a:rPr>
              <a:t>aktivitas</a:t>
            </a:r>
            <a:r>
              <a:rPr lang="en-US" sz="2700" dirty="0" smtClean="0">
                <a:solidFill>
                  <a:srgbClr val="0033CC"/>
                </a:solidFill>
              </a:rPr>
              <a:t>.</a:t>
            </a:r>
          </a:p>
          <a:p>
            <a:pPr marL="486821" indent="-486821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700" dirty="0" err="1" smtClean="0">
                <a:solidFill>
                  <a:srgbClr val="0033CC"/>
                </a:solidFill>
              </a:rPr>
              <a:t>Rencanakan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rincian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jadwal</a:t>
            </a:r>
            <a:r>
              <a:rPr lang="en-US" sz="2700" dirty="0" smtClean="0">
                <a:solidFill>
                  <a:srgbClr val="0033CC"/>
                </a:solidFill>
              </a:rPr>
              <a:t> yang </a:t>
            </a:r>
            <a:r>
              <a:rPr lang="en-US" sz="2700" dirty="0" err="1" smtClean="0">
                <a:solidFill>
                  <a:srgbClr val="0033CC"/>
                </a:solidFill>
              </a:rPr>
              <a:t>realistis</a:t>
            </a:r>
            <a:r>
              <a:rPr lang="en-US" sz="2700" dirty="0" smtClean="0">
                <a:solidFill>
                  <a:srgbClr val="0033CC"/>
                </a:solidFill>
              </a:rPr>
              <a:t>.</a:t>
            </a:r>
          </a:p>
          <a:p>
            <a:pPr marL="486821" indent="-486821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700" dirty="0" err="1" smtClean="0">
                <a:solidFill>
                  <a:srgbClr val="0033CC"/>
                </a:solidFill>
              </a:rPr>
              <a:t>Sajikan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jadwal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tahunan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selama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waktu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proyek</a:t>
            </a:r>
            <a:r>
              <a:rPr lang="en-US" sz="2700" dirty="0" smtClean="0">
                <a:solidFill>
                  <a:srgbClr val="0033CC"/>
                </a:solidFill>
              </a:rPr>
              <a:t> (3 </a:t>
            </a:r>
            <a:r>
              <a:rPr lang="en-US" sz="2700" dirty="0" err="1" smtClean="0">
                <a:solidFill>
                  <a:srgbClr val="0033CC"/>
                </a:solidFill>
              </a:rPr>
              <a:t>tahun</a:t>
            </a:r>
            <a:r>
              <a:rPr lang="en-US" sz="2700" dirty="0" smtClean="0">
                <a:solidFill>
                  <a:srgbClr val="0033CC"/>
                </a:solidFill>
              </a:rPr>
              <a:t>).</a:t>
            </a:r>
          </a:p>
          <a:p>
            <a:pPr marL="486821" indent="-486821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700" u="sng" dirty="0" err="1" smtClean="0">
                <a:solidFill>
                  <a:srgbClr val="0033CC"/>
                </a:solidFill>
              </a:rPr>
              <a:t>Kesalahan</a:t>
            </a:r>
            <a:r>
              <a:rPr lang="en-US" sz="2700" u="sng" dirty="0" smtClean="0">
                <a:solidFill>
                  <a:srgbClr val="0033CC"/>
                </a:solidFill>
              </a:rPr>
              <a:t> </a:t>
            </a:r>
            <a:r>
              <a:rPr lang="en-US" sz="2700" u="sng" dirty="0" err="1" smtClean="0">
                <a:solidFill>
                  <a:srgbClr val="0033CC"/>
                </a:solidFill>
              </a:rPr>
              <a:t>umum</a:t>
            </a:r>
            <a:r>
              <a:rPr lang="en-US" sz="2700" u="sng" dirty="0" smtClean="0">
                <a:solidFill>
                  <a:srgbClr val="0033CC"/>
                </a:solidFill>
              </a:rPr>
              <a:t>: </a:t>
            </a:r>
          </a:p>
          <a:p>
            <a:pPr marL="850879" lvl="2" indent="-486821">
              <a:lnSpc>
                <a:spcPct val="80000"/>
              </a:lnSpc>
              <a:buFont typeface="Wingdings" pitchFamily="2" charset="2"/>
              <a:buChar char="Ø"/>
            </a:pPr>
            <a:r>
              <a:rPr lang="id-ID" sz="2400" dirty="0" smtClean="0">
                <a:solidFill>
                  <a:srgbClr val="0033CC"/>
                </a:solidFill>
              </a:rPr>
              <a:t>Jadwal tidak sesuai dengan mekanisme dan rancangan</a:t>
            </a:r>
            <a:r>
              <a:rPr lang="en-US" sz="2400" dirty="0" smtClean="0">
                <a:solidFill>
                  <a:srgbClr val="0033CC"/>
                </a:solidFill>
              </a:rPr>
              <a:t> yang </a:t>
            </a:r>
            <a:r>
              <a:rPr lang="en-US" sz="2400" dirty="0" err="1" smtClean="0">
                <a:solidFill>
                  <a:srgbClr val="0033CC"/>
                </a:solidFill>
              </a:rPr>
              <a:t>diusulkan</a:t>
            </a:r>
            <a:r>
              <a:rPr lang="en-US" sz="2400" dirty="0" smtClean="0">
                <a:solidFill>
                  <a:srgbClr val="0033CC"/>
                </a:solidFill>
              </a:rPr>
              <a:t>.</a:t>
            </a:r>
            <a:endParaRPr lang="id-ID" sz="2400" dirty="0" smtClean="0">
              <a:solidFill>
                <a:srgbClr val="0033CC"/>
              </a:solidFill>
            </a:endParaRPr>
          </a:p>
          <a:p>
            <a:pPr marL="850879" lvl="2" indent="-486821">
              <a:lnSpc>
                <a:spcPct val="80000"/>
              </a:lnSpc>
              <a:buFont typeface="Wingdings" pitchFamily="2" charset="2"/>
              <a:buChar char="Ø"/>
            </a:pPr>
            <a:r>
              <a:rPr lang="id-ID" sz="2400" dirty="0" smtClean="0">
                <a:solidFill>
                  <a:srgbClr val="0033CC"/>
                </a:solidFill>
              </a:rPr>
              <a:t>Berisi jadwal investasi</a:t>
            </a:r>
            <a:r>
              <a:rPr lang="en-US" sz="2400" dirty="0" smtClean="0">
                <a:solidFill>
                  <a:srgbClr val="0033CC"/>
                </a:solidFill>
              </a:rPr>
              <a:t>.</a:t>
            </a:r>
            <a:endParaRPr lang="id-ID" sz="1900" dirty="0" smtClean="0">
              <a:solidFill>
                <a:srgbClr val="0033CC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82508" y="1816383"/>
            <a:ext cx="5181600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AKTIVITAS</a:t>
            </a:r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5333995" y="1816383"/>
            <a:ext cx="6667547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Jadwal Pelaksanaan</a:t>
            </a:r>
            <a:endParaRPr lang="id-ID" dirty="0"/>
          </a:p>
        </p:txBody>
      </p:sp>
      <p:sp>
        <p:nvSpPr>
          <p:cNvPr id="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428736"/>
          </a:xfr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Rincian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Aktivitas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17025" y="1985698"/>
          <a:ext cx="10871220" cy="2491060"/>
        </p:xfrm>
        <a:graphic>
          <a:graphicData uri="http://schemas.openxmlformats.org/drawingml/2006/table">
            <a:tbl>
              <a:tblPr/>
              <a:tblGrid>
                <a:gridCol w="273981"/>
                <a:gridCol w="1438407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  <a:gridCol w="254412"/>
              </a:tblGrid>
              <a:tr h="191620"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Aktivitas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Tahun </a:t>
                      </a:r>
                      <a:r>
                        <a:rPr lang="id-ID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2011 </a:t>
                      </a:r>
                      <a:r>
                        <a:rPr lang="id-ID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bulan ke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Tahun </a:t>
                      </a:r>
                      <a:r>
                        <a:rPr lang="id-ID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2012 </a:t>
                      </a:r>
                      <a:r>
                        <a:rPr lang="id-ID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bulan ke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Tahun </a:t>
                      </a:r>
                      <a:r>
                        <a:rPr lang="id-ID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2013 </a:t>
                      </a:r>
                      <a:r>
                        <a:rPr lang="id-ID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bulan ke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191620"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 Aktivitas 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Sub-sub aktivitas A.1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Sub-sub aktivitas A.2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Sub-sub aktivitas A.3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Sub-sub aktivitas A.4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 Aktivitas 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Sub-sub aktivitas B.1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Sub-sub aktivitas B.2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Sub-sub aktivitas B.3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Sub-sub aktivitas B.4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dst.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42507"/>
            <a:ext cx="12192000" cy="1386228"/>
          </a:xfr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Jadwal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Pelaksanaan</a:t>
            </a:r>
            <a:r>
              <a:rPr lang="id-ID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Aktivitas</a:t>
            </a:r>
            <a:endParaRPr lang="id-ID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46141" y="4857760"/>
            <a:ext cx="11169649" cy="1524011"/>
          </a:xfrm>
          <a:prstGeom prst="rect">
            <a:avLst/>
          </a:prstGeom>
        </p:spPr>
        <p:txBody>
          <a:bodyPr lIns="121917" tIns="60958" rIns="121917" bIns="60958">
            <a:normAutofit/>
          </a:bodyPr>
          <a:lstStyle/>
          <a:p>
            <a:pPr marL="426709" indent="-426709" defTabSz="1219170">
              <a:lnSpc>
                <a:spcPct val="90000"/>
              </a:lnSpc>
              <a:spcBef>
                <a:spcPts val="933"/>
              </a:spcBef>
              <a:buClr>
                <a:schemeClr val="accent2"/>
              </a:buClr>
              <a:buSzPct val="60000"/>
              <a:buFont typeface="Wingdings" pitchFamily="2" charset="2"/>
              <a:buChar char="v"/>
              <a:defRPr/>
            </a:pPr>
            <a:r>
              <a:rPr lang="en-US" sz="2700" dirty="0" err="1" smtClean="0"/>
              <a:t>jadwal</a:t>
            </a:r>
            <a:r>
              <a:rPr lang="en-US" sz="2700" dirty="0" smtClean="0"/>
              <a:t> </a:t>
            </a:r>
            <a:r>
              <a:rPr lang="en-US" sz="2700" dirty="0" err="1" smtClean="0"/>
              <a:t>pelaksanaan</a:t>
            </a:r>
            <a:r>
              <a:rPr lang="en-US" sz="2700" dirty="0" smtClean="0"/>
              <a:t> </a:t>
            </a:r>
            <a:r>
              <a:rPr lang="en-US" sz="2700" dirty="0" err="1" smtClean="0"/>
              <a:t>dirancang</a:t>
            </a:r>
            <a:r>
              <a:rPr lang="en-US" sz="2700" dirty="0" smtClean="0"/>
              <a:t> </a:t>
            </a:r>
            <a:r>
              <a:rPr lang="en-US" sz="2700" dirty="0" err="1" smtClean="0"/>
              <a:t>sesuai</a:t>
            </a:r>
            <a:r>
              <a:rPr lang="en-US" sz="2700" dirty="0" smtClean="0"/>
              <a:t> </a:t>
            </a:r>
            <a:r>
              <a:rPr lang="en-US" sz="2700" dirty="0" err="1" smtClean="0"/>
              <a:t>dengan</a:t>
            </a:r>
            <a:r>
              <a:rPr lang="en-US" sz="2700" dirty="0" smtClean="0"/>
              <a:t> </a:t>
            </a:r>
            <a:r>
              <a:rPr lang="en-US" sz="2700" dirty="0" err="1" smtClean="0"/>
              <a:t>aktivitas</a:t>
            </a:r>
            <a:r>
              <a:rPr lang="en-US" sz="2700" dirty="0" smtClean="0"/>
              <a:t>,</a:t>
            </a:r>
          </a:p>
          <a:p>
            <a:pPr marL="426709" indent="-426709" defTabSz="1219170">
              <a:lnSpc>
                <a:spcPct val="90000"/>
              </a:lnSpc>
              <a:spcBef>
                <a:spcPts val="933"/>
              </a:spcBef>
              <a:buClr>
                <a:schemeClr val="accent2"/>
              </a:buClr>
              <a:buSzPct val="60000"/>
              <a:buFont typeface="Wingdings" pitchFamily="2" charset="2"/>
              <a:buChar char="v"/>
              <a:defRPr/>
            </a:pPr>
            <a:r>
              <a:rPr lang="en-US" sz="2700" dirty="0" err="1" smtClean="0"/>
              <a:t>jika</a:t>
            </a:r>
            <a:r>
              <a:rPr lang="en-US" sz="2700" dirty="0" smtClean="0"/>
              <a:t> </a:t>
            </a:r>
            <a:r>
              <a:rPr lang="en-US" sz="2700" dirty="0" err="1" smtClean="0"/>
              <a:t>diperlukan</a:t>
            </a:r>
            <a:r>
              <a:rPr lang="en-US" sz="2700" dirty="0" smtClean="0"/>
              <a:t> </a:t>
            </a:r>
            <a:r>
              <a:rPr lang="en-US" sz="2700" dirty="0" err="1" smtClean="0"/>
              <a:t>jadwal</a:t>
            </a:r>
            <a:r>
              <a:rPr lang="en-US" sz="2700" dirty="0" smtClean="0"/>
              <a:t> multi-</a:t>
            </a:r>
            <a:r>
              <a:rPr lang="en-US" sz="2700" dirty="0" err="1" smtClean="0"/>
              <a:t>tahun</a:t>
            </a:r>
            <a:r>
              <a:rPr lang="en-US" sz="2700" dirty="0" smtClean="0"/>
              <a:t> </a:t>
            </a:r>
            <a:r>
              <a:rPr lang="en-US" sz="2700" dirty="0" err="1" smtClean="0"/>
              <a:t>dapat</a:t>
            </a:r>
            <a:r>
              <a:rPr lang="en-US" sz="2700" dirty="0" smtClean="0"/>
              <a:t> </a:t>
            </a:r>
            <a:r>
              <a:rPr lang="en-US" sz="2700" dirty="0" err="1" smtClean="0"/>
              <a:t>diakomodasikan</a:t>
            </a:r>
            <a:r>
              <a:rPr lang="en-US" sz="2700" dirty="0" smtClean="0"/>
              <a:t>,</a:t>
            </a:r>
          </a:p>
          <a:p>
            <a:pPr marL="426709" indent="-426709" defTabSz="1219170">
              <a:lnSpc>
                <a:spcPct val="90000"/>
              </a:lnSpc>
              <a:spcBef>
                <a:spcPts val="933"/>
              </a:spcBef>
              <a:buClr>
                <a:schemeClr val="accent2"/>
              </a:buClr>
              <a:buSzPct val="60000"/>
              <a:buFont typeface="Wingdings" pitchFamily="2" charset="2"/>
              <a:buChar char="v"/>
              <a:defRPr/>
            </a:pPr>
            <a:r>
              <a:rPr lang="en-US" sz="2700" dirty="0" err="1" smtClean="0"/>
              <a:t>bukan</a:t>
            </a:r>
            <a:r>
              <a:rPr lang="en-US" sz="2700" dirty="0" smtClean="0"/>
              <a:t> </a:t>
            </a:r>
            <a:r>
              <a:rPr lang="en-US" sz="2700" dirty="0" err="1" smtClean="0"/>
              <a:t>jadwal</a:t>
            </a:r>
            <a:r>
              <a:rPr lang="en-US" sz="2700" dirty="0" smtClean="0"/>
              <a:t> </a:t>
            </a:r>
            <a:r>
              <a:rPr lang="en-US" sz="2700" dirty="0" err="1" smtClean="0"/>
              <a:t>pengadaan</a:t>
            </a:r>
            <a:r>
              <a:rPr lang="en-US" sz="2700" dirty="0" smtClean="0"/>
              <a:t> </a:t>
            </a:r>
            <a:r>
              <a:rPr lang="en-US" sz="2700" dirty="0" err="1" smtClean="0"/>
              <a:t>barang</a:t>
            </a:r>
            <a:r>
              <a:rPr lang="en-US" sz="2700" dirty="0" smtClean="0"/>
              <a:t>.</a:t>
            </a:r>
            <a:endParaRPr lang="en-US" sz="3200" dirty="0" smtClean="0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570075" y="2666995"/>
            <a:ext cx="1631949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7" name="Line 21"/>
          <p:cNvSpPr>
            <a:spLocks noChangeShapeType="1"/>
          </p:cNvSpPr>
          <p:nvPr/>
        </p:nvSpPr>
        <p:spPr bwMode="auto">
          <a:xfrm>
            <a:off x="5615756" y="2666995"/>
            <a:ext cx="1631949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8669258" y="2666995"/>
            <a:ext cx="1631949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3416293" y="2857496"/>
            <a:ext cx="1631951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6953257" y="2857496"/>
            <a:ext cx="1631951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10001278" y="2857496"/>
            <a:ext cx="1631951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2789767" y="3047997"/>
            <a:ext cx="1244600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6184909" y="3047997"/>
            <a:ext cx="864000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8661024" y="3047997"/>
            <a:ext cx="2976000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3845986" y="3238499"/>
            <a:ext cx="5389033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4000485" y="3619501"/>
            <a:ext cx="1244600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6286502" y="3714752"/>
            <a:ext cx="5389033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8667768" y="4000504"/>
            <a:ext cx="1244600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583624" y="4191005"/>
            <a:ext cx="9072000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2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828859" y="35549"/>
            <a:ext cx="11334787" cy="1393187"/>
          </a:xfr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anchor="b">
            <a:normAutofit/>
          </a:bodyPr>
          <a:lstStyle>
            <a:extLst/>
          </a:lstStyle>
          <a:p>
            <a:pPr algn="r"/>
            <a:r>
              <a:rPr lang="id-ID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Keterkaitan komponen aktivitas</a:t>
            </a:r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261346" y="1809739"/>
            <a:ext cx="4044941" cy="4953035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>
            <a:extLst/>
          </a:lstStyle>
          <a:p>
            <a:r>
              <a:rPr lang="id-ID" sz="2900" b="1" dirty="0" smtClean="0"/>
              <a:t>Harus ada koherensi antara sub-aktivitas yang disampaikan pada </a:t>
            </a:r>
            <a:r>
              <a:rPr lang="id-ID" sz="2900" b="1" i="1" dirty="0" smtClean="0">
                <a:solidFill>
                  <a:srgbClr val="00FF00"/>
                </a:solidFill>
              </a:rPr>
              <a:t>“Mekanisme dan rancangan”</a:t>
            </a:r>
            <a:r>
              <a:rPr lang="id-ID" sz="2900" b="1" dirty="0" smtClean="0"/>
              <a:t>, dengan </a:t>
            </a:r>
            <a:r>
              <a:rPr lang="id-ID" sz="2900" b="1" i="1" dirty="0" smtClean="0">
                <a:solidFill>
                  <a:srgbClr val="00FF00"/>
                </a:solidFill>
              </a:rPr>
              <a:t>“Sumberdaya yang dubutuhkan”</a:t>
            </a:r>
            <a:r>
              <a:rPr lang="id-ID" sz="2900" b="1" dirty="0" smtClean="0"/>
              <a:t>, dan dengan </a:t>
            </a:r>
            <a:r>
              <a:rPr lang="id-ID" sz="2900" b="1" i="1" dirty="0" smtClean="0">
                <a:solidFill>
                  <a:srgbClr val="00FF00"/>
                </a:solidFill>
              </a:rPr>
              <a:t>“Jadwal Pelaksanaan”</a:t>
            </a:r>
            <a:r>
              <a:rPr lang="id-ID" sz="2900" b="1" dirty="0" smtClean="0"/>
              <a:t>.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905499" y="1904989"/>
          <a:ext cx="5905541" cy="4796440"/>
        </p:xfrm>
        <a:graphic>
          <a:graphicData uri="http://schemas.openxmlformats.org/presentationml/2006/ole">
            <p:oleObj spid="_x0000_s1026" name="Document" r:id="rId4" imgW="5661720" imgH="8021160" progId="Word.Document.8">
              <p:embed/>
            </p:oleObj>
          </a:graphicData>
        </a:graphic>
      </p:graphicFrame>
      <p:sp>
        <p:nvSpPr>
          <p:cNvPr id="7" name="Freeform 14"/>
          <p:cNvSpPr>
            <a:spLocks/>
          </p:cNvSpPr>
          <p:nvPr/>
        </p:nvSpPr>
        <p:spPr bwMode="auto">
          <a:xfrm rot="130345">
            <a:off x="6868655" y="3261720"/>
            <a:ext cx="1236152" cy="585249"/>
          </a:xfrm>
          <a:custGeom>
            <a:avLst/>
            <a:gdLst/>
            <a:ahLst/>
            <a:cxnLst>
              <a:cxn ang="0">
                <a:pos x="52" y="204"/>
              </a:cxn>
              <a:cxn ang="0">
                <a:pos x="772" y="24"/>
              </a:cxn>
              <a:cxn ang="0">
                <a:pos x="1675" y="89"/>
              </a:cxn>
              <a:cxn ang="0">
                <a:pos x="1478" y="284"/>
              </a:cxn>
              <a:cxn ang="0">
                <a:pos x="328" y="330"/>
              </a:cxn>
              <a:cxn ang="0">
                <a:pos x="131" y="227"/>
              </a:cxn>
              <a:cxn ang="0">
                <a:pos x="316" y="156"/>
              </a:cxn>
            </a:cxnLst>
            <a:rect l="0" t="0" r="r" b="b"/>
            <a:pathLst>
              <a:path w="1834" h="366">
                <a:moveTo>
                  <a:pt x="52" y="204"/>
                </a:moveTo>
                <a:cubicBezTo>
                  <a:pt x="183" y="137"/>
                  <a:pt x="430" y="48"/>
                  <a:pt x="772" y="24"/>
                </a:cubicBezTo>
                <a:cubicBezTo>
                  <a:pt x="1114" y="0"/>
                  <a:pt x="1516" y="48"/>
                  <a:pt x="1675" y="89"/>
                </a:cubicBezTo>
                <a:cubicBezTo>
                  <a:pt x="1834" y="130"/>
                  <a:pt x="1719" y="246"/>
                  <a:pt x="1478" y="284"/>
                </a:cubicBezTo>
                <a:cubicBezTo>
                  <a:pt x="1237" y="322"/>
                  <a:pt x="657" y="366"/>
                  <a:pt x="328" y="330"/>
                </a:cubicBezTo>
                <a:cubicBezTo>
                  <a:pt x="0" y="294"/>
                  <a:pt x="134" y="253"/>
                  <a:pt x="131" y="227"/>
                </a:cubicBezTo>
                <a:cubicBezTo>
                  <a:pt x="129" y="198"/>
                  <a:pt x="278" y="166"/>
                  <a:pt x="316" y="156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 lIns="121917" tIns="60958" rIns="121917" bIns="60958"/>
          <a:lstStyle/>
          <a:p>
            <a:endParaRPr lang="id-ID"/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 rot="20555955">
            <a:off x="7782810" y="3482791"/>
            <a:ext cx="825873" cy="695899"/>
          </a:xfrm>
          <a:custGeom>
            <a:avLst/>
            <a:gdLst/>
            <a:ahLst/>
            <a:cxnLst>
              <a:cxn ang="0">
                <a:pos x="180" y="0"/>
              </a:cxn>
              <a:cxn ang="0">
                <a:pos x="0" y="798"/>
              </a:cxn>
            </a:cxnLst>
            <a:rect l="0" t="0" r="r" b="b"/>
            <a:pathLst>
              <a:path w="462" h="798">
                <a:moveTo>
                  <a:pt x="180" y="0"/>
                </a:moveTo>
                <a:cubicBezTo>
                  <a:pt x="462" y="432"/>
                  <a:pt x="216" y="630"/>
                  <a:pt x="0" y="79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121917" tIns="60958" rIns="121917" bIns="60958" anchor="ctr"/>
          <a:lstStyle/>
          <a:p>
            <a:endParaRPr lang="id-ID"/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 rot="130345">
            <a:off x="6754212" y="4058790"/>
            <a:ext cx="1236152" cy="585249"/>
          </a:xfrm>
          <a:custGeom>
            <a:avLst/>
            <a:gdLst/>
            <a:ahLst/>
            <a:cxnLst>
              <a:cxn ang="0">
                <a:pos x="52" y="204"/>
              </a:cxn>
              <a:cxn ang="0">
                <a:pos x="772" y="24"/>
              </a:cxn>
              <a:cxn ang="0">
                <a:pos x="1675" y="89"/>
              </a:cxn>
              <a:cxn ang="0">
                <a:pos x="1478" y="284"/>
              </a:cxn>
              <a:cxn ang="0">
                <a:pos x="328" y="330"/>
              </a:cxn>
              <a:cxn ang="0">
                <a:pos x="131" y="227"/>
              </a:cxn>
              <a:cxn ang="0">
                <a:pos x="316" y="156"/>
              </a:cxn>
            </a:cxnLst>
            <a:rect l="0" t="0" r="r" b="b"/>
            <a:pathLst>
              <a:path w="1834" h="366">
                <a:moveTo>
                  <a:pt x="52" y="204"/>
                </a:moveTo>
                <a:cubicBezTo>
                  <a:pt x="183" y="137"/>
                  <a:pt x="430" y="48"/>
                  <a:pt x="772" y="24"/>
                </a:cubicBezTo>
                <a:cubicBezTo>
                  <a:pt x="1114" y="0"/>
                  <a:pt x="1516" y="48"/>
                  <a:pt x="1675" y="89"/>
                </a:cubicBezTo>
                <a:cubicBezTo>
                  <a:pt x="1834" y="130"/>
                  <a:pt x="1719" y="246"/>
                  <a:pt x="1478" y="284"/>
                </a:cubicBezTo>
                <a:cubicBezTo>
                  <a:pt x="1237" y="322"/>
                  <a:pt x="657" y="366"/>
                  <a:pt x="328" y="330"/>
                </a:cubicBezTo>
                <a:cubicBezTo>
                  <a:pt x="0" y="294"/>
                  <a:pt x="134" y="253"/>
                  <a:pt x="131" y="227"/>
                </a:cubicBezTo>
                <a:cubicBezTo>
                  <a:pt x="129" y="198"/>
                  <a:pt x="278" y="166"/>
                  <a:pt x="316" y="156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 lIns="121917" tIns="60958" rIns="121917" bIns="60958"/>
          <a:lstStyle/>
          <a:p>
            <a:endParaRPr lang="id-ID"/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 rot="130345">
            <a:off x="6849463" y="4820796"/>
            <a:ext cx="1236152" cy="585249"/>
          </a:xfrm>
          <a:custGeom>
            <a:avLst/>
            <a:gdLst/>
            <a:ahLst/>
            <a:cxnLst>
              <a:cxn ang="0">
                <a:pos x="52" y="204"/>
              </a:cxn>
              <a:cxn ang="0">
                <a:pos x="772" y="24"/>
              </a:cxn>
              <a:cxn ang="0">
                <a:pos x="1675" y="89"/>
              </a:cxn>
              <a:cxn ang="0">
                <a:pos x="1478" y="284"/>
              </a:cxn>
              <a:cxn ang="0">
                <a:pos x="328" y="330"/>
              </a:cxn>
              <a:cxn ang="0">
                <a:pos x="131" y="227"/>
              </a:cxn>
              <a:cxn ang="0">
                <a:pos x="316" y="156"/>
              </a:cxn>
            </a:cxnLst>
            <a:rect l="0" t="0" r="r" b="b"/>
            <a:pathLst>
              <a:path w="1834" h="366">
                <a:moveTo>
                  <a:pt x="52" y="204"/>
                </a:moveTo>
                <a:cubicBezTo>
                  <a:pt x="183" y="137"/>
                  <a:pt x="430" y="48"/>
                  <a:pt x="772" y="24"/>
                </a:cubicBezTo>
                <a:cubicBezTo>
                  <a:pt x="1114" y="0"/>
                  <a:pt x="1516" y="48"/>
                  <a:pt x="1675" y="89"/>
                </a:cubicBezTo>
                <a:cubicBezTo>
                  <a:pt x="1834" y="130"/>
                  <a:pt x="1719" y="246"/>
                  <a:pt x="1478" y="284"/>
                </a:cubicBezTo>
                <a:cubicBezTo>
                  <a:pt x="1237" y="322"/>
                  <a:pt x="657" y="366"/>
                  <a:pt x="328" y="330"/>
                </a:cubicBezTo>
                <a:cubicBezTo>
                  <a:pt x="0" y="294"/>
                  <a:pt x="134" y="253"/>
                  <a:pt x="131" y="227"/>
                </a:cubicBezTo>
                <a:cubicBezTo>
                  <a:pt x="129" y="198"/>
                  <a:pt x="278" y="166"/>
                  <a:pt x="316" y="156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 lIns="121917" tIns="60958" rIns="121917" bIns="60958"/>
          <a:lstStyle/>
          <a:p>
            <a:endParaRPr lang="id-ID"/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8001013" y="4381507"/>
            <a:ext cx="594781" cy="742951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468"/>
              </a:cxn>
            </a:cxnLst>
            <a:rect l="0" t="0" r="r" b="b"/>
            <a:pathLst>
              <a:path w="416" h="468">
                <a:moveTo>
                  <a:pt x="6" y="0"/>
                </a:moveTo>
                <a:cubicBezTo>
                  <a:pt x="416" y="260"/>
                  <a:pt x="314" y="367"/>
                  <a:pt x="0" y="46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121917" tIns="60958" rIns="121917" bIns="60958" anchor="ctr"/>
          <a:lstStyle/>
          <a:p>
            <a:endParaRPr lang="id-ID"/>
          </a:p>
        </p:txBody>
      </p:sp>
      <p:sp>
        <p:nvSpPr>
          <p:cNvPr id="12" name="Right Arrow 11"/>
          <p:cNvSpPr/>
          <p:nvPr/>
        </p:nvSpPr>
        <p:spPr>
          <a:xfrm>
            <a:off x="4409843" y="1805748"/>
            <a:ext cx="1428760" cy="5009720"/>
          </a:xfrm>
          <a:prstGeom prst="rightArrow">
            <a:avLst>
              <a:gd name="adj1" fmla="val 100000"/>
              <a:gd name="adj2" fmla="val 78775"/>
            </a:avLst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id-ID"/>
          </a:p>
        </p:txBody>
      </p:sp>
      <p:sp>
        <p:nvSpPr>
          <p:cNvPr id="13" name="Rectangle 1"/>
          <p:cNvSpPr txBox="1">
            <a:spLocks/>
          </p:cNvSpPr>
          <p:nvPr/>
        </p:nvSpPr>
        <p:spPr>
          <a:xfrm>
            <a:off x="95208" y="35549"/>
            <a:ext cx="587160" cy="139318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21917" tIns="60958" rIns="121917" bIns="60958" anchor="b">
            <a:normAutofit/>
          </a:bodyPr>
          <a:lstStyle>
            <a:extLst/>
          </a:lstStyle>
          <a:p>
            <a:pPr defTabSz="1219170">
              <a:spcBef>
                <a:spcPct val="0"/>
              </a:spcBef>
              <a:defRPr/>
            </a:pPr>
            <a:endParaRPr lang="en-US" sz="5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7708" y="2559757"/>
            <a:ext cx="5181600" cy="3505200"/>
          </a:xfrm>
          <a:prstGeom prst="rect">
            <a:avLst/>
          </a:prstGeom>
        </p:spPr>
        <p:txBody>
          <a:bodyPr lIns="121917" tIns="60958" rIns="121917" bIns="60958">
            <a:normAutofit fontScale="47500" lnSpcReduction="20000"/>
          </a:bodyPr>
          <a:lstStyle/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Latar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belakang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Rasional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Tujuan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Mekanisme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dan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Rancangan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Sumberdaya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yang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dibutuhkan</a:t>
            </a:r>
            <a:endParaRPr lang="id-ID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Jadwal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Pelaksanaan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en-US" sz="6800" b="1" dirty="0" err="1" smtClean="0">
                <a:solidFill>
                  <a:srgbClr val="0000FF"/>
                </a:solidFill>
              </a:rPr>
              <a:t>Indikator</a:t>
            </a:r>
            <a:r>
              <a:rPr lang="en-US" sz="6800" b="1" dirty="0" smtClean="0">
                <a:solidFill>
                  <a:srgbClr val="0000FF"/>
                </a:solidFill>
              </a:rPr>
              <a:t> k</a:t>
            </a:r>
            <a:r>
              <a:rPr lang="id-ID" sz="6800" b="1" dirty="0" smtClean="0">
                <a:solidFill>
                  <a:srgbClr val="0000FF"/>
                </a:solidFill>
              </a:rPr>
              <a:t>eberhasilan aktivitas</a:t>
            </a:r>
            <a:endParaRPr lang="en-US" sz="6800" b="1" dirty="0" smtClean="0">
              <a:solidFill>
                <a:srgbClr val="0000FF"/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Keberlanjutan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Penanggungjawab</a:t>
            </a:r>
            <a:r>
              <a:rPr lang="id-ID" sz="5300" dirty="0" smtClean="0">
                <a:solidFill>
                  <a:schemeClr val="bg1">
                    <a:lumMod val="75000"/>
                  </a:schemeClr>
                </a:solidFill>
              </a:rPr>
              <a:t> Aktivitas</a:t>
            </a:r>
            <a:endParaRPr lang="id-ID" sz="4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333995" y="2559757"/>
            <a:ext cx="6572296" cy="4298243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/>
          <a:p>
            <a:pPr>
              <a:lnSpc>
                <a:spcPct val="70000"/>
              </a:lnSpc>
              <a:buFont typeface="Wingdings" pitchFamily="2" charset="2"/>
              <a:buChar char="q"/>
            </a:pPr>
            <a:r>
              <a:rPr lang="en-US" sz="1900" dirty="0" err="1" smtClean="0">
                <a:solidFill>
                  <a:srgbClr val="0033CC"/>
                </a:solidFill>
              </a:rPr>
              <a:t>Sebutkan</a:t>
            </a:r>
            <a:r>
              <a:rPr lang="en-US" sz="1900" dirty="0" smtClean="0">
                <a:solidFill>
                  <a:srgbClr val="0033CC"/>
                </a:solidFill>
              </a:rPr>
              <a:t> target </a:t>
            </a:r>
            <a:r>
              <a:rPr lang="en-US" sz="1900" dirty="0" err="1" smtClean="0">
                <a:solidFill>
                  <a:srgbClr val="0033CC"/>
                </a:solidFill>
              </a:rPr>
              <a:t>langsung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dari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aktivitas</a:t>
            </a:r>
            <a:r>
              <a:rPr lang="en-US" sz="1900" dirty="0" smtClean="0">
                <a:solidFill>
                  <a:srgbClr val="0033CC"/>
                </a:solidFill>
              </a:rPr>
              <a:t>, </a:t>
            </a:r>
            <a:r>
              <a:rPr lang="en-US" sz="1900" dirty="0" err="1" smtClean="0">
                <a:solidFill>
                  <a:srgbClr val="0033CC"/>
                </a:solidFill>
              </a:rPr>
              <a:t>setiap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tahun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selama</a:t>
            </a:r>
            <a:r>
              <a:rPr lang="en-US" sz="1900" dirty="0" smtClean="0">
                <a:solidFill>
                  <a:srgbClr val="0033CC"/>
                </a:solidFill>
              </a:rPr>
              <a:t> program </a:t>
            </a:r>
            <a:r>
              <a:rPr lang="en-US" sz="1900" dirty="0" err="1" smtClean="0">
                <a:solidFill>
                  <a:srgbClr val="0033CC"/>
                </a:solidFill>
              </a:rPr>
              <a:t>berlangsung</a:t>
            </a:r>
            <a:r>
              <a:rPr lang="en-US" sz="1900" dirty="0" smtClean="0">
                <a:solidFill>
                  <a:srgbClr val="0033CC"/>
                </a:solidFill>
              </a:rPr>
              <a:t>.</a:t>
            </a:r>
          </a:p>
          <a:p>
            <a:pPr>
              <a:lnSpc>
                <a:spcPct val="70000"/>
              </a:lnSpc>
              <a:buFont typeface="Wingdings" pitchFamily="2" charset="2"/>
              <a:buChar char="q"/>
            </a:pPr>
            <a:r>
              <a:rPr lang="en-US" sz="1900" dirty="0" err="1" smtClean="0">
                <a:solidFill>
                  <a:srgbClr val="0033CC"/>
                </a:solidFill>
              </a:rPr>
              <a:t>Indikator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mengukur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ketercapaian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tujuan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dari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aktivitas</a:t>
            </a:r>
            <a:r>
              <a:rPr lang="en-US" sz="1900" dirty="0" smtClean="0">
                <a:solidFill>
                  <a:srgbClr val="0033CC"/>
                </a:solidFill>
              </a:rPr>
              <a:t> yang </a:t>
            </a:r>
            <a:r>
              <a:rPr lang="en-US" sz="1900" dirty="0" err="1" smtClean="0">
                <a:solidFill>
                  <a:srgbClr val="0033CC"/>
                </a:solidFill>
              </a:rPr>
              <a:t>dilaksanakan</a:t>
            </a:r>
            <a:r>
              <a:rPr lang="en-US" sz="1900" dirty="0" smtClean="0">
                <a:solidFill>
                  <a:srgbClr val="0033CC"/>
                </a:solidFill>
              </a:rPr>
              <a:t>.</a:t>
            </a:r>
          </a:p>
          <a:p>
            <a:pPr>
              <a:lnSpc>
                <a:spcPct val="70000"/>
              </a:lnSpc>
              <a:buFont typeface="Wingdings" pitchFamily="2" charset="2"/>
              <a:buChar char="q"/>
            </a:pPr>
            <a:r>
              <a:rPr lang="en-US" sz="1900" dirty="0" err="1" smtClean="0">
                <a:solidFill>
                  <a:srgbClr val="0033CC"/>
                </a:solidFill>
              </a:rPr>
              <a:t>Harus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terukur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baik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kuantitatif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atau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kualitatif</a:t>
            </a:r>
            <a:endParaRPr lang="en-US" sz="1900" dirty="0" smtClean="0">
              <a:solidFill>
                <a:srgbClr val="0033CC"/>
              </a:solidFill>
            </a:endParaRPr>
          </a:p>
          <a:p>
            <a:pPr>
              <a:lnSpc>
                <a:spcPct val="70000"/>
              </a:lnSpc>
              <a:buFont typeface="Wingdings" pitchFamily="2" charset="2"/>
              <a:buChar char="q"/>
            </a:pPr>
            <a:r>
              <a:rPr lang="en-US" sz="1900" dirty="0" err="1" smtClean="0">
                <a:solidFill>
                  <a:srgbClr val="0033CC"/>
                </a:solidFill>
              </a:rPr>
              <a:t>Jelaskan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cara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mengukur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masing-masing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indikator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kinerja</a:t>
            </a:r>
            <a:r>
              <a:rPr lang="en-US" sz="1900" dirty="0" smtClean="0">
                <a:solidFill>
                  <a:srgbClr val="0033CC"/>
                </a:solidFill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1900" dirty="0" err="1" smtClean="0">
                <a:solidFill>
                  <a:srgbClr val="0033CC"/>
                </a:solidFill>
              </a:rPr>
              <a:t>Sajikan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baik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indikator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utama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maupun</a:t>
            </a:r>
            <a:r>
              <a:rPr lang="en-US" sz="1900" dirty="0" smtClean="0">
                <a:solidFill>
                  <a:srgbClr val="0033CC"/>
                </a:solidFill>
              </a:rPr>
              <a:t> </a:t>
            </a:r>
            <a:r>
              <a:rPr lang="en-US" sz="1900" dirty="0" err="1" smtClean="0">
                <a:solidFill>
                  <a:srgbClr val="0033CC"/>
                </a:solidFill>
              </a:rPr>
              <a:t>tambahan</a:t>
            </a:r>
            <a:r>
              <a:rPr lang="en-US" sz="1900" dirty="0" smtClean="0">
                <a:solidFill>
                  <a:srgbClr val="0033CC"/>
                </a:solidFill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1900" u="sng" dirty="0" err="1" smtClean="0">
                <a:solidFill>
                  <a:srgbClr val="0033CC"/>
                </a:solidFill>
              </a:rPr>
              <a:t>Kesalahan</a:t>
            </a:r>
            <a:r>
              <a:rPr lang="en-US" sz="1900" u="sng" dirty="0" smtClean="0">
                <a:solidFill>
                  <a:srgbClr val="0033CC"/>
                </a:solidFill>
              </a:rPr>
              <a:t> </a:t>
            </a:r>
            <a:r>
              <a:rPr lang="en-US" sz="1900" u="sng" dirty="0" err="1" smtClean="0">
                <a:solidFill>
                  <a:srgbClr val="0033CC"/>
                </a:solidFill>
              </a:rPr>
              <a:t>umum</a:t>
            </a:r>
            <a:r>
              <a:rPr lang="en-US" sz="1900" u="sng" dirty="0" smtClean="0">
                <a:solidFill>
                  <a:srgbClr val="0033CC"/>
                </a:solidFill>
              </a:rPr>
              <a:t>: </a:t>
            </a:r>
          </a:p>
          <a:p>
            <a:pPr lvl="1">
              <a:lnSpc>
                <a:spcPct val="70000"/>
              </a:lnSpc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id-ID" sz="1900" dirty="0" smtClean="0">
                <a:solidFill>
                  <a:srgbClr val="0033CC"/>
                </a:solidFill>
              </a:rPr>
              <a:t>Tidak terkait atau relevan dengan tujuan atau aktivitas</a:t>
            </a:r>
            <a:r>
              <a:rPr lang="en-US" sz="1900" dirty="0" smtClean="0">
                <a:solidFill>
                  <a:srgbClr val="0033CC"/>
                </a:solidFill>
              </a:rPr>
              <a:t>.</a:t>
            </a:r>
            <a:endParaRPr lang="id-ID" sz="1900" dirty="0" smtClean="0">
              <a:solidFill>
                <a:srgbClr val="0033CC"/>
              </a:solidFill>
            </a:endParaRPr>
          </a:p>
          <a:p>
            <a:pPr lvl="1">
              <a:lnSpc>
                <a:spcPct val="70000"/>
              </a:lnSpc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en-US" sz="1900" dirty="0" err="1" smtClean="0">
                <a:solidFill>
                  <a:srgbClr val="0000FF"/>
                </a:solidFill>
              </a:rPr>
              <a:t>Tidak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ada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ukuran</a:t>
            </a:r>
            <a:r>
              <a:rPr lang="en-US" sz="1900" dirty="0" smtClean="0">
                <a:solidFill>
                  <a:srgbClr val="0000FF"/>
                </a:solidFill>
              </a:rPr>
              <a:t> yang </a:t>
            </a:r>
            <a:r>
              <a:rPr lang="en-US" sz="1900" dirty="0" err="1" smtClean="0">
                <a:solidFill>
                  <a:srgbClr val="0000FF"/>
                </a:solidFill>
              </a:rPr>
              <a:t>jelas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untuk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indikator</a:t>
            </a:r>
            <a:r>
              <a:rPr lang="en-US" sz="1900" dirty="0" smtClean="0">
                <a:solidFill>
                  <a:srgbClr val="0000FF"/>
                </a:solidFill>
              </a:rPr>
              <a:t> </a:t>
            </a:r>
            <a:r>
              <a:rPr lang="en-US" sz="1900" dirty="0" err="1" smtClean="0">
                <a:solidFill>
                  <a:srgbClr val="0000FF"/>
                </a:solidFill>
              </a:rPr>
              <a:t>kualitatif</a:t>
            </a:r>
            <a:r>
              <a:rPr lang="en-US" sz="1900" dirty="0" smtClean="0">
                <a:solidFill>
                  <a:srgbClr val="0000FF"/>
                </a:solidFill>
              </a:rPr>
              <a:t>, </a:t>
            </a:r>
            <a:r>
              <a:rPr lang="en-US" sz="1900" dirty="0" err="1" smtClean="0">
                <a:solidFill>
                  <a:srgbClr val="0000FF"/>
                </a:solidFill>
              </a:rPr>
              <a:t>misal</a:t>
            </a:r>
            <a:r>
              <a:rPr lang="en-US" sz="1900" dirty="0" smtClean="0">
                <a:solidFill>
                  <a:srgbClr val="0000FF"/>
                </a:solidFill>
              </a:rPr>
              <a:t> %</a:t>
            </a:r>
            <a:endParaRPr lang="id-ID" sz="1900" dirty="0" smtClean="0">
              <a:solidFill>
                <a:srgbClr val="0033CC"/>
              </a:solidFill>
            </a:endParaRPr>
          </a:p>
          <a:p>
            <a:pPr lvl="1">
              <a:lnSpc>
                <a:spcPct val="70000"/>
              </a:lnSpc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id-ID" sz="1900" dirty="0" smtClean="0">
                <a:solidFill>
                  <a:srgbClr val="0033CC"/>
                </a:solidFill>
              </a:rPr>
              <a:t>Hanya menggunakan indi</a:t>
            </a:r>
            <a:r>
              <a:rPr lang="en-US" sz="1900" dirty="0" smtClean="0">
                <a:solidFill>
                  <a:srgbClr val="0033CC"/>
                </a:solidFill>
              </a:rPr>
              <a:t>k</a:t>
            </a:r>
            <a:r>
              <a:rPr lang="id-ID" sz="1900" dirty="0" smtClean="0">
                <a:solidFill>
                  <a:srgbClr val="0033CC"/>
                </a:solidFill>
              </a:rPr>
              <a:t>ator utama (tidak akan dicapai oleh hanya satu aktivitas)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57144" y="1816383"/>
            <a:ext cx="5181600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AKTIVITAS</a:t>
            </a:r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5334245" y="1816383"/>
            <a:ext cx="6667296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Indikator keberhasilan aktivitas</a:t>
            </a:r>
            <a:endParaRPr lang="id-ID" dirty="0"/>
          </a:p>
        </p:txBody>
      </p:sp>
      <p:sp>
        <p:nvSpPr>
          <p:cNvPr id="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428736"/>
          </a:xfrm>
          <a:solidFill>
            <a:schemeClr val="bg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Rincian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Aktivitas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508"/>
            <a:ext cx="12192000" cy="1143000"/>
          </a:xfr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Indikator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Kinerja</a:t>
            </a:r>
            <a:endParaRPr lang="id-ID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71462" y="1619237"/>
          <a:ext cx="10858577" cy="3302000"/>
        </p:xfrm>
        <a:graphic>
          <a:graphicData uri="http://schemas.openxmlformats.org/drawingml/2006/table">
            <a:tbl>
              <a:tblPr/>
              <a:tblGrid>
                <a:gridCol w="407196"/>
                <a:gridCol w="2513997"/>
                <a:gridCol w="1823532"/>
                <a:gridCol w="2053688"/>
                <a:gridCol w="1982871"/>
                <a:gridCol w="2077293"/>
              </a:tblGrid>
              <a:tr h="254000"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id-ID" sz="19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Indikator Kinerja</a:t>
                      </a:r>
                      <a:endParaRPr lang="id-ID" sz="19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h="50800" prst="divo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Baseline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cell3D prstMaterial="dkEdge">
                      <a:bevel h="50800" prst="divo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Target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cell3D prstMaterial="dkEdge">
                      <a:bevel h="50800" prst="divo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Target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cell3D prstMaterial="dkEdge">
                      <a:bevel h="50800" prst="divo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Target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cell3D prstMaterial="dkEdge">
                      <a:bevel h="50800" prst="divot"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254000"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Tahun 2009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h="50800" prst="divo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Akhir tahun </a:t>
                      </a:r>
                      <a:r>
                        <a:rPr lang="id-ID" sz="15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2011</a:t>
                      </a:r>
                      <a:endParaRPr lang="id-ID" sz="15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h="50800" prst="divo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Akhir tahun </a:t>
                      </a:r>
                      <a:r>
                        <a:rPr lang="id-ID" sz="15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2012</a:t>
                      </a:r>
                      <a:endParaRPr lang="id-ID" sz="15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h="50800" prst="divo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Akhir tahun </a:t>
                      </a:r>
                      <a:r>
                        <a:rPr lang="id-ID" sz="15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2013</a:t>
                      </a:r>
                      <a:endParaRPr lang="id-ID" sz="15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h="50800" prst="divot"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endParaRPr lang="id-ID" sz="1500" b="1" i="0" u="none" strike="noStrike" dirty="0">
                        <a:solidFill>
                          <a:srgbClr val="3333CC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500" b="1" i="0" u="none" strike="noStrike" dirty="0">
                        <a:solidFill>
                          <a:srgbClr val="3333CC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rgbClr val="3333CC"/>
                          </a:solidFill>
                          <a:latin typeface="Calibri"/>
                        </a:rPr>
                        <a:t>1.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1" i="0" u="none" strike="noStrike" baseline="0" dirty="0" smtClean="0">
                          <a:solidFill>
                            <a:srgbClr val="3333CC"/>
                          </a:solidFill>
                          <a:latin typeface="Calibri"/>
                        </a:rPr>
                        <a:t>Indikator Kinerja 1</a:t>
                      </a:r>
                      <a:endParaRPr lang="id-ID" sz="1500" b="1" i="0" u="none" strike="noStrike" dirty="0">
                        <a:solidFill>
                          <a:srgbClr val="3333CC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rgbClr val="3333CC"/>
                          </a:solidFill>
                          <a:latin typeface="Calibri"/>
                        </a:rPr>
                        <a:t>2.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1" i="0" u="none" strike="noStrike" dirty="0" smtClean="0">
                          <a:solidFill>
                            <a:srgbClr val="3333CC"/>
                          </a:solidFill>
                          <a:latin typeface="Calibri"/>
                        </a:rPr>
                        <a:t>Indikator Kinerja 2</a:t>
                      </a:r>
                      <a:endParaRPr lang="id-ID" sz="1500" b="1" i="0" u="none" strike="noStrike" dirty="0">
                        <a:solidFill>
                          <a:srgbClr val="3333CC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1" i="0" u="none" strike="noStrike" dirty="0">
                          <a:solidFill>
                            <a:srgbClr val="3333CC"/>
                          </a:solidFill>
                          <a:latin typeface="Calibri"/>
                        </a:rPr>
                        <a:t>3.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1" i="0" u="none" strike="noStrike" dirty="0" smtClean="0">
                          <a:solidFill>
                            <a:srgbClr val="3333CC"/>
                          </a:solidFill>
                          <a:latin typeface="Calibri"/>
                        </a:rPr>
                        <a:t>Indikator Kinerja 3</a:t>
                      </a:r>
                      <a:endParaRPr lang="id-ID" sz="1500" b="1" i="0" u="none" strike="noStrike" dirty="0">
                        <a:solidFill>
                          <a:srgbClr val="3333CC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r>
                        <a:rPr lang="id-ID" sz="15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id-ID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..................................</a:t>
                      </a:r>
                      <a:endParaRPr lang="id-ID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endParaRPr lang="id-ID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endParaRPr lang="id-ID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d-ID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endParaRPr lang="id-ID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d-ID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endParaRPr lang="id-ID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d-ID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endParaRPr lang="id-ID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id-ID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b"/>
                      <a:endParaRPr lang="id-ID" sz="15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5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10055" y="2367066"/>
            <a:ext cx="1809763" cy="2325149"/>
          </a:xfrm>
          <a:prstGeom prst="rect">
            <a:avLst/>
          </a:prstGeom>
          <a:solidFill>
            <a:schemeClr val="accent3">
              <a:lumMod val="7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vert270" wrap="none" lIns="121917" tIns="60958" rIns="121917" bIns="60958" anchor="ctr" anchorCtr="1"/>
          <a:lstStyle/>
          <a:p>
            <a:pPr>
              <a:defRPr/>
            </a:pPr>
            <a:r>
              <a:rPr lang="en-US" sz="3700" b="1" dirty="0">
                <a:cs typeface="Arial" charset="0"/>
              </a:rPr>
              <a:t>baseline</a:t>
            </a:r>
            <a:endParaRPr lang="id-ID" sz="3700" b="1" dirty="0">
              <a:cs typeface="Arial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348173" y="2405607"/>
            <a:ext cx="2038804" cy="2296796"/>
          </a:xfrm>
          <a:prstGeom prst="rect">
            <a:avLst/>
          </a:prstGeom>
          <a:solidFill>
            <a:schemeClr val="accent4">
              <a:lumMod val="7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vert270" wrap="none" lIns="121917" tIns="60958" rIns="121917" bIns="60958" anchor="ctr" anchorCtr="1"/>
          <a:lstStyle/>
          <a:p>
            <a:pPr>
              <a:defRPr/>
            </a:pPr>
            <a:r>
              <a:rPr lang="id-ID" sz="3200" b="1" dirty="0" smtClean="0">
                <a:cs typeface="Arial" charset="0"/>
              </a:rPr>
              <a:t>t</a:t>
            </a:r>
            <a:r>
              <a:rPr lang="en-US" sz="3200" b="1" dirty="0" err="1" smtClean="0">
                <a:cs typeface="Arial" charset="0"/>
              </a:rPr>
              <a:t>arget</a:t>
            </a:r>
            <a:r>
              <a:rPr lang="id-ID" sz="3200" b="1" dirty="0" smtClean="0">
                <a:cs typeface="Arial" charset="0"/>
              </a:rPr>
              <a:t>  th 1</a:t>
            </a:r>
            <a:endParaRPr lang="id-ID" sz="3200" b="1" dirty="0">
              <a:cs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415334" y="2419784"/>
            <a:ext cx="1905013" cy="2286016"/>
          </a:xfrm>
          <a:prstGeom prst="rect">
            <a:avLst/>
          </a:prstGeom>
          <a:solidFill>
            <a:schemeClr val="accent2">
              <a:lumMod val="40000"/>
              <a:lumOff val="60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vert270" wrap="none" lIns="121917" tIns="60958" rIns="121917" bIns="60958" anchor="ctr" anchorCtr="1"/>
          <a:lstStyle/>
          <a:p>
            <a:pPr>
              <a:defRPr/>
            </a:pPr>
            <a:r>
              <a:rPr lang="id-ID" sz="3200" b="1" dirty="0" smtClean="0">
                <a:cs typeface="Arial" charset="0"/>
              </a:rPr>
              <a:t>ta</a:t>
            </a:r>
            <a:r>
              <a:rPr lang="en-US" sz="3200" b="1" dirty="0" err="1" smtClean="0">
                <a:cs typeface="Arial" charset="0"/>
              </a:rPr>
              <a:t>rget</a:t>
            </a:r>
            <a:r>
              <a:rPr lang="id-ID" sz="3200" b="1" dirty="0" smtClean="0">
                <a:cs typeface="Arial" charset="0"/>
              </a:rPr>
              <a:t>  th 2</a:t>
            </a:r>
            <a:endParaRPr lang="id-ID" sz="3200" b="1" dirty="0">
              <a:cs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334523" y="2405607"/>
            <a:ext cx="2134055" cy="2296796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vert270" wrap="none" lIns="121917" tIns="60958" rIns="121917" bIns="60958" anchor="ctr" anchorCtr="1"/>
          <a:lstStyle/>
          <a:p>
            <a:pPr>
              <a:defRPr/>
            </a:pPr>
            <a:r>
              <a:rPr lang="id-ID" sz="3200" b="1" dirty="0" smtClean="0">
                <a:cs typeface="Arial" charset="0"/>
              </a:rPr>
              <a:t>t</a:t>
            </a:r>
            <a:r>
              <a:rPr lang="en-US" sz="3200" b="1" dirty="0" err="1" smtClean="0">
                <a:cs typeface="Arial" charset="0"/>
              </a:rPr>
              <a:t>arget</a:t>
            </a:r>
            <a:r>
              <a:rPr lang="id-ID" sz="3200" b="1" dirty="0" smtClean="0">
                <a:cs typeface="Arial" charset="0"/>
              </a:rPr>
              <a:t>  th 3</a:t>
            </a:r>
            <a:endParaRPr lang="id-ID" sz="3200" b="1" dirty="0">
              <a:cs typeface="Arial" charset="0"/>
            </a:endParaRPr>
          </a:p>
        </p:txBody>
      </p:sp>
      <p:sp>
        <p:nvSpPr>
          <p:cNvPr id="9" name="Content Placeholder 5"/>
          <p:cNvSpPr txBox="1">
            <a:spLocks/>
          </p:cNvSpPr>
          <p:nvPr/>
        </p:nvSpPr>
        <p:spPr>
          <a:xfrm>
            <a:off x="476211" y="5048262"/>
            <a:ext cx="10972800" cy="1619261"/>
          </a:xfrm>
          <a:prstGeom prst="rect">
            <a:avLst/>
          </a:prstGeom>
        </p:spPr>
        <p:txBody>
          <a:bodyPr vert="horz" lIns="121917" tIns="60958" rIns="121917" bIns="60958" rtlCol="0">
            <a:normAutofit lnSpcReduction="10000"/>
          </a:bodyPr>
          <a:lstStyle/>
          <a:p>
            <a:pPr marL="457189" indent="-457189" defTabSz="1219170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2700" dirty="0" err="1" smtClean="0"/>
              <a:t>indikator</a:t>
            </a:r>
            <a:r>
              <a:rPr lang="en-US" sz="2700" dirty="0" smtClean="0"/>
              <a:t> </a:t>
            </a:r>
            <a:r>
              <a:rPr lang="en-US" sz="2700" dirty="0" err="1" smtClean="0"/>
              <a:t>kinerja</a:t>
            </a:r>
            <a:r>
              <a:rPr lang="en-US" sz="2700" dirty="0" smtClean="0"/>
              <a:t> yang </a:t>
            </a:r>
            <a:r>
              <a:rPr lang="en-US" sz="2700" dirty="0" err="1" smtClean="0"/>
              <a:t>dimaksud</a:t>
            </a:r>
            <a:r>
              <a:rPr lang="en-US" sz="2700" dirty="0" smtClean="0"/>
              <a:t> </a:t>
            </a:r>
            <a:r>
              <a:rPr lang="en-US" sz="2700" dirty="0" err="1" smtClean="0"/>
              <a:t>di</a:t>
            </a:r>
            <a:r>
              <a:rPr lang="en-US" sz="2700" dirty="0" smtClean="0"/>
              <a:t> </a:t>
            </a:r>
            <a:r>
              <a:rPr lang="en-US" sz="2700" dirty="0" err="1" smtClean="0"/>
              <a:t>sini</a:t>
            </a:r>
            <a:r>
              <a:rPr lang="en-US" sz="2700" dirty="0" smtClean="0"/>
              <a:t> </a:t>
            </a:r>
            <a:r>
              <a:rPr lang="en-US" sz="2700" b="1" u="sng" dirty="0" err="1" smtClean="0">
                <a:solidFill>
                  <a:srgbClr val="0000FF"/>
                </a:solidFill>
              </a:rPr>
              <a:t>bukan</a:t>
            </a:r>
            <a:r>
              <a:rPr lang="en-US" sz="2700" dirty="0" smtClean="0"/>
              <a:t> </a:t>
            </a:r>
            <a:r>
              <a:rPr lang="en-US" sz="2700" dirty="0" err="1" smtClean="0"/>
              <a:t>prestasi</a:t>
            </a:r>
            <a:r>
              <a:rPr lang="en-US" sz="2700" dirty="0" smtClean="0"/>
              <a:t> </a:t>
            </a:r>
            <a:r>
              <a:rPr lang="en-US" sz="2700" dirty="0" err="1" smtClean="0"/>
              <a:t>fisik</a:t>
            </a:r>
            <a:r>
              <a:rPr lang="en-US" sz="2700" dirty="0" smtClean="0"/>
              <a:t> </a:t>
            </a:r>
            <a:r>
              <a:rPr lang="en-US" sz="2700" dirty="0" err="1" smtClean="0"/>
              <a:t>pengadaan</a:t>
            </a:r>
            <a:r>
              <a:rPr lang="en-US" sz="2700" dirty="0" smtClean="0"/>
              <a:t> </a:t>
            </a:r>
            <a:r>
              <a:rPr lang="en-US" sz="2700" dirty="0" err="1" smtClean="0"/>
              <a:t>barang</a:t>
            </a:r>
            <a:r>
              <a:rPr lang="en-US" sz="2700" dirty="0" smtClean="0"/>
              <a:t>, </a:t>
            </a:r>
            <a:r>
              <a:rPr lang="en-US" sz="2700" b="1" u="sng" dirty="0" err="1" smtClean="0">
                <a:solidFill>
                  <a:srgbClr val="0000FF"/>
                </a:solidFill>
              </a:rPr>
              <a:t>melainkan</a:t>
            </a:r>
            <a:r>
              <a:rPr lang="en-US" sz="2700" dirty="0" smtClean="0"/>
              <a:t> </a:t>
            </a:r>
            <a:r>
              <a:rPr lang="en-US" sz="2700" dirty="0" err="1" smtClean="0"/>
              <a:t>indikator</a:t>
            </a:r>
            <a:r>
              <a:rPr lang="en-US" sz="2700" dirty="0" smtClean="0"/>
              <a:t> </a:t>
            </a:r>
            <a:r>
              <a:rPr lang="en-US" sz="2700" dirty="0" err="1" smtClean="0"/>
              <a:t>pencapaian</a:t>
            </a:r>
            <a:r>
              <a:rPr lang="en-US" sz="2700" dirty="0" smtClean="0"/>
              <a:t> </a:t>
            </a:r>
            <a:r>
              <a:rPr lang="en-US" sz="2700" dirty="0" err="1" smtClean="0"/>
              <a:t>tujuan</a:t>
            </a:r>
            <a:r>
              <a:rPr lang="en-US" sz="2700" dirty="0" smtClean="0"/>
              <a:t> </a:t>
            </a:r>
            <a:r>
              <a:rPr lang="en-US" sz="2700" dirty="0" err="1" smtClean="0"/>
              <a:t>dari</a:t>
            </a:r>
            <a:r>
              <a:rPr lang="en-US" sz="2700" dirty="0" smtClean="0"/>
              <a:t> </a:t>
            </a:r>
            <a:r>
              <a:rPr lang="en-US" sz="2700" dirty="0" err="1" smtClean="0"/>
              <a:t>aktivitas</a:t>
            </a:r>
            <a:r>
              <a:rPr lang="en-US" sz="2700" dirty="0" smtClean="0"/>
              <a:t> </a:t>
            </a:r>
            <a:r>
              <a:rPr lang="en-US" sz="2700" dirty="0" err="1" smtClean="0"/>
              <a:t>terkait</a:t>
            </a:r>
            <a:r>
              <a:rPr lang="en-US" sz="2700" dirty="0" smtClean="0"/>
              <a:t>.</a:t>
            </a:r>
          </a:p>
          <a:p>
            <a:pPr marL="457189" indent="-457189" defTabSz="1219170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2700" b="1" u="sng" dirty="0" err="1" smtClean="0"/>
              <a:t>Capaian</a:t>
            </a:r>
            <a:r>
              <a:rPr lang="en-US" sz="2700" dirty="0" smtClean="0"/>
              <a:t> </a:t>
            </a:r>
            <a:r>
              <a:rPr lang="en-US" sz="2700" dirty="0" err="1" smtClean="0"/>
              <a:t>indikator</a:t>
            </a:r>
            <a:r>
              <a:rPr lang="en-US" sz="2700" dirty="0" smtClean="0"/>
              <a:t> </a:t>
            </a:r>
            <a:r>
              <a:rPr lang="en-US" sz="2700" dirty="0" err="1" smtClean="0"/>
              <a:t>kinerja</a:t>
            </a:r>
            <a:r>
              <a:rPr lang="en-US" sz="2700" dirty="0" smtClean="0"/>
              <a:t> </a:t>
            </a:r>
            <a:r>
              <a:rPr lang="en-US" sz="2700" dirty="0" err="1" smtClean="0"/>
              <a:t>dilaporkan</a:t>
            </a:r>
            <a:r>
              <a:rPr lang="en-US" sz="2700" dirty="0" smtClean="0"/>
              <a:t> </a:t>
            </a:r>
            <a:r>
              <a:rPr lang="en-US" sz="2700" dirty="0" err="1" smtClean="0"/>
              <a:t>pada</a:t>
            </a:r>
            <a:r>
              <a:rPr lang="en-US" sz="2700" dirty="0" smtClean="0"/>
              <a:t> </a:t>
            </a:r>
            <a:r>
              <a:rPr lang="en-US" sz="2700" dirty="0" err="1" smtClean="0"/>
              <a:t>saat</a:t>
            </a:r>
            <a:r>
              <a:rPr lang="en-US" sz="2700" dirty="0" smtClean="0"/>
              <a:t> monitoring </a:t>
            </a:r>
            <a:r>
              <a:rPr lang="en-US" sz="2700" dirty="0" err="1" smtClean="0"/>
              <a:t>dan</a:t>
            </a:r>
            <a:r>
              <a:rPr lang="en-US" sz="2700" dirty="0" smtClean="0"/>
              <a:t> </a:t>
            </a:r>
            <a:r>
              <a:rPr lang="en-US" sz="2700" dirty="0" err="1" smtClean="0"/>
              <a:t>evaluasi</a:t>
            </a:r>
            <a:r>
              <a:rPr lang="en-US" sz="2700" dirty="0" smtClean="0"/>
              <a:t>.</a:t>
            </a:r>
            <a:endParaRPr lang="id-ID" sz="2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4408" y="2559757"/>
            <a:ext cx="5181600" cy="3505200"/>
          </a:xfrm>
          <a:prstGeom prst="rect">
            <a:avLst/>
          </a:prstGeom>
        </p:spPr>
        <p:txBody>
          <a:bodyPr lIns="121917" tIns="60958" rIns="121917" bIns="60958">
            <a:normAutofit fontScale="47500" lnSpcReduction="20000"/>
          </a:bodyPr>
          <a:lstStyle/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Latar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belakang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Rasional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Tujuan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Mekanisme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dan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Rancangan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Sumberdaya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yang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dibutuhkan</a:t>
            </a:r>
            <a:endParaRPr lang="id-ID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Jadwal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Pelaksanaan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Indikator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k</a:t>
            </a:r>
            <a:r>
              <a:rPr lang="id-ID" sz="5300" dirty="0" smtClean="0">
                <a:solidFill>
                  <a:schemeClr val="bg1">
                    <a:lumMod val="75000"/>
                  </a:schemeClr>
                </a:solidFill>
              </a:rPr>
              <a:t>eberhasilan aktivitas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en-US" sz="5900" b="1" dirty="0" err="1" smtClean="0">
                <a:solidFill>
                  <a:srgbClr val="0000FF"/>
                </a:solidFill>
              </a:rPr>
              <a:t>Keberlanjutan</a:t>
            </a:r>
            <a:endParaRPr lang="en-US" sz="5900" b="1" dirty="0" smtClean="0">
              <a:solidFill>
                <a:srgbClr val="0000FF"/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4800" dirty="0" err="1" smtClean="0">
                <a:solidFill>
                  <a:schemeClr val="bg1">
                    <a:lumMod val="75000"/>
                  </a:schemeClr>
                </a:solidFill>
              </a:rPr>
              <a:t>Penanggungjawab</a:t>
            </a:r>
            <a:r>
              <a:rPr lang="id-ID" sz="4800" dirty="0" smtClean="0">
                <a:solidFill>
                  <a:schemeClr val="bg1">
                    <a:lumMod val="75000"/>
                  </a:schemeClr>
                </a:solidFill>
              </a:rPr>
              <a:t> Aktivitas</a:t>
            </a:r>
            <a:endParaRPr lang="id-ID" sz="4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333995" y="2559758"/>
            <a:ext cx="6667547" cy="4107765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100" dirty="0" err="1" smtClean="0">
                <a:solidFill>
                  <a:srgbClr val="0033CC"/>
                </a:solidFill>
              </a:rPr>
              <a:t>Jelaskan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bagaimana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aktivitas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ini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dapat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terus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berlanjut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setelah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proyek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selesai</a:t>
            </a:r>
            <a:r>
              <a:rPr lang="en-US" sz="2100" dirty="0" smtClean="0">
                <a:solidFill>
                  <a:srgbClr val="0033CC"/>
                </a:solidFill>
              </a:rPr>
              <a:t>. </a:t>
            </a:r>
            <a:r>
              <a:rPr lang="en-US" sz="2100" dirty="0" err="1" smtClean="0">
                <a:solidFill>
                  <a:srgbClr val="0033CC"/>
                </a:solidFill>
              </a:rPr>
              <a:t>Bagaimana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rancangan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integrasi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ke</a:t>
            </a:r>
            <a:r>
              <a:rPr lang="en-US" sz="2100" dirty="0" smtClean="0">
                <a:solidFill>
                  <a:srgbClr val="0033CC"/>
                </a:solidFill>
              </a:rPr>
              <a:t> unit-unit </a:t>
            </a:r>
            <a:r>
              <a:rPr lang="en-US" sz="2100" dirty="0" err="1" smtClean="0">
                <a:solidFill>
                  <a:srgbClr val="0033CC"/>
                </a:solidFill>
              </a:rPr>
              <a:t>rutin</a:t>
            </a:r>
            <a:r>
              <a:rPr lang="en-US" sz="2100" dirty="0" smtClean="0">
                <a:solidFill>
                  <a:srgbClr val="0033CC"/>
                </a:solidFill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100" dirty="0" err="1" smtClean="0">
                <a:solidFill>
                  <a:srgbClr val="0033CC"/>
                </a:solidFill>
              </a:rPr>
              <a:t>Aspek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dana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untuk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mendukung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aktivitas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ini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perlu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dibahas</a:t>
            </a:r>
            <a:r>
              <a:rPr lang="en-US" sz="2100" dirty="0" smtClean="0">
                <a:solidFill>
                  <a:srgbClr val="0033CC"/>
                </a:solidFill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100" dirty="0" smtClean="0">
                <a:solidFill>
                  <a:srgbClr val="0033CC"/>
                </a:solidFill>
              </a:rPr>
              <a:t>Hint: … </a:t>
            </a:r>
            <a:r>
              <a:rPr lang="en-US" sz="2100" dirty="0" err="1" smtClean="0">
                <a:solidFill>
                  <a:srgbClr val="0033CC"/>
                </a:solidFill>
              </a:rPr>
              <a:t>ada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aktivitas</a:t>
            </a:r>
            <a:r>
              <a:rPr lang="en-US" sz="2100" dirty="0" smtClean="0">
                <a:solidFill>
                  <a:srgbClr val="0033CC"/>
                </a:solidFill>
              </a:rPr>
              <a:t> yang </a:t>
            </a:r>
            <a:r>
              <a:rPr lang="en-US" sz="2100" dirty="0" err="1" smtClean="0">
                <a:solidFill>
                  <a:srgbClr val="0033CC"/>
                </a:solidFill>
              </a:rPr>
              <a:t>dapat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masih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terus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berlangsung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tanpa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perlu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dana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dalam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jumlah</a:t>
            </a:r>
            <a:r>
              <a:rPr lang="en-US" sz="2100" dirty="0" smtClean="0">
                <a:solidFill>
                  <a:srgbClr val="0033CC"/>
                </a:solidFill>
              </a:rPr>
              <a:t> </a:t>
            </a:r>
            <a:r>
              <a:rPr lang="en-US" sz="2100" dirty="0" err="1" smtClean="0">
                <a:solidFill>
                  <a:srgbClr val="0033CC"/>
                </a:solidFill>
              </a:rPr>
              <a:t>besar</a:t>
            </a:r>
            <a:r>
              <a:rPr lang="en-US" sz="2100" dirty="0" smtClean="0">
                <a:solidFill>
                  <a:srgbClr val="0033CC"/>
                </a:solidFill>
              </a:rPr>
              <a:t> …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100" u="sng" dirty="0" err="1" smtClean="0">
                <a:solidFill>
                  <a:srgbClr val="0033CC"/>
                </a:solidFill>
              </a:rPr>
              <a:t>Kesalahan</a:t>
            </a:r>
            <a:r>
              <a:rPr lang="en-US" sz="2100" u="sng" dirty="0" smtClean="0">
                <a:solidFill>
                  <a:srgbClr val="0033CC"/>
                </a:solidFill>
              </a:rPr>
              <a:t> </a:t>
            </a:r>
            <a:r>
              <a:rPr lang="en-US" sz="2100" u="sng" dirty="0" err="1" smtClean="0">
                <a:solidFill>
                  <a:srgbClr val="0033CC"/>
                </a:solidFill>
              </a:rPr>
              <a:t>umum</a:t>
            </a:r>
            <a:r>
              <a:rPr lang="en-US" sz="2100" u="sng" dirty="0" smtClean="0">
                <a:solidFill>
                  <a:srgbClr val="0033CC"/>
                </a:solidFill>
              </a:rPr>
              <a:t>: 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nb-NO" sz="1900" dirty="0" smtClean="0">
                <a:solidFill>
                  <a:srgbClr val="0033CC"/>
                </a:solidFill>
              </a:rPr>
              <a:t>Menyederhanakan dan terlalu fokus pada aspek finansial.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nb-NO" sz="1900" dirty="0" smtClean="0">
                <a:solidFill>
                  <a:srgbClr val="0033CC"/>
                </a:solidFill>
              </a:rPr>
              <a:t>Hanya mendeskripsikan kondisi-kondisi yang harus ada supaya keberlanjutan tercapai.</a:t>
            </a:r>
            <a:endParaRPr lang="id-ID" sz="1900" dirty="0" smtClean="0">
              <a:solidFill>
                <a:srgbClr val="0033CC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9808" y="1816383"/>
            <a:ext cx="5181600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AKTIVITAS</a:t>
            </a:r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5333995" y="1816383"/>
            <a:ext cx="6667547" cy="70713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id-ID" dirty="0" smtClean="0"/>
              <a:t>Keberlanjutan</a:t>
            </a:r>
            <a:endParaRPr lang="id-ID" dirty="0"/>
          </a:p>
        </p:txBody>
      </p:sp>
      <p:sp>
        <p:nvSpPr>
          <p:cNvPr id="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428736"/>
          </a:xfrm>
          <a:solidFill>
            <a:schemeClr val="bg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Rincian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Aktivitas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95208" y="2559757"/>
            <a:ext cx="5181600" cy="3505200"/>
          </a:xfrm>
          <a:prstGeom prst="rect">
            <a:avLst/>
          </a:prstGeom>
        </p:spPr>
        <p:txBody>
          <a:bodyPr lIns="121917" tIns="60958" rIns="121917" bIns="60958">
            <a:normAutofit fontScale="47500" lnSpcReduction="20000"/>
          </a:bodyPr>
          <a:lstStyle/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Latar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belakang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Rasional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Tujuan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Mekanisme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dan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Rancangan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Sumberdaya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yang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dibutuhkan</a:t>
            </a:r>
            <a:endParaRPr lang="id-ID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Jadwal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Pelaksanaan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Indikator</a:t>
            </a:r>
            <a:r>
              <a:rPr lang="en-US" sz="5300" dirty="0" smtClean="0">
                <a:solidFill>
                  <a:schemeClr val="bg1">
                    <a:lumMod val="75000"/>
                  </a:schemeClr>
                </a:solidFill>
              </a:rPr>
              <a:t> k</a:t>
            </a:r>
            <a:r>
              <a:rPr lang="id-ID" sz="5300" dirty="0" smtClean="0">
                <a:solidFill>
                  <a:schemeClr val="bg1">
                    <a:lumMod val="75000"/>
                  </a:schemeClr>
                </a:solidFill>
              </a:rPr>
              <a:t>eberhasilan aktivitas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SzPct val="50000"/>
              <a:buFont typeface="Wingdings" pitchFamily="2" charset="2"/>
              <a:buChar char="q"/>
            </a:pPr>
            <a:r>
              <a:rPr lang="en-US" sz="5300" dirty="0" err="1" smtClean="0">
                <a:solidFill>
                  <a:schemeClr val="bg1">
                    <a:lumMod val="75000"/>
                  </a:schemeClr>
                </a:solidFill>
              </a:rPr>
              <a:t>Keberlanjutan</a:t>
            </a:r>
            <a:endParaRPr lang="en-US" sz="53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en-US" sz="6800" b="1" dirty="0" err="1" smtClean="0">
                <a:solidFill>
                  <a:srgbClr val="0000FF"/>
                </a:solidFill>
              </a:rPr>
              <a:t>Penanggungjawab</a:t>
            </a:r>
            <a:r>
              <a:rPr lang="id-ID" sz="6800" b="1" dirty="0" smtClean="0">
                <a:solidFill>
                  <a:srgbClr val="0000FF"/>
                </a:solidFill>
              </a:rPr>
              <a:t> Aktivitas</a:t>
            </a:r>
            <a:endParaRPr lang="id-ID" sz="6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333995" y="2559758"/>
            <a:ext cx="6667547" cy="4107765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700" dirty="0" err="1" smtClean="0">
                <a:solidFill>
                  <a:srgbClr val="0033CC"/>
                </a:solidFill>
              </a:rPr>
              <a:t>Setiap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aktivitas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harus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ada</a:t>
            </a:r>
            <a:r>
              <a:rPr lang="en-US" sz="2700" dirty="0" smtClean="0">
                <a:solidFill>
                  <a:srgbClr val="0033CC"/>
                </a:solidFill>
              </a:rPr>
              <a:t> minimal </a:t>
            </a:r>
            <a:r>
              <a:rPr lang="en-US" sz="2700" dirty="0" err="1" smtClean="0">
                <a:solidFill>
                  <a:srgbClr val="0033CC"/>
                </a:solidFill>
              </a:rPr>
              <a:t>seorang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penanggung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jawab</a:t>
            </a:r>
            <a:r>
              <a:rPr lang="en-US" sz="2700" dirty="0" smtClean="0">
                <a:solidFill>
                  <a:srgbClr val="0033CC"/>
                </a:solidFill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700" dirty="0" err="1" smtClean="0">
                <a:solidFill>
                  <a:srgbClr val="0033CC"/>
                </a:solidFill>
              </a:rPr>
              <a:t>Penanggung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jawab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harus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menguasai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aktivitas</a:t>
            </a:r>
            <a:r>
              <a:rPr lang="en-US" sz="2700" dirty="0" smtClean="0">
                <a:solidFill>
                  <a:srgbClr val="0033CC"/>
                </a:solidFill>
              </a:rPr>
              <a:t> yang </a:t>
            </a:r>
            <a:r>
              <a:rPr lang="en-US" sz="2700" dirty="0" err="1" smtClean="0">
                <a:solidFill>
                  <a:srgbClr val="0033CC"/>
                </a:solidFill>
              </a:rPr>
              <a:t>diusulkan</a:t>
            </a:r>
            <a:r>
              <a:rPr lang="en-US" sz="2700" dirty="0" smtClean="0">
                <a:solidFill>
                  <a:srgbClr val="0033CC"/>
                </a:solidFill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700" dirty="0" err="1" smtClean="0">
                <a:solidFill>
                  <a:srgbClr val="0033CC"/>
                </a:solidFill>
              </a:rPr>
              <a:t>Bertanggung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jawab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atas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pelaksanaan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  <a:r>
              <a:rPr lang="en-US" sz="2700" dirty="0" err="1" smtClean="0">
                <a:solidFill>
                  <a:srgbClr val="0033CC"/>
                </a:solidFill>
              </a:rPr>
              <a:t>aktivitas</a:t>
            </a:r>
            <a:r>
              <a:rPr lang="en-US" sz="2700" dirty="0" smtClean="0">
                <a:solidFill>
                  <a:srgbClr val="0033CC"/>
                </a:solidFill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en-US" sz="2700" b="1" u="sng" dirty="0" err="1" smtClean="0">
                <a:solidFill>
                  <a:srgbClr val="0033CC"/>
                </a:solidFill>
              </a:rPr>
              <a:t>Kesalahan</a:t>
            </a:r>
            <a:r>
              <a:rPr lang="en-US" sz="2700" b="1" u="sng" dirty="0" smtClean="0">
                <a:solidFill>
                  <a:srgbClr val="0033CC"/>
                </a:solidFill>
              </a:rPr>
              <a:t> </a:t>
            </a:r>
            <a:r>
              <a:rPr lang="en-US" sz="2700" b="1" u="sng" dirty="0" err="1" smtClean="0">
                <a:solidFill>
                  <a:srgbClr val="0033CC"/>
                </a:solidFill>
              </a:rPr>
              <a:t>umum</a:t>
            </a:r>
            <a:r>
              <a:rPr lang="en-US" sz="2700" b="1" u="sng" dirty="0" smtClean="0">
                <a:solidFill>
                  <a:srgbClr val="0033CC"/>
                </a:solidFill>
              </a:rPr>
              <a:t>:</a:t>
            </a:r>
            <a:r>
              <a:rPr lang="en-US" sz="2700" dirty="0" smtClean="0">
                <a:solidFill>
                  <a:srgbClr val="0033CC"/>
                </a:solidFill>
              </a:rPr>
              <a:t> 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id-ID" dirty="0" smtClean="0">
                <a:solidFill>
                  <a:srgbClr val="0033CC"/>
                </a:solidFill>
              </a:rPr>
              <a:t>Pejabat struktural.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SzPct val="90000"/>
              <a:buFont typeface="Wingdings" pitchFamily="2" charset="2"/>
              <a:buChar char="Ø"/>
            </a:pPr>
            <a:r>
              <a:rPr lang="en-US" dirty="0" err="1" smtClean="0">
                <a:solidFill>
                  <a:srgbClr val="0033CC"/>
                </a:solidFill>
              </a:rPr>
              <a:t>Penanggung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jawab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aktivitas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tidak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menguasai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aktivitasnya</a:t>
            </a:r>
            <a:r>
              <a:rPr lang="en-US" dirty="0" smtClean="0">
                <a:solidFill>
                  <a:srgbClr val="0033CC"/>
                </a:solidFill>
              </a:rPr>
              <a:t>.</a:t>
            </a:r>
            <a:endParaRPr lang="id-ID" sz="1600" dirty="0" smtClean="0">
              <a:solidFill>
                <a:srgbClr val="0033CC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95208" y="1816383"/>
            <a:ext cx="5181600" cy="70713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lIns="121917" tIns="60958" rIns="121917" bIns="60958"/>
          <a:lstStyle/>
          <a:p>
            <a:r>
              <a:rPr lang="id-ID" dirty="0" smtClean="0"/>
              <a:t>AKTIVITAS</a:t>
            </a:r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5333995" y="1816383"/>
            <a:ext cx="6667547" cy="70713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lIns="121917" tIns="60958" rIns="121917" bIns="60958"/>
          <a:lstStyle/>
          <a:p>
            <a:r>
              <a:rPr lang="id-ID" dirty="0" smtClean="0"/>
              <a:t>Penanggung Jawab Aktivitas</a:t>
            </a:r>
            <a:endParaRPr lang="id-ID" dirty="0"/>
          </a:p>
        </p:txBody>
      </p:sp>
      <p:sp>
        <p:nvSpPr>
          <p:cNvPr id="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142873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Rincian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Aktivitas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Selamat Bekerja</a:t>
            </a:r>
            <a:endParaRPr lang="id-ID"/>
          </a:p>
        </p:txBody>
      </p:sp>
      <p:pic>
        <p:nvPicPr>
          <p:cNvPr id="1026" name="Picture 2" descr="C:\Users\DD\Pictures\writing-teacher-clipart-writing_clipar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0482" y="657225"/>
            <a:ext cx="3993381" cy="3867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1"/>
            <a:ext cx="10515600" cy="9652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+mn-lt"/>
              </a:rPr>
              <a:t>K</a:t>
            </a:r>
            <a:r>
              <a:rPr lang="id-ID" b="1" dirty="0" smtClean="0">
                <a:latin typeface="+mn-lt"/>
              </a:rPr>
              <a:t>RITERIA SELEKSI PROPOSAL – PP PTS</a:t>
            </a:r>
            <a:endParaRPr lang="en-US" b="1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2762356"/>
              </p:ext>
            </p:extLst>
          </p:nvPr>
        </p:nvGraphicFramePr>
        <p:xfrm>
          <a:off x="584200" y="965201"/>
          <a:ext cx="11201400" cy="551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44772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075" y="400751"/>
            <a:ext cx="10515600" cy="1325563"/>
          </a:xfrm>
        </p:spPr>
        <p:txBody>
          <a:bodyPr/>
          <a:lstStyle/>
          <a:p>
            <a:r>
              <a:rPr lang="id-ID" b="1" dirty="0" smtClean="0">
                <a:latin typeface="+mn-lt"/>
              </a:rPr>
              <a:t>FORMAT PROPOSAL</a:t>
            </a:r>
            <a:endParaRPr lang="en-US" b="1" dirty="0">
              <a:latin typeface="+mn-lt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itchFamily="18" charset="0"/>
              <a:ea typeface="+mn-ea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defRPr/>
            </a:pPr>
            <a:r>
              <a:rPr lang="id-ID" dirty="0" smtClean="0">
                <a:cs typeface="Arial" pitchFamily="34" charset="0"/>
              </a:rPr>
              <a:t>Halaman judul/</a:t>
            </a:r>
            <a:r>
              <a:rPr lang="id-ID" i="1" dirty="0" smtClean="0">
                <a:cs typeface="Arial" pitchFamily="34" charset="0"/>
              </a:rPr>
              <a:t>cover</a:t>
            </a:r>
            <a:endParaRPr lang="id-ID" dirty="0" smtClean="0">
              <a:cs typeface="Arial" pitchFamily="34" charset="0"/>
            </a:endParaRPr>
          </a:p>
          <a:p>
            <a:pPr lvl="0">
              <a:defRPr/>
            </a:pPr>
            <a:r>
              <a:rPr lang="id-ID" dirty="0" smtClean="0">
                <a:cs typeface="Arial" pitchFamily="34" charset="0"/>
              </a:rPr>
              <a:t>Halaman identifikasi dan pengesahan</a:t>
            </a:r>
          </a:p>
          <a:p>
            <a:pPr lvl="0">
              <a:defRPr/>
            </a:pPr>
            <a:r>
              <a:rPr lang="id-ID" dirty="0" smtClean="0">
                <a:cs typeface="Arial" pitchFamily="34" charset="0"/>
              </a:rPr>
              <a:t>Daftar isi</a:t>
            </a:r>
          </a:p>
          <a:p>
            <a:pPr lvl="0">
              <a:defRPr/>
            </a:pPr>
            <a:r>
              <a:rPr lang="id-ID" dirty="0" smtClean="0">
                <a:cs typeface="Arial" pitchFamily="34" charset="0"/>
              </a:rPr>
              <a:t>Ringkasan eksekutif (maksimum 1 halaman)</a:t>
            </a:r>
          </a:p>
          <a:p>
            <a:pPr lvl="0">
              <a:defRPr/>
            </a:pPr>
            <a:r>
              <a:rPr lang="id-ID" dirty="0" smtClean="0">
                <a:solidFill>
                  <a:srgbClr val="FF0000"/>
                </a:solidFill>
                <a:cs typeface="Arial" pitchFamily="34" charset="0"/>
              </a:rPr>
              <a:t>Bab 1: Profil Perguruan Tinggi </a:t>
            </a:r>
          </a:p>
          <a:p>
            <a:pPr lvl="0">
              <a:defRPr/>
            </a:pPr>
            <a:r>
              <a:rPr lang="id-ID" dirty="0" smtClean="0">
                <a:solidFill>
                  <a:srgbClr val="FF0000"/>
                </a:solidFill>
                <a:cs typeface="Arial" pitchFamily="34" charset="0"/>
              </a:rPr>
              <a:t>Bab 2: Rencana St</a:t>
            </a:r>
            <a:r>
              <a:rPr lang="en-SG" dirty="0" smtClean="0">
                <a:solidFill>
                  <a:srgbClr val="FF0000"/>
                </a:solidFill>
                <a:cs typeface="Arial" pitchFamily="34" charset="0"/>
              </a:rPr>
              <a:t>r</a:t>
            </a:r>
            <a:r>
              <a:rPr lang="id-ID" dirty="0" smtClean="0">
                <a:solidFill>
                  <a:srgbClr val="FF0000"/>
                </a:solidFill>
                <a:cs typeface="Arial" pitchFamily="34" charset="0"/>
              </a:rPr>
              <a:t>ategis Pengembangan Perguruan Tinggi</a:t>
            </a:r>
          </a:p>
          <a:p>
            <a:pPr lvl="0">
              <a:defRPr/>
            </a:pPr>
            <a:r>
              <a:rPr lang="id-ID" dirty="0" smtClean="0">
                <a:solidFill>
                  <a:srgbClr val="FF0000"/>
                </a:solidFill>
                <a:cs typeface="Arial" pitchFamily="34" charset="0"/>
              </a:rPr>
              <a:t>Bab 3: Program Pengembangan Peningkatan Kualitas Pendidikan</a:t>
            </a:r>
          </a:p>
          <a:p>
            <a:pPr lvl="0">
              <a:defRPr/>
            </a:pPr>
            <a:r>
              <a:rPr lang="en-US" dirty="0" err="1" smtClean="0">
                <a:solidFill>
                  <a:srgbClr val="FF0000"/>
                </a:solidFill>
                <a:cs typeface="Arial" pitchFamily="34" charset="0"/>
              </a:rPr>
              <a:t>Bab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 4: </a:t>
            </a:r>
            <a:r>
              <a:rPr lang="en-US" dirty="0" err="1" smtClean="0">
                <a:solidFill>
                  <a:srgbClr val="FF0000"/>
                </a:solidFill>
                <a:cs typeface="Arial" pitchFamily="34" charset="0"/>
              </a:rPr>
              <a:t>Usulan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SG" dirty="0" err="1" smtClean="0">
                <a:solidFill>
                  <a:srgbClr val="FF0000"/>
                </a:solidFill>
                <a:cs typeface="Arial" pitchFamily="34" charset="0"/>
              </a:rPr>
              <a:t>Kebutuhan</a:t>
            </a:r>
            <a:r>
              <a:rPr lang="en-SG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cs typeface="Arial" pitchFamily="34" charset="0"/>
              </a:rPr>
              <a:t>Sumberdaya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cs typeface="Arial" pitchFamily="34" charset="0"/>
              </a:rPr>
              <a:t>dan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SG" dirty="0" err="1" smtClean="0">
                <a:solidFill>
                  <a:srgbClr val="FF0000"/>
                </a:solidFill>
                <a:cs typeface="Arial" pitchFamily="34" charset="0"/>
              </a:rPr>
              <a:t>Prakiraan</a:t>
            </a:r>
            <a:r>
              <a:rPr lang="en-SG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cs typeface="Arial" pitchFamily="34" charset="0"/>
              </a:rPr>
              <a:t>Anggaran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cs typeface="Arial" pitchFamily="34" charset="0"/>
              </a:rPr>
              <a:t>Biaya</a:t>
            </a:r>
            <a:endParaRPr lang="id-ID" dirty="0" smtClean="0">
              <a:solidFill>
                <a:srgbClr val="FF0000"/>
              </a:solidFill>
              <a:cs typeface="Arial" pitchFamily="34" charset="0"/>
            </a:endParaRPr>
          </a:p>
          <a:p>
            <a:pPr lvl="0">
              <a:defRPr/>
            </a:pPr>
            <a:r>
              <a:rPr lang="id-ID" dirty="0" smtClean="0">
                <a:cs typeface="Arial" pitchFamily="34" charset="0"/>
              </a:rPr>
              <a:t>Lampiran</a:t>
            </a:r>
          </a:p>
        </p:txBody>
      </p:sp>
    </p:spTree>
    <p:extLst>
      <p:ext uri="{BB962C8B-B14F-4D97-AF65-F5344CB8AC3E}">
        <p14:creationId xmlns="" xmlns:p14="http://schemas.microsoft.com/office/powerpoint/2010/main" val="365338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075" y="400751"/>
            <a:ext cx="10515600" cy="1325563"/>
          </a:xfrm>
        </p:spPr>
        <p:txBody>
          <a:bodyPr/>
          <a:lstStyle/>
          <a:p>
            <a:r>
              <a:rPr lang="id-ID" b="1" dirty="0" smtClean="0">
                <a:latin typeface="+mn-lt"/>
              </a:rPr>
              <a:t>FORMAT PROPOSAL</a:t>
            </a:r>
            <a:endParaRPr lang="en-US" b="1" dirty="0">
              <a:latin typeface="+mn-lt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itchFamily="18" charset="0"/>
              <a:ea typeface="+mn-ea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18749"/>
            <a:ext cx="10740242" cy="4836429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id-ID" dirty="0" smtClean="0">
                <a:cs typeface="Arial" pitchFamily="34" charset="0"/>
              </a:rPr>
              <a:t>Ringkasan eksekutif (maksimum 1 halaman)</a:t>
            </a:r>
          </a:p>
          <a:p>
            <a:pPr lvl="1" algn="just">
              <a:defRPr/>
            </a:pPr>
            <a:r>
              <a:rPr lang="en-US" dirty="0" err="1" smtClean="0"/>
              <a:t>Memuat</a:t>
            </a:r>
            <a:r>
              <a:rPr lang="en-US" dirty="0" smtClean="0"/>
              <a:t> </a:t>
            </a:r>
            <a:r>
              <a:rPr lang="en-US" dirty="0" err="1" smtClean="0"/>
              <a:t>intisari</a:t>
            </a:r>
            <a:r>
              <a:rPr lang="en-US" dirty="0" smtClean="0"/>
              <a:t> </a:t>
            </a:r>
            <a:r>
              <a:rPr lang="id-ID" dirty="0" smtClean="0"/>
              <a:t>p</a:t>
            </a:r>
            <a:r>
              <a:rPr lang="en-US" dirty="0" err="1" smtClean="0"/>
              <a:t>roposal</a:t>
            </a:r>
            <a:r>
              <a:rPr lang="en-US" dirty="0" smtClean="0"/>
              <a:t>, </a:t>
            </a:r>
            <a:r>
              <a:rPr lang="en-US" dirty="0" err="1" smtClean="0"/>
              <a:t>khususnya</a:t>
            </a:r>
            <a:r>
              <a:rPr lang="en-US" dirty="0" smtClean="0"/>
              <a:t> </a:t>
            </a:r>
            <a:r>
              <a:rPr lang="id-ID" dirty="0" smtClean="0"/>
              <a:t>program peni</a:t>
            </a:r>
            <a:r>
              <a:rPr lang="en-SG" dirty="0" err="1" smtClean="0"/>
              <a:t>ng</a:t>
            </a:r>
            <a:r>
              <a:rPr lang="id-ID" dirty="0" smtClean="0"/>
              <a:t>katan kualitas pendidikan dan keterkaitannya dengan usulan pengadaan yang disampaikan.</a:t>
            </a:r>
          </a:p>
          <a:p>
            <a:pPr algn="just"/>
            <a:r>
              <a:rPr lang="id-ID" dirty="0" smtClean="0">
                <a:cs typeface="Arial" pitchFamily="34" charset="0"/>
              </a:rPr>
              <a:t>Bab 1: Profil Perguruan Tinggi</a:t>
            </a:r>
          </a:p>
          <a:p>
            <a:pPr lvl="1" algn="just"/>
            <a:r>
              <a:rPr lang="id-ID" dirty="0" smtClean="0"/>
              <a:t>memuat informasi mengenai p</a:t>
            </a:r>
            <a:r>
              <a:rPr lang="en-SG" dirty="0" err="1" smtClean="0"/>
              <a:t>rofil</a:t>
            </a:r>
            <a:r>
              <a:rPr lang="id-ID" dirty="0" smtClean="0"/>
              <a:t> perguruan tinggi antara lain profil m</a:t>
            </a:r>
            <a:r>
              <a:rPr lang="en-SG" dirty="0" err="1" smtClean="0"/>
              <a:t>ahasiswa</a:t>
            </a:r>
            <a:r>
              <a:rPr lang="id-ID" dirty="0" smtClean="0"/>
              <a:t>, p</a:t>
            </a:r>
            <a:r>
              <a:rPr lang="en-SG" dirty="0" err="1" smtClean="0"/>
              <a:t>rofil</a:t>
            </a:r>
            <a:r>
              <a:rPr lang="en-SG" dirty="0" smtClean="0"/>
              <a:t> </a:t>
            </a:r>
            <a:r>
              <a:rPr lang="id-ID" dirty="0" smtClean="0"/>
              <a:t>l</a:t>
            </a:r>
            <a:r>
              <a:rPr lang="en-SG" dirty="0" err="1" smtClean="0"/>
              <a:t>ulusan</a:t>
            </a:r>
            <a:r>
              <a:rPr lang="id-ID" dirty="0" smtClean="0"/>
              <a:t>, p</a:t>
            </a:r>
            <a:r>
              <a:rPr lang="en-SG" dirty="0" err="1" smtClean="0"/>
              <a:t>rofil</a:t>
            </a:r>
            <a:r>
              <a:rPr lang="en-SG" dirty="0" smtClean="0"/>
              <a:t> SDM </a:t>
            </a:r>
            <a:r>
              <a:rPr lang="en-SG" dirty="0" err="1" smtClean="0"/>
              <a:t>sesuai</a:t>
            </a:r>
            <a:r>
              <a:rPr lang="en-SG" dirty="0" smtClean="0"/>
              <a:t> </a:t>
            </a:r>
            <a:r>
              <a:rPr lang="en-SG" dirty="0" err="1" smtClean="0"/>
              <a:t>dengan</a:t>
            </a:r>
            <a:r>
              <a:rPr lang="en-SG" dirty="0" smtClean="0"/>
              <a:t> data PDDIKTI,</a:t>
            </a:r>
            <a:r>
              <a:rPr lang="id-ID" dirty="0" smtClean="0"/>
              <a:t> p</a:t>
            </a:r>
            <a:r>
              <a:rPr lang="en-SG" dirty="0" err="1" smtClean="0"/>
              <a:t>rofil</a:t>
            </a:r>
            <a:r>
              <a:rPr lang="en-SG" dirty="0" smtClean="0"/>
              <a:t> </a:t>
            </a:r>
            <a:r>
              <a:rPr lang="id-ID" dirty="0" smtClean="0"/>
              <a:t>s</a:t>
            </a:r>
            <a:r>
              <a:rPr lang="en-SG" dirty="0" err="1" smtClean="0"/>
              <a:t>arana</a:t>
            </a:r>
            <a:r>
              <a:rPr lang="en-SG" dirty="0" smtClean="0"/>
              <a:t> </a:t>
            </a:r>
            <a:r>
              <a:rPr lang="en-SG" dirty="0" err="1" smtClean="0"/>
              <a:t>dan</a:t>
            </a:r>
            <a:r>
              <a:rPr lang="en-SG" dirty="0" smtClean="0"/>
              <a:t> </a:t>
            </a:r>
            <a:r>
              <a:rPr lang="id-ID" dirty="0" smtClean="0"/>
              <a:t>p</a:t>
            </a:r>
            <a:r>
              <a:rPr lang="en-SG" dirty="0" err="1" smtClean="0"/>
              <a:t>rasarana</a:t>
            </a:r>
            <a:r>
              <a:rPr lang="id-ID" dirty="0" smtClean="0"/>
              <a:t>, serta </a:t>
            </a:r>
            <a:r>
              <a:rPr lang="en-US" dirty="0" err="1" smtClean="0"/>
              <a:t>kegiatan</a:t>
            </a:r>
            <a:r>
              <a:rPr lang="id-ID" dirty="0" smtClean="0"/>
              <a:t> p</a:t>
            </a:r>
            <a:r>
              <a:rPr lang="en-US" dirty="0" err="1" smtClean="0"/>
              <a:t>endidikan</a:t>
            </a:r>
            <a:r>
              <a:rPr lang="id-ID" dirty="0" smtClean="0"/>
              <a:t>. Lakukanlah analisis sesuai dengan data-data pada profil </a:t>
            </a:r>
            <a:r>
              <a:rPr lang="id-ID" dirty="0" smtClean="0"/>
              <a:t>tersebut (EVALUASI DIRI). </a:t>
            </a:r>
            <a:endParaRPr lang="id-ID" dirty="0" smtClean="0"/>
          </a:p>
          <a:p>
            <a:pPr lvl="1" algn="just"/>
            <a:r>
              <a:rPr lang="en-US" b="1" u="sng" dirty="0" err="1" smtClean="0"/>
              <a:t>Berdasarkan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profil</a:t>
            </a:r>
            <a:r>
              <a:rPr lang="en-US" b="1" u="sng" dirty="0" smtClean="0"/>
              <a:t> PT, </a:t>
            </a:r>
            <a:r>
              <a:rPr lang="id-ID" b="1" u="sng" dirty="0" smtClean="0"/>
              <a:t>Badan </a:t>
            </a:r>
            <a:r>
              <a:rPr lang="en-US" b="1" u="sng" dirty="0" err="1" smtClean="0"/>
              <a:t>Hukum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Nirlaba</a:t>
            </a:r>
            <a:r>
              <a:rPr lang="en-US" b="1" u="sng" dirty="0" smtClean="0"/>
              <a:t> </a:t>
            </a:r>
            <a:r>
              <a:rPr lang="id-ID" b="1" u="sng" dirty="0" smtClean="0"/>
              <a:t>Penyelenggara </a:t>
            </a:r>
            <a:r>
              <a:rPr lang="en-US" b="1" u="sng" dirty="0" err="1" smtClean="0"/>
              <a:t>Perguruan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Tinggi</a:t>
            </a:r>
            <a:r>
              <a:rPr lang="en-US" b="1" u="sng" dirty="0" smtClean="0"/>
              <a:t> </a:t>
            </a:r>
            <a:r>
              <a:rPr lang="id-ID" b="1" u="sng" dirty="0" smtClean="0"/>
              <a:t>menguraikan analisis dari perspektif </a:t>
            </a:r>
            <a:r>
              <a:rPr lang="id-ID" b="1" u="sng" dirty="0"/>
              <a:t>Badan </a:t>
            </a:r>
            <a:r>
              <a:rPr lang="en-US" b="1" u="sng" dirty="0" err="1"/>
              <a:t>Hukum</a:t>
            </a:r>
            <a:r>
              <a:rPr lang="en-US" b="1" u="sng" dirty="0"/>
              <a:t> </a:t>
            </a:r>
            <a:r>
              <a:rPr lang="en-US" b="1" u="sng" dirty="0" err="1"/>
              <a:t>Nirlaba</a:t>
            </a:r>
            <a:r>
              <a:rPr lang="en-US" b="1" u="sng" dirty="0"/>
              <a:t> </a:t>
            </a:r>
            <a:r>
              <a:rPr lang="id-ID" b="1" u="sng" dirty="0"/>
              <a:t>Penyelenggara </a:t>
            </a:r>
            <a:r>
              <a:rPr lang="en-US" b="1" u="sng" dirty="0" err="1"/>
              <a:t>Perguruan</a:t>
            </a:r>
            <a:r>
              <a:rPr lang="en-US" b="1" u="sng" dirty="0"/>
              <a:t> </a:t>
            </a:r>
            <a:r>
              <a:rPr lang="en-US" b="1" u="sng" dirty="0" err="1"/>
              <a:t>Tinggi</a:t>
            </a:r>
            <a:r>
              <a:rPr lang="en-US" b="1" u="sng" dirty="0"/>
              <a:t> </a:t>
            </a:r>
            <a:r>
              <a:rPr lang="id-ID" b="1" u="sng" dirty="0" smtClean="0"/>
              <a:t>dalam </a:t>
            </a:r>
            <a:r>
              <a:rPr lang="en-US" b="1" u="sng" dirty="0" err="1" smtClean="0"/>
              <a:t>menetapkan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prodi</a:t>
            </a:r>
            <a:r>
              <a:rPr lang="en-US" b="1" u="sng" dirty="0" smtClean="0"/>
              <a:t> yang </a:t>
            </a:r>
            <a:r>
              <a:rPr lang="en-US" b="1" u="sng" dirty="0" err="1" smtClean="0"/>
              <a:t>akan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dikembangkan</a:t>
            </a:r>
            <a:r>
              <a:rPr lang="id-ID" b="1" u="sng" dirty="0" smtClean="0"/>
              <a:t>.  </a:t>
            </a:r>
            <a:endParaRPr lang="id-ID" dirty="0" smtClean="0"/>
          </a:p>
          <a:p>
            <a:pPr lvl="1"/>
            <a:endParaRPr lang="id-ID" dirty="0" smtClean="0"/>
          </a:p>
          <a:p>
            <a:pPr lvl="0">
              <a:buNone/>
              <a:defRPr/>
            </a:pPr>
            <a:endParaRPr lang="id-ID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338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075" y="400751"/>
            <a:ext cx="10515600" cy="1325563"/>
          </a:xfrm>
        </p:spPr>
        <p:txBody>
          <a:bodyPr/>
          <a:lstStyle/>
          <a:p>
            <a:r>
              <a:rPr lang="id-ID" b="1" dirty="0" smtClean="0">
                <a:latin typeface="+mn-lt"/>
              </a:rPr>
              <a:t>FORMAT PROPOSAL</a:t>
            </a:r>
            <a:endParaRPr lang="en-US" b="1" dirty="0">
              <a:latin typeface="+mn-lt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itchFamily="18" charset="0"/>
              <a:ea typeface="+mn-ea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id-ID" sz="3200" dirty="0" smtClean="0">
                <a:cs typeface="Arial" pitchFamily="34" charset="0"/>
              </a:rPr>
              <a:t>Bab 2: Rencana St</a:t>
            </a:r>
            <a:r>
              <a:rPr lang="en-SG" sz="3200" dirty="0" smtClean="0">
                <a:cs typeface="Arial" pitchFamily="34" charset="0"/>
              </a:rPr>
              <a:t>r</a:t>
            </a:r>
            <a:r>
              <a:rPr lang="id-ID" sz="3200" dirty="0" smtClean="0">
                <a:cs typeface="Arial" pitchFamily="34" charset="0"/>
              </a:rPr>
              <a:t>ategis Pengembangan Perguruan Tinggi</a:t>
            </a:r>
          </a:p>
          <a:p>
            <a:pPr lvl="1" algn="just">
              <a:defRPr/>
            </a:pPr>
            <a:r>
              <a:rPr lang="en-US" sz="2800" dirty="0" err="1" smtClean="0"/>
              <a:t>memuat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informasi</a:t>
            </a:r>
            <a:r>
              <a:rPr lang="en-US" sz="2800" dirty="0" smtClean="0"/>
              <a:t> </a:t>
            </a:r>
            <a:r>
              <a:rPr lang="en-US" sz="2800" dirty="0" err="1" smtClean="0"/>
              <a:t>ringkas</a:t>
            </a:r>
            <a:r>
              <a:rPr lang="en-US" sz="2800" dirty="0" smtClean="0"/>
              <a:t> </a:t>
            </a:r>
            <a:r>
              <a:rPr lang="en-US" sz="2800" dirty="0" err="1" smtClean="0"/>
              <a:t>tentang</a:t>
            </a:r>
            <a:r>
              <a:rPr lang="en-US" sz="2800" dirty="0" smtClean="0"/>
              <a:t> </a:t>
            </a:r>
            <a:r>
              <a:rPr lang="en-US" sz="2800" dirty="0" err="1" smtClean="0"/>
              <a:t>rencana</a:t>
            </a:r>
            <a:r>
              <a:rPr lang="en-US" sz="2800" dirty="0" smtClean="0"/>
              <a:t> </a:t>
            </a:r>
            <a:r>
              <a:rPr lang="en-US" sz="2800" dirty="0" err="1" smtClean="0"/>
              <a:t>strategis</a:t>
            </a:r>
            <a:r>
              <a:rPr lang="en-US" sz="2800" dirty="0" smtClean="0"/>
              <a:t> </a:t>
            </a:r>
            <a:r>
              <a:rPr lang="en-US" sz="2800" dirty="0" err="1" smtClean="0"/>
              <a:t>pengembangan</a:t>
            </a:r>
            <a:r>
              <a:rPr lang="en-US" sz="2800" dirty="0" smtClean="0"/>
              <a:t> </a:t>
            </a:r>
            <a:r>
              <a:rPr lang="en-US" sz="2800" dirty="0" err="1" smtClean="0"/>
              <a:t>perguruan</a:t>
            </a:r>
            <a:r>
              <a:rPr lang="en-US" sz="2800" dirty="0" smtClean="0"/>
              <a:t> </a:t>
            </a:r>
            <a:r>
              <a:rPr lang="en-US" sz="2800" dirty="0" err="1" smtClean="0"/>
              <a:t>tinggi</a:t>
            </a:r>
            <a:r>
              <a:rPr lang="en-US" sz="2800" dirty="0" smtClean="0"/>
              <a:t> yang </a:t>
            </a:r>
            <a:r>
              <a:rPr lang="en-US" sz="2800" dirty="0" err="1" smtClean="0"/>
              <a:t>saat</a:t>
            </a:r>
            <a:r>
              <a:rPr lang="en-US" sz="2800" dirty="0" smtClean="0"/>
              <a:t> </a:t>
            </a:r>
            <a:r>
              <a:rPr lang="en-US" sz="2800" dirty="0" err="1" smtClean="0"/>
              <a:t>ini</a:t>
            </a:r>
            <a:r>
              <a:rPr lang="en-US" sz="2800" dirty="0" smtClean="0"/>
              <a:t> </a:t>
            </a:r>
            <a:r>
              <a:rPr lang="en-US" sz="2800" dirty="0" err="1" smtClean="0"/>
              <a:t>dijalankan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dijadikan</a:t>
            </a:r>
            <a:r>
              <a:rPr lang="en-US" sz="2800" dirty="0" smtClean="0"/>
              <a:t> </a:t>
            </a:r>
            <a:r>
              <a:rPr lang="en-US" sz="2800" dirty="0" err="1" smtClean="0"/>
              <a:t>landasan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penyusunan</a:t>
            </a:r>
            <a:r>
              <a:rPr lang="en-US" sz="2800" dirty="0" smtClean="0"/>
              <a:t> </a:t>
            </a:r>
            <a:r>
              <a:rPr lang="en-US" sz="2800" dirty="0" err="1" smtClean="0"/>
              <a:t>rencana</a:t>
            </a:r>
            <a:r>
              <a:rPr lang="en-US" sz="2800" dirty="0" smtClean="0"/>
              <a:t> program </a:t>
            </a:r>
            <a:r>
              <a:rPr lang="en-US" sz="2800" dirty="0" err="1" smtClean="0"/>
              <a:t>pengembangan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diusulkan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proposal. </a:t>
            </a:r>
            <a:endParaRPr lang="id-ID" sz="2800" dirty="0" smtClean="0"/>
          </a:p>
          <a:p>
            <a:pPr lvl="2" algn="just">
              <a:defRPr/>
            </a:pPr>
            <a:r>
              <a:rPr lang="en-US" sz="2600" dirty="0" smtClean="0"/>
              <a:t>paling </a:t>
            </a:r>
            <a:r>
              <a:rPr lang="en-US" sz="2600" dirty="0" err="1" smtClean="0"/>
              <a:t>tidak</a:t>
            </a:r>
            <a:r>
              <a:rPr lang="en-US" sz="2600" dirty="0" smtClean="0"/>
              <a:t> </a:t>
            </a:r>
            <a:r>
              <a:rPr lang="en-US" sz="2600" dirty="0" err="1" smtClean="0"/>
              <a:t>memuat</a:t>
            </a:r>
            <a:r>
              <a:rPr lang="en-US" sz="2600" dirty="0" smtClean="0"/>
              <a:t> </a:t>
            </a:r>
            <a:r>
              <a:rPr lang="en-US" sz="2600" dirty="0" err="1" smtClean="0"/>
              <a:t>jangka</a:t>
            </a:r>
            <a:r>
              <a:rPr lang="en-US" sz="2600" dirty="0" smtClean="0"/>
              <a:t> </a:t>
            </a:r>
            <a:r>
              <a:rPr lang="en-US" sz="2600" dirty="0" err="1" smtClean="0"/>
              <a:t>waktu</a:t>
            </a:r>
            <a:r>
              <a:rPr lang="en-US" sz="2600" dirty="0" smtClean="0"/>
              <a:t> </a:t>
            </a:r>
            <a:r>
              <a:rPr lang="en-US" sz="2600" dirty="0" err="1" smtClean="0"/>
              <a:t>renstra</a:t>
            </a:r>
            <a:r>
              <a:rPr lang="en-US" sz="2600" dirty="0" smtClean="0"/>
              <a:t>, </a:t>
            </a:r>
            <a:r>
              <a:rPr lang="en-US" sz="2600" dirty="0" err="1" smtClean="0"/>
              <a:t>visi</a:t>
            </a:r>
            <a:r>
              <a:rPr lang="en-US" sz="2600" dirty="0" smtClean="0"/>
              <a:t> </a:t>
            </a:r>
            <a:r>
              <a:rPr lang="en-US" sz="2600" dirty="0" err="1" smtClean="0"/>
              <a:t>dan</a:t>
            </a:r>
            <a:r>
              <a:rPr lang="en-US" sz="2600" dirty="0" smtClean="0"/>
              <a:t> </a:t>
            </a:r>
            <a:r>
              <a:rPr lang="en-US" sz="2600" dirty="0" err="1" smtClean="0"/>
              <a:t>misi</a:t>
            </a:r>
            <a:r>
              <a:rPr lang="en-US" sz="2600" dirty="0" smtClean="0"/>
              <a:t> </a:t>
            </a:r>
            <a:r>
              <a:rPr lang="en-US" sz="2600" dirty="0" err="1" smtClean="0"/>
              <a:t>perguruan</a:t>
            </a:r>
            <a:r>
              <a:rPr lang="en-US" sz="2600" dirty="0" smtClean="0"/>
              <a:t> </a:t>
            </a:r>
            <a:r>
              <a:rPr lang="en-US" sz="2600" dirty="0" err="1" smtClean="0"/>
              <a:t>tinggi</a:t>
            </a:r>
            <a:r>
              <a:rPr lang="en-US" sz="2600" dirty="0" smtClean="0"/>
              <a:t>, </a:t>
            </a:r>
            <a:r>
              <a:rPr lang="en-US" sz="2600" dirty="0" err="1" smtClean="0"/>
              <a:t>kebijakan</a:t>
            </a:r>
            <a:r>
              <a:rPr lang="en-US" sz="2600" dirty="0" smtClean="0"/>
              <a:t> </a:t>
            </a:r>
            <a:r>
              <a:rPr lang="en-US" sz="2600" dirty="0" err="1" smtClean="0"/>
              <a:t>strategi</a:t>
            </a:r>
            <a:r>
              <a:rPr lang="en-US" sz="2600" dirty="0" smtClean="0"/>
              <a:t> </a:t>
            </a:r>
            <a:r>
              <a:rPr lang="en-US" sz="2600" dirty="0" err="1" smtClean="0"/>
              <a:t>dan</a:t>
            </a:r>
            <a:r>
              <a:rPr lang="en-US" sz="2600" dirty="0" smtClean="0"/>
              <a:t> program </a:t>
            </a:r>
            <a:r>
              <a:rPr lang="en-US" sz="2600" dirty="0" err="1" smtClean="0"/>
              <a:t>pengembangan</a:t>
            </a:r>
            <a:r>
              <a:rPr lang="en-US" sz="2600" dirty="0" smtClean="0"/>
              <a:t> yang </a:t>
            </a:r>
            <a:r>
              <a:rPr lang="en-US" sz="2600" dirty="0" err="1" smtClean="0"/>
              <a:t>telah</a:t>
            </a:r>
            <a:r>
              <a:rPr lang="en-US" sz="2600" dirty="0" smtClean="0"/>
              <a:t> </a:t>
            </a:r>
            <a:r>
              <a:rPr lang="en-US" sz="2600" dirty="0" err="1" smtClean="0"/>
              <a:t>ditetapkan</a:t>
            </a:r>
            <a:r>
              <a:rPr lang="en-US" sz="2600" dirty="0" smtClean="0"/>
              <a:t> </a:t>
            </a:r>
            <a:r>
              <a:rPr lang="en-US" sz="2600" dirty="0" err="1" smtClean="0"/>
              <a:t>serta</a:t>
            </a:r>
            <a:r>
              <a:rPr lang="en-US" sz="2600" dirty="0" smtClean="0"/>
              <a:t> </a:t>
            </a:r>
            <a:r>
              <a:rPr lang="en-US" sz="2600" dirty="0" err="1" smtClean="0"/>
              <a:t>indikator</a:t>
            </a:r>
            <a:r>
              <a:rPr lang="en-US" sz="2600" dirty="0" smtClean="0"/>
              <a:t> </a:t>
            </a:r>
            <a:r>
              <a:rPr lang="en-US" sz="2600" dirty="0" err="1" smtClean="0"/>
              <a:t>kinerja</a:t>
            </a:r>
            <a:r>
              <a:rPr lang="en-US" sz="2600" dirty="0" smtClean="0"/>
              <a:t> </a:t>
            </a:r>
            <a:r>
              <a:rPr lang="en-US" sz="2600" dirty="0" err="1" smtClean="0"/>
              <a:t>untuk</a:t>
            </a:r>
            <a:r>
              <a:rPr lang="en-US" sz="2600" dirty="0" smtClean="0"/>
              <a:t> </a:t>
            </a:r>
            <a:r>
              <a:rPr lang="en-US" sz="2600" dirty="0" err="1" smtClean="0"/>
              <a:t>mengukur</a:t>
            </a:r>
            <a:r>
              <a:rPr lang="en-US" sz="2600" dirty="0" smtClean="0"/>
              <a:t> </a:t>
            </a:r>
            <a:r>
              <a:rPr lang="en-US" sz="2600" dirty="0" err="1" smtClean="0"/>
              <a:t>ketercapaian</a:t>
            </a:r>
            <a:r>
              <a:rPr lang="en-US" sz="2600" dirty="0" smtClean="0"/>
              <a:t> </a:t>
            </a:r>
            <a:r>
              <a:rPr lang="en-US" sz="2600" dirty="0" err="1" smtClean="0"/>
              <a:t>renstra</a:t>
            </a:r>
            <a:r>
              <a:rPr lang="en-US" sz="2600" dirty="0" smtClean="0"/>
              <a:t>.</a:t>
            </a:r>
            <a:endParaRPr lang="id-ID" sz="2600" dirty="0" smtClean="0">
              <a:cs typeface="Arial" pitchFamily="34" charset="0"/>
            </a:endParaRPr>
          </a:p>
          <a:p>
            <a:endParaRPr lang="id-ID" sz="3200" dirty="0"/>
          </a:p>
        </p:txBody>
      </p:sp>
    </p:spTree>
    <p:extLst>
      <p:ext uri="{BB962C8B-B14F-4D97-AF65-F5344CB8AC3E}">
        <p14:creationId xmlns="" xmlns:p14="http://schemas.microsoft.com/office/powerpoint/2010/main" val="365338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075" y="400751"/>
            <a:ext cx="10515600" cy="1325563"/>
          </a:xfrm>
        </p:spPr>
        <p:txBody>
          <a:bodyPr/>
          <a:lstStyle/>
          <a:p>
            <a:r>
              <a:rPr lang="id-ID" b="1" dirty="0" smtClean="0">
                <a:latin typeface="+mn-lt"/>
              </a:rPr>
              <a:t>FORMAT PROPOSAL</a:t>
            </a:r>
            <a:endParaRPr lang="en-US" b="1" dirty="0">
              <a:latin typeface="+mn-lt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itchFamily="18" charset="0"/>
              <a:ea typeface="+mn-ea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06875"/>
            <a:ext cx="10515600" cy="43513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id-ID" sz="3200" dirty="0" smtClean="0">
                <a:cs typeface="Arial" pitchFamily="34" charset="0"/>
              </a:rPr>
              <a:t>Bab 3: Program Pengembangan Peningkatan Kualitas </a:t>
            </a:r>
          </a:p>
          <a:p>
            <a:pPr lvl="1" algn="just">
              <a:defRPr/>
            </a:pPr>
            <a:r>
              <a:rPr lang="id-ID" sz="2800" dirty="0" smtClean="0">
                <a:cs typeface="Arial" pitchFamily="34" charset="0"/>
              </a:rPr>
              <a:t>Pendidikan </a:t>
            </a:r>
            <a:r>
              <a:rPr lang="id-ID" sz="2800" dirty="0" smtClean="0"/>
              <a:t>Badan </a:t>
            </a:r>
            <a:r>
              <a:rPr lang="en-US" sz="2800" dirty="0" err="1" smtClean="0"/>
              <a:t>Hukum</a:t>
            </a:r>
            <a:r>
              <a:rPr lang="en-US" sz="2800" dirty="0" smtClean="0"/>
              <a:t> </a:t>
            </a:r>
            <a:r>
              <a:rPr lang="en-US" sz="2800" dirty="0" err="1" smtClean="0"/>
              <a:t>Nirlaba</a:t>
            </a:r>
            <a:r>
              <a:rPr lang="en-US" sz="2800" dirty="0" smtClean="0"/>
              <a:t> </a:t>
            </a:r>
            <a:r>
              <a:rPr lang="id-ID" sz="2800" dirty="0" smtClean="0"/>
              <a:t>Penyelenggara </a:t>
            </a:r>
            <a:r>
              <a:rPr lang="en-US" sz="2800" dirty="0" err="1" smtClean="0"/>
              <a:t>Perguruan</a:t>
            </a:r>
            <a:r>
              <a:rPr lang="en-US" sz="2800" dirty="0" smtClean="0"/>
              <a:t> </a:t>
            </a:r>
            <a:r>
              <a:rPr lang="en-US" sz="2800" dirty="0" err="1" smtClean="0"/>
              <a:t>Tinggi</a:t>
            </a:r>
            <a:r>
              <a:rPr lang="en-US" sz="2800" dirty="0" smtClean="0"/>
              <a:t> </a:t>
            </a:r>
            <a:r>
              <a:rPr lang="id-ID" sz="2800" dirty="0" smtClean="0"/>
              <a:t>menguraikan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program </a:t>
            </a:r>
            <a:r>
              <a:rPr lang="id-ID" sz="2800" dirty="0" smtClean="0">
                <a:solidFill>
                  <a:srgbClr val="FF0000"/>
                </a:solidFill>
              </a:rPr>
              <a:t>pengembangan untuk peningkatan kualitas pendidikan yang direncanakan </a:t>
            </a:r>
            <a:r>
              <a:rPr lang="id-ID" sz="2800" b="1" u="sng" dirty="0" smtClean="0">
                <a:solidFill>
                  <a:srgbClr val="FF0000"/>
                </a:solidFill>
              </a:rPr>
              <a:t>selama 2 tahun ke depan</a:t>
            </a:r>
            <a:r>
              <a:rPr lang="id-ID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/>
              <a:t>sesuai</a:t>
            </a:r>
            <a:r>
              <a:rPr lang="en-US" sz="2800" dirty="0" smtClean="0"/>
              <a:t> 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rencana</a:t>
            </a:r>
            <a:r>
              <a:rPr lang="en-US" sz="2800" dirty="0" smtClean="0"/>
              <a:t> </a:t>
            </a:r>
            <a:r>
              <a:rPr lang="en-US" sz="2800" dirty="0" err="1" smtClean="0"/>
              <a:t>strategis</a:t>
            </a:r>
            <a:r>
              <a:rPr lang="en-US" sz="2800" dirty="0" smtClean="0"/>
              <a:t> </a:t>
            </a:r>
            <a:r>
              <a:rPr lang="en-US" sz="2800" dirty="0" err="1" smtClean="0"/>
              <a:t>perguruan</a:t>
            </a:r>
            <a:r>
              <a:rPr lang="en-US" sz="2800" dirty="0" smtClean="0"/>
              <a:t> </a:t>
            </a:r>
            <a:r>
              <a:rPr lang="en-US" sz="2800" dirty="0" err="1" smtClean="0"/>
              <a:t>tinggi</a:t>
            </a:r>
            <a:r>
              <a:rPr lang="en-US" sz="2800" dirty="0" smtClean="0"/>
              <a:t>. </a:t>
            </a:r>
            <a:endParaRPr lang="id-ID" sz="2800" dirty="0" smtClean="0"/>
          </a:p>
          <a:p>
            <a:pPr lvl="1" algn="just">
              <a:defRPr/>
            </a:pPr>
            <a:r>
              <a:rPr lang="id-ID" sz="2800" dirty="0" smtClean="0"/>
              <a:t>S</a:t>
            </a:r>
            <a:r>
              <a:rPr lang="en-US" sz="2800" dirty="0" err="1" smtClean="0"/>
              <a:t>ajikan</a:t>
            </a:r>
            <a:r>
              <a:rPr lang="en-US" sz="2800" dirty="0" smtClean="0"/>
              <a:t> </a:t>
            </a:r>
            <a:r>
              <a:rPr lang="id-ID" sz="2800" dirty="0" smtClean="0"/>
              <a:t>kebutuhan </a:t>
            </a:r>
            <a:r>
              <a:rPr lang="en-US" sz="2800" dirty="0" err="1" smtClean="0"/>
              <a:t>peralatan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pengembangan</a:t>
            </a:r>
            <a:r>
              <a:rPr lang="en-US" sz="2800" dirty="0" smtClean="0"/>
              <a:t> </a:t>
            </a:r>
            <a:r>
              <a:rPr lang="en-US" sz="2800" dirty="0" err="1" smtClean="0"/>
              <a:t>staf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diperlukan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mendukung</a:t>
            </a:r>
            <a:r>
              <a:rPr lang="en-US" sz="2800" dirty="0" smtClean="0"/>
              <a:t> program yang </a:t>
            </a:r>
            <a:r>
              <a:rPr lang="en-US" sz="2800" dirty="0" err="1" smtClean="0"/>
              <a:t>diusulkan</a:t>
            </a:r>
            <a:r>
              <a:rPr lang="id-ID" sz="2800" dirty="0" smtClean="0"/>
              <a:t> (spesifikasi rinci disajikan pada Bab 4)</a:t>
            </a:r>
            <a:r>
              <a:rPr lang="en-US" sz="2800" dirty="0" smtClean="0"/>
              <a:t>. </a:t>
            </a:r>
            <a:endParaRPr lang="id-ID" sz="2800" dirty="0" smtClean="0"/>
          </a:p>
          <a:p>
            <a:pPr lvl="1" algn="just">
              <a:defRPr/>
            </a:pPr>
            <a:r>
              <a:rPr lang="id-ID" sz="2800" dirty="0"/>
              <a:t>Badan </a:t>
            </a:r>
            <a:r>
              <a:rPr lang="en-US" sz="2800" dirty="0" err="1"/>
              <a:t>Hukum</a:t>
            </a:r>
            <a:r>
              <a:rPr lang="en-US" sz="2800" dirty="0"/>
              <a:t> </a:t>
            </a:r>
            <a:r>
              <a:rPr lang="en-US" sz="2800" dirty="0" err="1"/>
              <a:t>Nirlaba</a:t>
            </a:r>
            <a:r>
              <a:rPr lang="en-US" sz="2800" dirty="0"/>
              <a:t> </a:t>
            </a:r>
            <a:r>
              <a:rPr lang="id-ID" sz="2800" dirty="0"/>
              <a:t>Penyelenggara </a:t>
            </a:r>
            <a:r>
              <a:rPr lang="en-US" sz="2800" dirty="0" err="1"/>
              <a:t>Perguruan</a:t>
            </a:r>
            <a:r>
              <a:rPr lang="en-US" sz="2800" dirty="0"/>
              <a:t> </a:t>
            </a:r>
            <a:r>
              <a:rPr lang="en-US" sz="2800" dirty="0" err="1"/>
              <a:t>Tinggi</a:t>
            </a:r>
            <a:r>
              <a:rPr lang="en-US" sz="2800" dirty="0"/>
              <a:t> </a:t>
            </a:r>
            <a:r>
              <a:rPr lang="id-ID" sz="2800" dirty="0" smtClean="0"/>
              <a:t>menguraikan </a:t>
            </a:r>
            <a:r>
              <a:rPr lang="id-ID" sz="2800" dirty="0" smtClean="0">
                <a:solidFill>
                  <a:srgbClr val="FF0000"/>
                </a:solidFill>
              </a:rPr>
              <a:t>komitmen yang diberikan kepada perguruan tinggi untuk pelaksanaan program pengembangan yang diusulkan</a:t>
            </a:r>
            <a:r>
              <a:rPr lang="id-ID" sz="2800" dirty="0" smtClean="0"/>
              <a:t>.</a:t>
            </a:r>
            <a:endParaRPr lang="id-ID" sz="2800" dirty="0" smtClean="0">
              <a:cs typeface="Arial" pitchFamily="34" charset="0"/>
            </a:endParaRPr>
          </a:p>
          <a:p>
            <a:pPr lvl="0">
              <a:defRPr/>
            </a:pPr>
            <a:endParaRPr lang="id-ID" sz="3200" dirty="0" smtClean="0">
              <a:cs typeface="Arial" pitchFamily="34" charset="0"/>
            </a:endParaRPr>
          </a:p>
          <a:p>
            <a:endParaRPr lang="id-ID" sz="3200" dirty="0"/>
          </a:p>
        </p:txBody>
      </p:sp>
    </p:spTree>
    <p:extLst>
      <p:ext uri="{BB962C8B-B14F-4D97-AF65-F5344CB8AC3E}">
        <p14:creationId xmlns="" xmlns:p14="http://schemas.microsoft.com/office/powerpoint/2010/main" val="365338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290236" y="258764"/>
            <a:ext cx="5615528" cy="3265487"/>
            <a:chOff x="1082" y="407"/>
            <a:chExt cx="3082" cy="2057"/>
          </a:xfrm>
          <a:solidFill>
            <a:schemeClr val="bg1">
              <a:lumMod val="95000"/>
            </a:schemeClr>
          </a:solidFill>
        </p:grpSpPr>
        <p:sp>
          <p:nvSpPr>
            <p:cNvPr id="114707" name="Freeform 19"/>
            <p:cNvSpPr>
              <a:spLocks/>
            </p:cNvSpPr>
            <p:nvPr/>
          </p:nvSpPr>
          <p:spPr bwMode="auto">
            <a:xfrm>
              <a:off x="1082" y="1048"/>
              <a:ext cx="3082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4" y="0"/>
                </a:cxn>
                <a:cxn ang="0">
                  <a:pos x="3244" y="900"/>
                </a:cxn>
                <a:cxn ang="0">
                  <a:pos x="1864" y="900"/>
                </a:cxn>
                <a:cxn ang="0">
                  <a:pos x="1864" y="1436"/>
                </a:cxn>
                <a:cxn ang="0">
                  <a:pos x="0" y="1436"/>
                </a:cxn>
                <a:cxn ang="0">
                  <a:pos x="0" y="4"/>
                </a:cxn>
              </a:cxnLst>
              <a:rect l="0" t="0" r="r" b="b"/>
              <a:pathLst>
                <a:path w="3244" h="1436">
                  <a:moveTo>
                    <a:pt x="0" y="0"/>
                  </a:moveTo>
                  <a:lnTo>
                    <a:pt x="3244" y="0"/>
                  </a:lnTo>
                  <a:lnTo>
                    <a:pt x="3244" y="900"/>
                  </a:lnTo>
                  <a:lnTo>
                    <a:pt x="1864" y="900"/>
                  </a:lnTo>
                  <a:lnTo>
                    <a:pt x="1864" y="1436"/>
                  </a:lnTo>
                  <a:lnTo>
                    <a:pt x="0" y="1436"/>
                  </a:lnTo>
                  <a:lnTo>
                    <a:pt x="0" y="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grpSp>
          <p:nvGrpSpPr>
            <p:cNvPr id="3" name="Group 21"/>
            <p:cNvGrpSpPr>
              <a:grpSpLocks/>
            </p:cNvGrpSpPr>
            <p:nvPr/>
          </p:nvGrpSpPr>
          <p:grpSpPr bwMode="auto">
            <a:xfrm>
              <a:off x="2214" y="1259"/>
              <a:ext cx="662" cy="520"/>
              <a:chOff x="2214" y="1259"/>
              <a:chExt cx="662" cy="520"/>
            </a:xfrm>
            <a:grpFill/>
          </p:grpSpPr>
          <p:sp>
            <p:nvSpPr>
              <p:cNvPr id="114710" name="Rectangle 22"/>
              <p:cNvSpPr>
                <a:spLocks noChangeArrowheads="1"/>
              </p:cNvSpPr>
              <p:nvPr/>
            </p:nvSpPr>
            <p:spPr bwMode="auto">
              <a:xfrm>
                <a:off x="2214" y="1259"/>
                <a:ext cx="662" cy="51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/>
              <a:lstStyle/>
              <a:p>
                <a:endParaRPr lang="id-ID"/>
              </a:p>
            </p:txBody>
          </p:sp>
          <p:grpSp>
            <p:nvGrpSpPr>
              <p:cNvPr id="4" name="Group 23"/>
              <p:cNvGrpSpPr>
                <a:grpSpLocks/>
              </p:cNvGrpSpPr>
              <p:nvPr/>
            </p:nvGrpSpPr>
            <p:grpSpPr bwMode="auto">
              <a:xfrm>
                <a:off x="2262" y="1295"/>
                <a:ext cx="595" cy="484"/>
                <a:chOff x="2262" y="1295"/>
                <a:chExt cx="595" cy="484"/>
              </a:xfrm>
              <a:grpFill/>
            </p:grpSpPr>
            <p:sp>
              <p:nvSpPr>
                <p:cNvPr id="114712" name="Rectangle 24"/>
                <p:cNvSpPr>
                  <a:spLocks noChangeArrowheads="1"/>
                </p:cNvSpPr>
                <p:nvPr/>
              </p:nvSpPr>
              <p:spPr bwMode="auto">
                <a:xfrm>
                  <a:off x="2262" y="1672"/>
                  <a:ext cx="18" cy="107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1100" b="1" dirty="0">
                      <a:solidFill>
                        <a:srgbClr val="000000"/>
                      </a:solidFill>
                    </a:rPr>
                    <a:t> </a:t>
                  </a:r>
                  <a:endParaRPr lang="en-US" dirty="0"/>
                </a:p>
              </p:txBody>
            </p:sp>
            <p:sp>
              <p:nvSpPr>
                <p:cNvPr id="114713" name="Rectangle 25"/>
                <p:cNvSpPr>
                  <a:spLocks noChangeArrowheads="1"/>
                </p:cNvSpPr>
                <p:nvPr/>
              </p:nvSpPr>
              <p:spPr bwMode="auto">
                <a:xfrm>
                  <a:off x="2263" y="1295"/>
                  <a:ext cx="594" cy="4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>
                  <a:spAutoFit/>
                </a:bodyPr>
                <a:lstStyle/>
                <a:p>
                  <a:r>
                    <a:rPr lang="id-ID" sz="2100" b="1" dirty="0" smtClean="0">
                      <a:solidFill>
                        <a:srgbClr val="000000"/>
                      </a:solidFill>
                    </a:rPr>
                    <a:t>Analisis</a:t>
                  </a:r>
                </a:p>
                <a:p>
                  <a:r>
                    <a:rPr lang="en-US" sz="2100" b="1" dirty="0" err="1" smtClean="0">
                      <a:solidFill>
                        <a:srgbClr val="000000"/>
                      </a:solidFill>
                    </a:rPr>
                    <a:t>Situa</a:t>
                  </a:r>
                  <a:r>
                    <a:rPr lang="id-ID" sz="2100" b="1" dirty="0" smtClean="0">
                      <a:solidFill>
                        <a:srgbClr val="000000"/>
                      </a:solidFill>
                    </a:rPr>
                    <a:t>si</a:t>
                  </a:r>
                  <a:endParaRPr lang="en-US" sz="2700" dirty="0"/>
                </a:p>
              </p:txBody>
            </p:sp>
          </p:grpSp>
        </p:grpSp>
        <p:grpSp>
          <p:nvGrpSpPr>
            <p:cNvPr id="5" name="Group 28"/>
            <p:cNvGrpSpPr>
              <a:grpSpLocks/>
            </p:cNvGrpSpPr>
            <p:nvPr/>
          </p:nvGrpSpPr>
          <p:grpSpPr bwMode="auto">
            <a:xfrm>
              <a:off x="3169" y="1323"/>
              <a:ext cx="804" cy="541"/>
              <a:chOff x="3169" y="1323"/>
              <a:chExt cx="804" cy="541"/>
            </a:xfrm>
            <a:grpFill/>
          </p:grpSpPr>
          <p:sp>
            <p:nvSpPr>
              <p:cNvPr id="114717" name="Rectangle 29"/>
              <p:cNvSpPr>
                <a:spLocks noChangeArrowheads="1"/>
              </p:cNvSpPr>
              <p:nvPr/>
            </p:nvSpPr>
            <p:spPr bwMode="auto">
              <a:xfrm>
                <a:off x="3169" y="1325"/>
                <a:ext cx="804" cy="53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14719" name="Rectangle 31"/>
              <p:cNvSpPr>
                <a:spLocks noChangeArrowheads="1"/>
              </p:cNvSpPr>
              <p:nvPr/>
            </p:nvSpPr>
            <p:spPr bwMode="auto">
              <a:xfrm>
                <a:off x="3226" y="1323"/>
                <a:ext cx="677" cy="3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id-ID" sz="1900" b="1" dirty="0" smtClean="0">
                    <a:solidFill>
                      <a:srgbClr val="000000"/>
                    </a:solidFill>
                  </a:rPr>
                  <a:t>Asumsi</a:t>
                </a:r>
                <a:r>
                  <a:rPr lang="en-US" sz="1900" b="1" dirty="0" smtClean="0">
                    <a:solidFill>
                      <a:srgbClr val="000000"/>
                    </a:solidFill>
                  </a:rPr>
                  <a:t> &amp;</a:t>
                </a:r>
                <a:endParaRPr lang="id-ID" sz="1900" b="1" dirty="0" smtClean="0">
                  <a:solidFill>
                    <a:srgbClr val="000000"/>
                  </a:solidFill>
                </a:endParaRPr>
              </a:p>
              <a:p>
                <a:r>
                  <a:rPr lang="id-ID" sz="1900" b="1" dirty="0" smtClean="0">
                    <a:solidFill>
                      <a:srgbClr val="000000"/>
                    </a:solidFill>
                  </a:rPr>
                  <a:t>Arahan</a:t>
                </a:r>
                <a:endParaRPr lang="en-US" dirty="0"/>
              </a:p>
            </p:txBody>
          </p:sp>
        </p:grpSp>
        <p:grpSp>
          <p:nvGrpSpPr>
            <p:cNvPr id="6" name="Group 34"/>
            <p:cNvGrpSpPr>
              <a:grpSpLocks/>
            </p:cNvGrpSpPr>
            <p:nvPr/>
          </p:nvGrpSpPr>
          <p:grpSpPr bwMode="auto">
            <a:xfrm>
              <a:off x="1132" y="407"/>
              <a:ext cx="1359" cy="433"/>
              <a:chOff x="1132" y="407"/>
              <a:chExt cx="1359" cy="433"/>
            </a:xfrm>
            <a:grpFill/>
          </p:grpSpPr>
          <p:sp>
            <p:nvSpPr>
              <p:cNvPr id="114724" name="Rectangle 36"/>
              <p:cNvSpPr>
                <a:spLocks noChangeArrowheads="1"/>
              </p:cNvSpPr>
              <p:nvPr/>
            </p:nvSpPr>
            <p:spPr bwMode="auto">
              <a:xfrm>
                <a:off x="1132" y="407"/>
                <a:ext cx="1359" cy="43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14726" name="Rectangle 38"/>
              <p:cNvSpPr>
                <a:spLocks noChangeArrowheads="1"/>
              </p:cNvSpPr>
              <p:nvPr/>
            </p:nvSpPr>
            <p:spPr bwMode="auto">
              <a:xfrm>
                <a:off x="1167" y="473"/>
                <a:ext cx="1255" cy="174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id-ID" b="1" dirty="0" smtClean="0">
                    <a:solidFill>
                      <a:srgbClr val="000000"/>
                    </a:solidFill>
                  </a:rPr>
                  <a:t>Situasi Saat ini</a:t>
                </a:r>
                <a:endParaRPr lang="en-US" dirty="0"/>
              </a:p>
            </p:txBody>
          </p:sp>
        </p:grpSp>
        <p:grpSp>
          <p:nvGrpSpPr>
            <p:cNvPr id="7" name="Group 40"/>
            <p:cNvGrpSpPr>
              <a:grpSpLocks/>
            </p:cNvGrpSpPr>
            <p:nvPr/>
          </p:nvGrpSpPr>
          <p:grpSpPr bwMode="auto">
            <a:xfrm>
              <a:off x="1183" y="1259"/>
              <a:ext cx="662" cy="510"/>
              <a:chOff x="1183" y="1259"/>
              <a:chExt cx="662" cy="510"/>
            </a:xfrm>
            <a:grpFill/>
          </p:grpSpPr>
          <p:sp>
            <p:nvSpPr>
              <p:cNvPr id="114729" name="Rectangle 41"/>
              <p:cNvSpPr>
                <a:spLocks noChangeArrowheads="1"/>
              </p:cNvSpPr>
              <p:nvPr/>
            </p:nvSpPr>
            <p:spPr bwMode="auto">
              <a:xfrm>
                <a:off x="1183" y="1259"/>
                <a:ext cx="662" cy="51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14730" name="Rectangle 42"/>
              <p:cNvSpPr>
                <a:spLocks noChangeArrowheads="1"/>
              </p:cNvSpPr>
              <p:nvPr/>
            </p:nvSpPr>
            <p:spPr bwMode="auto">
              <a:xfrm>
                <a:off x="1183" y="1259"/>
                <a:ext cx="662" cy="51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14732" name="Rectangle 44"/>
              <p:cNvSpPr>
                <a:spLocks noChangeArrowheads="1"/>
              </p:cNvSpPr>
              <p:nvPr/>
            </p:nvSpPr>
            <p:spPr bwMode="auto">
              <a:xfrm>
                <a:off x="1310" y="1397"/>
                <a:ext cx="345" cy="204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100" b="1" dirty="0" err="1" smtClean="0">
                    <a:solidFill>
                      <a:srgbClr val="000000"/>
                    </a:solidFill>
                  </a:rPr>
                  <a:t>Posi</a:t>
                </a:r>
                <a:r>
                  <a:rPr lang="id-ID" sz="2100" b="1" dirty="0" smtClean="0">
                    <a:solidFill>
                      <a:srgbClr val="000000"/>
                    </a:solidFill>
                  </a:rPr>
                  <a:t>si</a:t>
                </a:r>
                <a:endParaRPr lang="en-US" sz="2700" dirty="0"/>
              </a:p>
            </p:txBody>
          </p:sp>
        </p:grpSp>
        <p:grpSp>
          <p:nvGrpSpPr>
            <p:cNvPr id="8" name="Group 46"/>
            <p:cNvGrpSpPr>
              <a:grpSpLocks/>
            </p:cNvGrpSpPr>
            <p:nvPr/>
          </p:nvGrpSpPr>
          <p:grpSpPr bwMode="auto">
            <a:xfrm>
              <a:off x="1446" y="2063"/>
              <a:ext cx="967" cy="284"/>
              <a:chOff x="1446" y="2063"/>
              <a:chExt cx="967" cy="284"/>
            </a:xfrm>
            <a:grpFill/>
          </p:grpSpPr>
          <p:sp>
            <p:nvSpPr>
              <p:cNvPr id="114735" name="Rectangle 47"/>
              <p:cNvSpPr>
                <a:spLocks noChangeArrowheads="1"/>
              </p:cNvSpPr>
              <p:nvPr/>
            </p:nvSpPr>
            <p:spPr bwMode="auto">
              <a:xfrm>
                <a:off x="1599" y="2063"/>
                <a:ext cx="814" cy="28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14736" name="Rectangle 48"/>
              <p:cNvSpPr>
                <a:spLocks noChangeArrowheads="1"/>
              </p:cNvSpPr>
              <p:nvPr/>
            </p:nvSpPr>
            <p:spPr bwMode="auto">
              <a:xfrm>
                <a:off x="1446" y="2063"/>
                <a:ext cx="967" cy="284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14737" name="Rectangle 49"/>
              <p:cNvSpPr>
                <a:spLocks noChangeArrowheads="1"/>
              </p:cNvSpPr>
              <p:nvPr/>
            </p:nvSpPr>
            <p:spPr bwMode="auto">
              <a:xfrm>
                <a:off x="1490" y="2074"/>
                <a:ext cx="879" cy="20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id-ID" sz="2100" b="1" dirty="0" smtClean="0">
                    <a:solidFill>
                      <a:srgbClr val="000000"/>
                    </a:solidFill>
                  </a:rPr>
                  <a:t>Kesimpulan</a:t>
                </a:r>
                <a:endParaRPr lang="en-US" sz="2700" dirty="0"/>
              </a:p>
            </p:txBody>
          </p:sp>
        </p:grpSp>
        <p:sp>
          <p:nvSpPr>
            <p:cNvPr id="114738" name="Freeform 50"/>
            <p:cNvSpPr>
              <a:spLocks/>
            </p:cNvSpPr>
            <p:nvPr/>
          </p:nvSpPr>
          <p:spPr bwMode="auto">
            <a:xfrm>
              <a:off x="1979" y="804"/>
              <a:ext cx="510" cy="4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6"/>
                </a:cxn>
                <a:cxn ang="0">
                  <a:pos x="510" y="123"/>
                </a:cxn>
                <a:cxn ang="0">
                  <a:pos x="510" y="279"/>
                </a:cxn>
              </a:cxnLst>
              <a:rect l="0" t="0" r="r" b="b"/>
              <a:pathLst>
                <a:path w="510" h="279">
                  <a:moveTo>
                    <a:pt x="0" y="0"/>
                  </a:moveTo>
                  <a:lnTo>
                    <a:pt x="0" y="126"/>
                  </a:lnTo>
                  <a:lnTo>
                    <a:pt x="510" y="123"/>
                  </a:lnTo>
                  <a:lnTo>
                    <a:pt x="510" y="279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14739" name="Freeform 51"/>
            <p:cNvSpPr>
              <a:spLocks/>
            </p:cNvSpPr>
            <p:nvPr/>
          </p:nvSpPr>
          <p:spPr bwMode="auto">
            <a:xfrm flipH="1">
              <a:off x="1485" y="804"/>
              <a:ext cx="499" cy="4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6"/>
                </a:cxn>
                <a:cxn ang="0">
                  <a:pos x="510" y="123"/>
                </a:cxn>
                <a:cxn ang="0">
                  <a:pos x="510" y="279"/>
                </a:cxn>
              </a:cxnLst>
              <a:rect l="0" t="0" r="r" b="b"/>
              <a:pathLst>
                <a:path w="510" h="279">
                  <a:moveTo>
                    <a:pt x="0" y="0"/>
                  </a:moveTo>
                  <a:lnTo>
                    <a:pt x="0" y="126"/>
                  </a:lnTo>
                  <a:lnTo>
                    <a:pt x="510" y="123"/>
                  </a:lnTo>
                  <a:lnTo>
                    <a:pt x="510" y="279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14740" name="Line 52"/>
            <p:cNvSpPr>
              <a:spLocks noChangeShapeType="1"/>
            </p:cNvSpPr>
            <p:nvPr/>
          </p:nvSpPr>
          <p:spPr bwMode="auto">
            <a:xfrm>
              <a:off x="1875" y="1518"/>
              <a:ext cx="290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14741" name="Line 53"/>
            <p:cNvSpPr>
              <a:spLocks noChangeShapeType="1"/>
            </p:cNvSpPr>
            <p:nvPr/>
          </p:nvSpPr>
          <p:spPr bwMode="auto">
            <a:xfrm flipH="1">
              <a:off x="2901" y="1509"/>
              <a:ext cx="237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14742" name="Freeform 54"/>
            <p:cNvSpPr>
              <a:spLocks/>
            </p:cNvSpPr>
            <p:nvPr/>
          </p:nvSpPr>
          <p:spPr bwMode="auto">
            <a:xfrm>
              <a:off x="2007" y="1770"/>
              <a:ext cx="538" cy="294"/>
            </a:xfrm>
            <a:custGeom>
              <a:avLst/>
              <a:gdLst/>
              <a:ahLst/>
              <a:cxnLst>
                <a:cxn ang="0">
                  <a:pos x="538" y="0"/>
                </a:cxn>
                <a:cxn ang="0">
                  <a:pos x="537" y="120"/>
                </a:cxn>
                <a:cxn ang="0">
                  <a:pos x="0" y="117"/>
                </a:cxn>
                <a:cxn ang="0">
                  <a:pos x="1" y="294"/>
                </a:cxn>
              </a:cxnLst>
              <a:rect l="0" t="0" r="r" b="b"/>
              <a:pathLst>
                <a:path w="538" h="294">
                  <a:moveTo>
                    <a:pt x="538" y="0"/>
                  </a:moveTo>
                  <a:lnTo>
                    <a:pt x="537" y="120"/>
                  </a:lnTo>
                  <a:lnTo>
                    <a:pt x="0" y="117"/>
                  </a:lnTo>
                  <a:lnTo>
                    <a:pt x="1" y="294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14743" name="Freeform 55"/>
            <p:cNvSpPr>
              <a:spLocks/>
            </p:cNvSpPr>
            <p:nvPr/>
          </p:nvSpPr>
          <p:spPr bwMode="auto">
            <a:xfrm flipH="1">
              <a:off x="1470" y="1770"/>
              <a:ext cx="538" cy="294"/>
            </a:xfrm>
            <a:custGeom>
              <a:avLst/>
              <a:gdLst/>
              <a:ahLst/>
              <a:cxnLst>
                <a:cxn ang="0">
                  <a:pos x="538" y="0"/>
                </a:cxn>
                <a:cxn ang="0">
                  <a:pos x="537" y="120"/>
                </a:cxn>
                <a:cxn ang="0">
                  <a:pos x="0" y="117"/>
                </a:cxn>
                <a:cxn ang="0">
                  <a:pos x="1" y="294"/>
                </a:cxn>
              </a:cxnLst>
              <a:rect l="0" t="0" r="r" b="b"/>
              <a:pathLst>
                <a:path w="538" h="294">
                  <a:moveTo>
                    <a:pt x="538" y="0"/>
                  </a:moveTo>
                  <a:lnTo>
                    <a:pt x="537" y="120"/>
                  </a:lnTo>
                  <a:lnTo>
                    <a:pt x="0" y="117"/>
                  </a:lnTo>
                  <a:lnTo>
                    <a:pt x="1" y="294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9" name="Group 79"/>
          <p:cNvGrpSpPr>
            <a:grpSpLocks/>
          </p:cNvGrpSpPr>
          <p:nvPr/>
        </p:nvGrpSpPr>
        <p:grpSpPr bwMode="auto">
          <a:xfrm>
            <a:off x="5619747" y="2786415"/>
            <a:ext cx="2299552" cy="999859"/>
            <a:chOff x="3217" y="2015"/>
            <a:chExt cx="709" cy="379"/>
          </a:xfrm>
          <a:solidFill>
            <a:srgbClr val="0000FF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14768" name="Rectangle 80"/>
            <p:cNvSpPr>
              <a:spLocks noChangeArrowheads="1"/>
            </p:cNvSpPr>
            <p:nvPr/>
          </p:nvSpPr>
          <p:spPr bwMode="auto">
            <a:xfrm>
              <a:off x="3217" y="2015"/>
              <a:ext cx="709" cy="379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id-ID"/>
            </a:p>
          </p:txBody>
        </p:sp>
        <p:sp>
          <p:nvSpPr>
            <p:cNvPr id="114770" name="Rectangle 82"/>
            <p:cNvSpPr>
              <a:spLocks noChangeArrowheads="1"/>
            </p:cNvSpPr>
            <p:nvPr/>
          </p:nvSpPr>
          <p:spPr bwMode="auto">
            <a:xfrm>
              <a:off x="3254" y="2036"/>
              <a:ext cx="642" cy="24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lIns="0" tIns="0" rIns="0" bIns="0">
              <a:spAutoFit/>
            </a:bodyPr>
            <a:lstStyle/>
            <a:p>
              <a:r>
                <a:rPr lang="id-ID" sz="2100" b="1" dirty="0" smtClean="0">
                  <a:solidFill>
                    <a:schemeClr val="bg1"/>
                  </a:solidFill>
                </a:rPr>
                <a:t>Solusi Alternatif</a:t>
              </a:r>
            </a:p>
            <a:p>
              <a:r>
                <a:rPr lang="id-ID" sz="2100" b="1" dirty="0" smtClean="0">
                  <a:solidFill>
                    <a:schemeClr val="bg1"/>
                  </a:solidFill>
                </a:rPr>
                <a:t>Pengembangan</a:t>
              </a:r>
              <a:endParaRPr lang="en-US" sz="2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oup 86"/>
          <p:cNvGrpSpPr>
            <a:grpSpLocks/>
          </p:cNvGrpSpPr>
          <p:nvPr/>
        </p:nvGrpSpPr>
        <p:grpSpPr bwMode="auto">
          <a:xfrm>
            <a:off x="9810773" y="285729"/>
            <a:ext cx="2138404" cy="901700"/>
            <a:chOff x="4683" y="407"/>
            <a:chExt cx="757" cy="568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14775" name="Rectangle 87"/>
            <p:cNvSpPr>
              <a:spLocks noChangeArrowheads="1"/>
            </p:cNvSpPr>
            <p:nvPr/>
          </p:nvSpPr>
          <p:spPr bwMode="auto">
            <a:xfrm>
              <a:off x="4683" y="407"/>
              <a:ext cx="757" cy="56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id-ID"/>
            </a:p>
          </p:txBody>
        </p:sp>
        <p:sp>
          <p:nvSpPr>
            <p:cNvPr id="114776" name="Rectangle 88"/>
            <p:cNvSpPr>
              <a:spLocks noChangeArrowheads="1"/>
            </p:cNvSpPr>
            <p:nvPr/>
          </p:nvSpPr>
          <p:spPr bwMode="auto">
            <a:xfrm>
              <a:off x="4683" y="407"/>
              <a:ext cx="757" cy="568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id-ID"/>
            </a:p>
          </p:txBody>
        </p:sp>
        <p:sp>
          <p:nvSpPr>
            <p:cNvPr id="114778" name="Rectangle 90"/>
            <p:cNvSpPr>
              <a:spLocks noChangeArrowheads="1"/>
            </p:cNvSpPr>
            <p:nvPr/>
          </p:nvSpPr>
          <p:spPr bwMode="auto">
            <a:xfrm>
              <a:off x="4711" y="417"/>
              <a:ext cx="700" cy="52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id-ID" sz="2700" b="1" dirty="0" smtClean="0">
                  <a:solidFill>
                    <a:srgbClr val="000000"/>
                  </a:solidFill>
                </a:rPr>
                <a:t>Situasi </a:t>
              </a:r>
            </a:p>
            <a:p>
              <a:pPr algn="ctr"/>
              <a:r>
                <a:rPr lang="id-ID" sz="2700" b="1" dirty="0" smtClean="0">
                  <a:solidFill>
                    <a:srgbClr val="000000"/>
                  </a:solidFill>
                </a:rPr>
                <a:t>Mendatang</a:t>
              </a:r>
              <a:endParaRPr lang="en-US" dirty="0"/>
            </a:p>
          </p:txBody>
        </p:sp>
      </p:grpSp>
      <p:sp>
        <p:nvSpPr>
          <p:cNvPr id="114817" name="AutoShape 129"/>
          <p:cNvSpPr>
            <a:spLocks noChangeArrowheads="1"/>
          </p:cNvSpPr>
          <p:nvPr/>
        </p:nvSpPr>
        <p:spPr bwMode="auto">
          <a:xfrm>
            <a:off x="5048243" y="190477"/>
            <a:ext cx="4667283" cy="762000"/>
          </a:xfrm>
          <a:custGeom>
            <a:avLst/>
            <a:gdLst>
              <a:gd name="G0" fmla="+- 18398 0 0"/>
              <a:gd name="G1" fmla="+- 5625 0 0"/>
              <a:gd name="G2" fmla="+- 21600 0 5625"/>
              <a:gd name="G3" fmla="+- 10800 0 5625"/>
              <a:gd name="G4" fmla="+- 21600 0 18398"/>
              <a:gd name="G5" fmla="*/ G4 G3 10800"/>
              <a:gd name="G6" fmla="+- 21600 0 G5"/>
              <a:gd name="T0" fmla="*/ 18398 w 21600"/>
              <a:gd name="T1" fmla="*/ 0 h 21600"/>
              <a:gd name="T2" fmla="*/ 0 w 21600"/>
              <a:gd name="T3" fmla="*/ 10800 h 21600"/>
              <a:gd name="T4" fmla="*/ 18398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398" y="0"/>
                </a:moveTo>
                <a:lnTo>
                  <a:pt x="18398" y="5625"/>
                </a:lnTo>
                <a:lnTo>
                  <a:pt x="3375" y="5625"/>
                </a:lnTo>
                <a:lnTo>
                  <a:pt x="3375" y="15975"/>
                </a:lnTo>
                <a:lnTo>
                  <a:pt x="18398" y="15975"/>
                </a:lnTo>
                <a:lnTo>
                  <a:pt x="1839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625"/>
                </a:moveTo>
                <a:lnTo>
                  <a:pt x="1350" y="15975"/>
                </a:lnTo>
                <a:lnTo>
                  <a:pt x="2700" y="15975"/>
                </a:lnTo>
                <a:lnTo>
                  <a:pt x="2700" y="5625"/>
                </a:lnTo>
                <a:close/>
              </a:path>
              <a:path w="21600" h="21600">
                <a:moveTo>
                  <a:pt x="0" y="5625"/>
                </a:moveTo>
                <a:lnTo>
                  <a:pt x="0" y="15975"/>
                </a:lnTo>
                <a:lnTo>
                  <a:pt x="675" y="15975"/>
                </a:lnTo>
                <a:lnTo>
                  <a:pt x="675" y="5625"/>
                </a:ln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121917" tIns="60958" rIns="121917" bIns="60958" anchor="ctr"/>
          <a:lstStyle/>
          <a:p>
            <a:endParaRPr lang="id-ID"/>
          </a:p>
        </p:txBody>
      </p:sp>
      <p:sp>
        <p:nvSpPr>
          <p:cNvPr id="114818" name="Line 130"/>
          <p:cNvSpPr>
            <a:spLocks noChangeShapeType="1"/>
          </p:cNvSpPr>
          <p:nvPr/>
        </p:nvSpPr>
        <p:spPr bwMode="auto">
          <a:xfrm>
            <a:off x="4822600" y="3143248"/>
            <a:ext cx="6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121917" tIns="60958" rIns="121917" bIns="60958" anchor="ctr"/>
          <a:lstStyle/>
          <a:p>
            <a:endParaRPr lang="id-ID"/>
          </a:p>
        </p:txBody>
      </p:sp>
      <p:sp>
        <p:nvSpPr>
          <p:cNvPr id="114841" name="Text Box 153"/>
          <p:cNvSpPr txBox="1">
            <a:spLocks noChangeArrowheads="1"/>
          </p:cNvSpPr>
          <p:nvPr/>
        </p:nvSpPr>
        <p:spPr bwMode="auto">
          <a:xfrm>
            <a:off x="21415" y="-24"/>
            <a:ext cx="738658" cy="6858024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rtDeco"/>
          </a:sp3d>
        </p:spPr>
        <p:txBody>
          <a:bodyPr vert="vert270" wrap="square" lIns="121917" tIns="60958" rIns="121917" bIns="60958">
            <a:spAutoFit/>
          </a:bodyPr>
          <a:lstStyle/>
          <a:p>
            <a:pPr algn="ctr"/>
            <a:r>
              <a:rPr lang="id-ID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Penyusunan  Program Pengembangan </a:t>
            </a:r>
            <a:endParaRPr lang="en-US" sz="15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9144021" y="1798320"/>
            <a:ext cx="2980267" cy="16306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id-ID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6" name="Text Box 7"/>
          <p:cNvSpPr txBox="1">
            <a:spLocks noChangeArrowheads="1"/>
          </p:cNvSpPr>
          <p:nvPr/>
        </p:nvSpPr>
        <p:spPr bwMode="auto">
          <a:xfrm>
            <a:off x="9287365" y="1893821"/>
            <a:ext cx="2714176" cy="415494"/>
          </a:xfrm>
          <a:prstGeom prst="rect">
            <a:avLst/>
          </a:prstGeom>
          <a:solidFill>
            <a:srgbClr val="92D050"/>
          </a:solidFill>
          <a:ln w="6350">
            <a:noFill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121917" tIns="60958" rIns="121917" bIns="60958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900" dirty="0" err="1">
                <a:latin typeface="Arial Black" pitchFamily="34" charset="0"/>
                <a:cs typeface="Arial" charset="0"/>
              </a:rPr>
              <a:t>Visi</a:t>
            </a:r>
            <a:endParaRPr lang="en-US" sz="1900" dirty="0">
              <a:latin typeface="Arial Black" pitchFamily="34" charset="0"/>
              <a:cs typeface="Arial" charset="0"/>
            </a:endParaRPr>
          </a:p>
        </p:txBody>
      </p:sp>
      <p:sp>
        <p:nvSpPr>
          <p:cNvPr id="167" name="Text Box 7"/>
          <p:cNvSpPr txBox="1">
            <a:spLocks noChangeArrowheads="1"/>
          </p:cNvSpPr>
          <p:nvPr/>
        </p:nvSpPr>
        <p:spPr bwMode="auto">
          <a:xfrm>
            <a:off x="9287365" y="2363046"/>
            <a:ext cx="2714176" cy="415494"/>
          </a:xfrm>
          <a:prstGeom prst="rect">
            <a:avLst/>
          </a:prstGeom>
          <a:solidFill>
            <a:srgbClr val="92D050"/>
          </a:solidFill>
          <a:ln w="6350">
            <a:noFill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121917" tIns="60958" rIns="121917" bIns="60958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900" dirty="0" err="1">
                <a:latin typeface="Arial Black" pitchFamily="34" charset="0"/>
                <a:cs typeface="Arial" charset="0"/>
              </a:rPr>
              <a:t>Misi</a:t>
            </a:r>
            <a:endParaRPr lang="en-US" sz="1900" dirty="0">
              <a:latin typeface="Arial Black" pitchFamily="34" charset="0"/>
              <a:cs typeface="Arial" charset="0"/>
            </a:endParaRPr>
          </a:p>
        </p:txBody>
      </p:sp>
      <p:sp>
        <p:nvSpPr>
          <p:cNvPr id="168" name="Text Box 7"/>
          <p:cNvSpPr txBox="1">
            <a:spLocks noChangeArrowheads="1"/>
          </p:cNvSpPr>
          <p:nvPr/>
        </p:nvSpPr>
        <p:spPr bwMode="auto">
          <a:xfrm>
            <a:off x="9281031" y="2862630"/>
            <a:ext cx="2714176" cy="415494"/>
          </a:xfrm>
          <a:prstGeom prst="rect">
            <a:avLst/>
          </a:prstGeom>
          <a:solidFill>
            <a:srgbClr val="92D050"/>
          </a:solidFill>
          <a:ln w="6350">
            <a:noFill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121917" tIns="60958" rIns="121917" bIns="60958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900" dirty="0" err="1" smtClean="0">
                <a:latin typeface="Arial Black" pitchFamily="34" charset="0"/>
                <a:cs typeface="Arial" charset="0"/>
              </a:rPr>
              <a:t>Tujuan</a:t>
            </a:r>
            <a:endParaRPr lang="en-US" sz="1900" dirty="0">
              <a:latin typeface="Arial Black" pitchFamily="34" charset="0"/>
              <a:cs typeface="Arial" charset="0"/>
            </a:endParaRPr>
          </a:p>
        </p:txBody>
      </p:sp>
      <p:sp>
        <p:nvSpPr>
          <p:cNvPr id="176" name="Down Arrow 175"/>
          <p:cNvSpPr/>
          <p:nvPr/>
        </p:nvSpPr>
        <p:spPr>
          <a:xfrm>
            <a:off x="10001278" y="1333485"/>
            <a:ext cx="1619261" cy="322147"/>
          </a:xfrm>
          <a:prstGeom prst="downArrow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id-ID"/>
          </a:p>
        </p:txBody>
      </p:sp>
      <p:grpSp>
        <p:nvGrpSpPr>
          <p:cNvPr id="11" name="Group 37"/>
          <p:cNvGrpSpPr>
            <a:grpSpLocks/>
          </p:cNvGrpSpPr>
          <p:nvPr/>
        </p:nvGrpSpPr>
        <p:grpSpPr bwMode="auto">
          <a:xfrm>
            <a:off x="1816966" y="3853144"/>
            <a:ext cx="2374021" cy="2719128"/>
            <a:chOff x="4176" y="1085"/>
            <a:chExt cx="665" cy="1677"/>
          </a:xfrm>
        </p:grpSpPr>
        <p:grpSp>
          <p:nvGrpSpPr>
            <p:cNvPr id="12" name="Group 38"/>
            <p:cNvGrpSpPr>
              <a:grpSpLocks/>
            </p:cNvGrpSpPr>
            <p:nvPr/>
          </p:nvGrpSpPr>
          <p:grpSpPr bwMode="auto">
            <a:xfrm>
              <a:off x="4177" y="1085"/>
              <a:ext cx="664" cy="209"/>
              <a:chOff x="3841" y="1085"/>
              <a:chExt cx="664" cy="209"/>
            </a:xfrm>
          </p:grpSpPr>
          <p:sp>
            <p:nvSpPr>
              <p:cNvPr id="80" name="Rectangle 39"/>
              <p:cNvSpPr>
                <a:spLocks noChangeArrowheads="1"/>
              </p:cNvSpPr>
              <p:nvPr/>
            </p:nvSpPr>
            <p:spPr bwMode="auto">
              <a:xfrm>
                <a:off x="3841" y="1118"/>
                <a:ext cx="664" cy="16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81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81" name="Text Box 40"/>
              <p:cNvSpPr txBox="1">
                <a:spLocks noChangeArrowheads="1"/>
              </p:cNvSpPr>
              <p:nvPr/>
            </p:nvSpPr>
            <p:spPr bwMode="auto">
              <a:xfrm>
                <a:off x="3907" y="1085"/>
                <a:ext cx="565" cy="2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id-ID" sz="1600" b="1" dirty="0" smtClean="0"/>
                  <a:t>Judul Aktivitas</a:t>
                </a:r>
                <a:endParaRPr lang="en-US" sz="1600" dirty="0"/>
              </a:p>
            </p:txBody>
          </p:sp>
        </p:grpSp>
        <p:grpSp>
          <p:nvGrpSpPr>
            <p:cNvPr id="13" name="Group 41"/>
            <p:cNvGrpSpPr>
              <a:grpSpLocks/>
            </p:cNvGrpSpPr>
            <p:nvPr/>
          </p:nvGrpSpPr>
          <p:grpSpPr bwMode="auto">
            <a:xfrm>
              <a:off x="4176" y="1296"/>
              <a:ext cx="663" cy="1466"/>
              <a:chOff x="1703" y="2626"/>
              <a:chExt cx="663" cy="1466"/>
            </a:xfrm>
          </p:grpSpPr>
          <p:sp>
            <p:nvSpPr>
              <p:cNvPr id="63" name="Rectangle 42"/>
              <p:cNvSpPr>
                <a:spLocks noChangeArrowheads="1"/>
              </p:cNvSpPr>
              <p:nvPr/>
            </p:nvSpPr>
            <p:spPr bwMode="auto">
              <a:xfrm>
                <a:off x="1703" y="2626"/>
                <a:ext cx="663" cy="142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C0000"/>
                </a:solidFill>
                <a:miter lim="800000"/>
                <a:headEnd/>
                <a:tailEnd/>
              </a:ln>
              <a:effectLst>
                <a:outerShdw dist="107763" dir="8100000" algn="ctr" rotWithShape="0">
                  <a:srgbClr val="FF7C80"/>
                </a:outerShdw>
              </a:effec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64" name="Rectangle 43"/>
              <p:cNvSpPr>
                <a:spLocks noChangeArrowheads="1"/>
              </p:cNvSpPr>
              <p:nvPr/>
            </p:nvSpPr>
            <p:spPr bwMode="auto">
              <a:xfrm>
                <a:off x="1730" y="2646"/>
                <a:ext cx="284" cy="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d-ID" sz="1300" b="1" dirty="0" smtClean="0">
                    <a:solidFill>
                      <a:srgbClr val="000000"/>
                    </a:solidFill>
                  </a:rPr>
                  <a:t>Latar Belakang</a:t>
                </a:r>
                <a:endParaRPr lang="en-US" dirty="0"/>
              </a:p>
            </p:txBody>
          </p:sp>
          <p:sp>
            <p:nvSpPr>
              <p:cNvPr id="65" name="Rectangle 44"/>
              <p:cNvSpPr>
                <a:spLocks noChangeArrowheads="1"/>
              </p:cNvSpPr>
              <p:nvPr/>
            </p:nvSpPr>
            <p:spPr bwMode="auto">
              <a:xfrm>
                <a:off x="1703" y="2768"/>
                <a:ext cx="663" cy="14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C0000"/>
                </a:solidFill>
                <a:miter lim="800000"/>
                <a:headEnd/>
                <a:tailEnd/>
              </a:ln>
              <a:effectLst>
                <a:outerShdw dist="107763" dir="8100000" algn="ctr" rotWithShape="0">
                  <a:srgbClr val="FF7C80"/>
                </a:outerShdw>
              </a:effec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66" name="Rectangle 45"/>
              <p:cNvSpPr>
                <a:spLocks noChangeArrowheads="1"/>
              </p:cNvSpPr>
              <p:nvPr/>
            </p:nvSpPr>
            <p:spPr bwMode="auto">
              <a:xfrm>
                <a:off x="1724" y="2789"/>
                <a:ext cx="164" cy="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300" b="1" dirty="0" smtClean="0">
                    <a:solidFill>
                      <a:srgbClr val="000000"/>
                    </a:solidFill>
                  </a:rPr>
                  <a:t>Ra</a:t>
                </a:r>
                <a:r>
                  <a:rPr lang="id-ID" sz="1300" b="1" dirty="0" smtClean="0">
                    <a:solidFill>
                      <a:srgbClr val="000000"/>
                    </a:solidFill>
                  </a:rPr>
                  <a:t>s</a:t>
                </a:r>
                <a:r>
                  <a:rPr lang="en-US" sz="1300" b="1" dirty="0" err="1" smtClean="0">
                    <a:solidFill>
                      <a:srgbClr val="000000"/>
                    </a:solidFill>
                  </a:rPr>
                  <a:t>ional</a:t>
                </a:r>
                <a:endParaRPr lang="en-US" dirty="0"/>
              </a:p>
            </p:txBody>
          </p:sp>
          <p:sp>
            <p:nvSpPr>
              <p:cNvPr id="67" name="Rectangle 46"/>
              <p:cNvSpPr>
                <a:spLocks noChangeArrowheads="1"/>
              </p:cNvSpPr>
              <p:nvPr/>
            </p:nvSpPr>
            <p:spPr bwMode="auto">
              <a:xfrm>
                <a:off x="1703" y="2909"/>
                <a:ext cx="663" cy="142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C0000"/>
                </a:solidFill>
                <a:miter lim="800000"/>
                <a:headEnd/>
                <a:tailEnd/>
              </a:ln>
              <a:effectLst>
                <a:outerShdw dist="107763" dir="8100000" algn="ctr" rotWithShape="0">
                  <a:srgbClr val="FF7C80"/>
                </a:outerShdw>
              </a:effec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68" name="Rectangle 48"/>
              <p:cNvSpPr>
                <a:spLocks noChangeArrowheads="1"/>
              </p:cNvSpPr>
              <p:nvPr/>
            </p:nvSpPr>
            <p:spPr bwMode="auto">
              <a:xfrm>
                <a:off x="1703" y="3051"/>
                <a:ext cx="663" cy="19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C0000"/>
                </a:solidFill>
                <a:miter lim="800000"/>
                <a:headEnd/>
                <a:tailEnd/>
              </a:ln>
              <a:effectLst>
                <a:outerShdw dist="107763" dir="8100000" algn="ctr" rotWithShape="0">
                  <a:srgbClr val="FF7C80"/>
                </a:outerShdw>
              </a:effec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69" name="Rectangle 49"/>
              <p:cNvSpPr>
                <a:spLocks noChangeArrowheads="1"/>
              </p:cNvSpPr>
              <p:nvPr/>
            </p:nvSpPr>
            <p:spPr bwMode="auto">
              <a:xfrm>
                <a:off x="1724" y="3067"/>
                <a:ext cx="491" cy="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300" b="1" dirty="0" smtClean="0">
                    <a:solidFill>
                      <a:srgbClr val="000000"/>
                    </a:solidFill>
                  </a:rPr>
                  <a:t>Me</a:t>
                </a:r>
                <a:r>
                  <a:rPr lang="id-ID" sz="1300" b="1" dirty="0" smtClean="0">
                    <a:solidFill>
                      <a:srgbClr val="000000"/>
                    </a:solidFill>
                  </a:rPr>
                  <a:t>k</a:t>
                </a:r>
                <a:r>
                  <a:rPr lang="en-US" sz="1300" b="1" dirty="0" err="1" smtClean="0">
                    <a:solidFill>
                      <a:srgbClr val="000000"/>
                    </a:solidFill>
                  </a:rPr>
                  <a:t>anism</a:t>
                </a:r>
                <a:r>
                  <a:rPr lang="id-ID" sz="1300" b="1" dirty="0" smtClean="0">
                    <a:solidFill>
                      <a:srgbClr val="000000"/>
                    </a:solidFill>
                  </a:rPr>
                  <a:t>e</a:t>
                </a:r>
                <a:r>
                  <a:rPr lang="en-US" sz="1300" b="1" dirty="0" smtClean="0">
                    <a:solidFill>
                      <a:srgbClr val="000000"/>
                    </a:solidFill>
                  </a:rPr>
                  <a:t> &amp;</a:t>
                </a:r>
                <a:r>
                  <a:rPr lang="id-ID" sz="1300" b="1" dirty="0" smtClean="0">
                    <a:solidFill>
                      <a:srgbClr val="000000"/>
                    </a:solidFill>
                  </a:rPr>
                  <a:t> Rancangan</a:t>
                </a:r>
                <a:endParaRPr lang="en-US" dirty="0"/>
              </a:p>
            </p:txBody>
          </p:sp>
          <p:sp>
            <p:nvSpPr>
              <p:cNvPr id="70" name="Rectangle 51"/>
              <p:cNvSpPr>
                <a:spLocks noChangeArrowheads="1"/>
              </p:cNvSpPr>
              <p:nvPr/>
            </p:nvSpPr>
            <p:spPr bwMode="auto">
              <a:xfrm>
                <a:off x="1703" y="3241"/>
                <a:ext cx="663" cy="18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C0000"/>
                </a:solidFill>
                <a:miter lim="800000"/>
                <a:headEnd/>
                <a:tailEnd/>
              </a:ln>
              <a:effectLst>
                <a:outerShdw dist="107763" dir="8100000" algn="ctr" rotWithShape="0">
                  <a:srgbClr val="FF7C80"/>
                </a:outerShdw>
              </a:effec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71" name="Rectangle 52"/>
              <p:cNvSpPr>
                <a:spLocks noChangeArrowheads="1"/>
              </p:cNvSpPr>
              <p:nvPr/>
            </p:nvSpPr>
            <p:spPr bwMode="auto">
              <a:xfrm>
                <a:off x="1717" y="3271"/>
                <a:ext cx="548" cy="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d-ID" sz="1300" b="1" dirty="0" smtClean="0">
                    <a:solidFill>
                      <a:srgbClr val="000000"/>
                    </a:solidFill>
                  </a:rPr>
                  <a:t>Sumberdaya yg dibutuhkan</a:t>
                </a:r>
                <a:endParaRPr lang="en-US" dirty="0"/>
              </a:p>
            </p:txBody>
          </p:sp>
          <p:sp>
            <p:nvSpPr>
              <p:cNvPr id="72" name="Rectangle 54"/>
              <p:cNvSpPr>
                <a:spLocks noChangeArrowheads="1"/>
              </p:cNvSpPr>
              <p:nvPr/>
            </p:nvSpPr>
            <p:spPr bwMode="auto">
              <a:xfrm>
                <a:off x="1703" y="3430"/>
                <a:ext cx="663" cy="18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C0000"/>
                </a:solidFill>
                <a:miter lim="800000"/>
                <a:headEnd/>
                <a:tailEnd/>
              </a:ln>
              <a:effectLst>
                <a:outerShdw dist="107763" dir="8100000" algn="ctr" rotWithShape="0">
                  <a:srgbClr val="FF7C80"/>
                </a:outerShdw>
              </a:effec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73" name="Rectangle 55"/>
              <p:cNvSpPr>
                <a:spLocks noChangeArrowheads="1"/>
              </p:cNvSpPr>
              <p:nvPr/>
            </p:nvSpPr>
            <p:spPr bwMode="auto">
              <a:xfrm>
                <a:off x="1724" y="3461"/>
                <a:ext cx="384" cy="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d-ID" sz="1300" b="1" dirty="0" smtClean="0">
                    <a:solidFill>
                      <a:srgbClr val="000000"/>
                    </a:solidFill>
                  </a:rPr>
                  <a:t>Jadwal Pelaksanaan</a:t>
                </a:r>
                <a:endParaRPr lang="en-US" dirty="0"/>
              </a:p>
            </p:txBody>
          </p:sp>
          <p:sp>
            <p:nvSpPr>
              <p:cNvPr id="74" name="Rectangle 57"/>
              <p:cNvSpPr>
                <a:spLocks noChangeArrowheads="1"/>
              </p:cNvSpPr>
              <p:nvPr/>
            </p:nvSpPr>
            <p:spPr bwMode="auto">
              <a:xfrm>
                <a:off x="1703" y="3619"/>
                <a:ext cx="663" cy="18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C0000"/>
                </a:solidFill>
                <a:miter lim="800000"/>
                <a:headEnd/>
                <a:tailEnd/>
              </a:ln>
              <a:effectLst>
                <a:outerShdw dist="107763" dir="8100000" algn="ctr" rotWithShape="0">
                  <a:srgbClr val="FF7C80"/>
                </a:outerShdw>
              </a:effec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75" name="Rectangle 58"/>
              <p:cNvSpPr>
                <a:spLocks noChangeArrowheads="1"/>
              </p:cNvSpPr>
              <p:nvPr/>
            </p:nvSpPr>
            <p:spPr bwMode="auto">
              <a:xfrm>
                <a:off x="1720" y="3650"/>
                <a:ext cx="451" cy="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d-ID" sz="1300" b="1" dirty="0" smtClean="0">
                    <a:solidFill>
                      <a:srgbClr val="000000"/>
                    </a:solidFill>
                  </a:rPr>
                  <a:t>Indikator Keberhasilan</a:t>
                </a:r>
                <a:endParaRPr lang="en-US" dirty="0"/>
              </a:p>
            </p:txBody>
          </p:sp>
          <p:sp>
            <p:nvSpPr>
              <p:cNvPr id="76" name="Rectangle 60"/>
              <p:cNvSpPr>
                <a:spLocks noChangeArrowheads="1"/>
              </p:cNvSpPr>
              <p:nvPr/>
            </p:nvSpPr>
            <p:spPr bwMode="auto">
              <a:xfrm>
                <a:off x="1703" y="3808"/>
                <a:ext cx="663" cy="142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C0000"/>
                </a:solidFill>
                <a:miter lim="800000"/>
                <a:headEnd/>
                <a:tailEnd/>
              </a:ln>
              <a:effectLst>
                <a:outerShdw dist="107763" dir="8100000" algn="ctr" rotWithShape="0">
                  <a:srgbClr val="FF7C80"/>
                </a:outerShdw>
              </a:effec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77" name="Rectangle 61"/>
              <p:cNvSpPr>
                <a:spLocks noChangeArrowheads="1"/>
              </p:cNvSpPr>
              <p:nvPr/>
            </p:nvSpPr>
            <p:spPr bwMode="auto">
              <a:xfrm>
                <a:off x="1722" y="3797"/>
                <a:ext cx="280" cy="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d-ID" sz="1300" b="1" dirty="0" smtClean="0">
                    <a:solidFill>
                      <a:srgbClr val="000000"/>
                    </a:solidFill>
                  </a:rPr>
                  <a:t>Keberlanjutan</a:t>
                </a:r>
                <a:endParaRPr lang="en-US" dirty="0"/>
              </a:p>
            </p:txBody>
          </p:sp>
          <p:sp>
            <p:nvSpPr>
              <p:cNvPr id="78" name="Rectangle 62"/>
              <p:cNvSpPr>
                <a:spLocks noChangeArrowheads="1"/>
              </p:cNvSpPr>
              <p:nvPr/>
            </p:nvSpPr>
            <p:spPr bwMode="auto">
              <a:xfrm>
                <a:off x="1703" y="3950"/>
                <a:ext cx="663" cy="142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C0000"/>
                </a:solidFill>
                <a:miter lim="800000"/>
                <a:headEnd/>
                <a:tailEnd/>
              </a:ln>
              <a:effectLst>
                <a:outerShdw dist="107763" dir="8100000" algn="ctr" rotWithShape="0">
                  <a:srgbClr val="FF7C80"/>
                </a:outerShdw>
              </a:effectLst>
            </p:spPr>
            <p:txBody>
              <a:bodyPr/>
              <a:lstStyle/>
              <a:p>
                <a:endParaRPr lang="id-ID"/>
              </a:p>
            </p:txBody>
          </p:sp>
        </p:grpSp>
      </p:grpSp>
      <p:sp>
        <p:nvSpPr>
          <p:cNvPr id="83" name="Text Box 7"/>
          <p:cNvSpPr txBox="1">
            <a:spLocks noChangeArrowheads="1"/>
          </p:cNvSpPr>
          <p:nvPr/>
        </p:nvSpPr>
        <p:spPr bwMode="auto">
          <a:xfrm>
            <a:off x="9334523" y="4160133"/>
            <a:ext cx="2714176" cy="707882"/>
          </a:xfrm>
          <a:prstGeom prst="rect">
            <a:avLst/>
          </a:prstGeom>
          <a:solidFill>
            <a:srgbClr val="92D050"/>
          </a:solidFill>
          <a:ln w="6350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lIns="121917" tIns="60958" rIns="121917" bIns="60958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900" dirty="0" err="1">
                <a:latin typeface="Arial Black" pitchFamily="34" charset="0"/>
                <a:cs typeface="Arial" charset="0"/>
              </a:rPr>
              <a:t>Indikator</a:t>
            </a:r>
            <a:r>
              <a:rPr lang="en-US" sz="1900" dirty="0">
                <a:latin typeface="Arial Black" pitchFamily="34" charset="0"/>
                <a:cs typeface="Arial" charset="0"/>
              </a:rPr>
              <a:t> </a:t>
            </a:r>
            <a:r>
              <a:rPr lang="en-US" sz="1900" dirty="0" err="1">
                <a:latin typeface="Arial Black" pitchFamily="34" charset="0"/>
                <a:cs typeface="Arial" charset="0"/>
              </a:rPr>
              <a:t>Kinerja</a:t>
            </a:r>
            <a:r>
              <a:rPr lang="en-US" sz="1900" dirty="0">
                <a:latin typeface="Arial Black" pitchFamily="34" charset="0"/>
                <a:cs typeface="Arial" charset="0"/>
              </a:rPr>
              <a:t> </a:t>
            </a:r>
            <a:r>
              <a:rPr lang="en-US" sz="1900" dirty="0" err="1">
                <a:latin typeface="Arial Black" pitchFamily="34" charset="0"/>
                <a:cs typeface="Arial" charset="0"/>
              </a:rPr>
              <a:t>Utama</a:t>
            </a:r>
            <a:endParaRPr lang="en-US" sz="1900" dirty="0">
              <a:latin typeface="Arial Black" pitchFamily="34" charset="0"/>
              <a:cs typeface="Arial" charset="0"/>
            </a:endParaRPr>
          </a:p>
        </p:txBody>
      </p:sp>
      <p:sp>
        <p:nvSpPr>
          <p:cNvPr id="88" name="Down Arrow 87"/>
          <p:cNvSpPr/>
          <p:nvPr/>
        </p:nvSpPr>
        <p:spPr>
          <a:xfrm>
            <a:off x="5333995" y="3905254"/>
            <a:ext cx="2667019" cy="571505"/>
          </a:xfrm>
          <a:prstGeom prst="downArrow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id-ID"/>
          </a:p>
        </p:txBody>
      </p:sp>
      <p:sp>
        <p:nvSpPr>
          <p:cNvPr id="90" name="Text Box 7"/>
          <p:cNvSpPr txBox="1">
            <a:spLocks noChangeArrowheads="1"/>
          </p:cNvSpPr>
          <p:nvPr/>
        </p:nvSpPr>
        <p:spPr bwMode="auto">
          <a:xfrm>
            <a:off x="5143494" y="4633375"/>
            <a:ext cx="3048021" cy="2023627"/>
          </a:xfrm>
          <a:prstGeom prst="rect">
            <a:avLst/>
          </a:prstGeom>
          <a:solidFill>
            <a:srgbClr val="0000FF"/>
          </a:solidFill>
          <a:ln w="6350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lIns="121917" tIns="60958" rIns="121917" bIns="60958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id-ID" sz="1900" dirty="0" smtClean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  <a:p>
            <a:pPr algn="ctr" eaLnBrk="0" hangingPunct="0">
              <a:spcBef>
                <a:spcPct val="50000"/>
              </a:spcBef>
              <a:defRPr/>
            </a:pPr>
            <a:r>
              <a:rPr lang="id-ID" sz="19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PROPOSAL LENGKAP</a:t>
            </a:r>
          </a:p>
          <a:p>
            <a:pPr algn="ctr" eaLnBrk="0" hangingPunct="0">
              <a:spcBef>
                <a:spcPct val="50000"/>
              </a:spcBef>
              <a:defRPr/>
            </a:pPr>
            <a:endParaRPr lang="id-ID" sz="1900" dirty="0" smtClean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  <a:p>
            <a:pPr algn="ctr" eaLnBrk="0" hangingPunct="0">
              <a:spcBef>
                <a:spcPct val="50000"/>
              </a:spcBef>
              <a:defRPr/>
            </a:pPr>
            <a:endParaRPr lang="en-US" sz="19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91" name="Left Arrow 90"/>
          <p:cNvSpPr/>
          <p:nvPr/>
        </p:nvSpPr>
        <p:spPr>
          <a:xfrm>
            <a:off x="4286238" y="4286256"/>
            <a:ext cx="762005" cy="2381267"/>
          </a:xfrm>
          <a:prstGeom prst="leftArrow">
            <a:avLst>
              <a:gd name="adj1" fmla="val 50000"/>
              <a:gd name="adj2" fmla="val 74615"/>
            </a:avLst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id-ID"/>
          </a:p>
        </p:txBody>
      </p:sp>
      <p:sp>
        <p:nvSpPr>
          <p:cNvPr id="92" name="Rectangle 63"/>
          <p:cNvSpPr>
            <a:spLocks noChangeArrowheads="1"/>
          </p:cNvSpPr>
          <p:nvPr/>
        </p:nvSpPr>
        <p:spPr bwMode="auto">
          <a:xfrm>
            <a:off x="1862543" y="6360749"/>
            <a:ext cx="195156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d-ID" sz="1300" b="1" dirty="0" smtClean="0">
                <a:solidFill>
                  <a:srgbClr val="000000"/>
                </a:solidFill>
              </a:rPr>
              <a:t>Penanggung Jawab Kegiatan</a:t>
            </a:r>
            <a:endParaRPr lang="en-US" dirty="0"/>
          </a:p>
        </p:txBody>
      </p:sp>
      <p:sp>
        <p:nvSpPr>
          <p:cNvPr id="94" name="Right Arrow 93"/>
          <p:cNvSpPr/>
          <p:nvPr/>
        </p:nvSpPr>
        <p:spPr>
          <a:xfrm>
            <a:off x="8096264" y="2476494"/>
            <a:ext cx="952507" cy="1619261"/>
          </a:xfrm>
          <a:prstGeom prst="rightArrow">
            <a:avLst>
              <a:gd name="adj1" fmla="val 67980"/>
              <a:gd name="adj2" fmla="val 50000"/>
            </a:avLst>
          </a:prstGeom>
          <a:gradFill flip="none" rotWithShape="1"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id-ID"/>
          </a:p>
        </p:txBody>
      </p:sp>
      <p:sp>
        <p:nvSpPr>
          <p:cNvPr id="84" name="Down Arrow 83"/>
          <p:cNvSpPr/>
          <p:nvPr/>
        </p:nvSpPr>
        <p:spPr>
          <a:xfrm>
            <a:off x="10001278" y="3524251"/>
            <a:ext cx="1333509" cy="571504"/>
          </a:xfrm>
          <a:prstGeom prst="downArrow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id-ID"/>
          </a:p>
        </p:txBody>
      </p:sp>
      <p:sp>
        <p:nvSpPr>
          <p:cNvPr id="85" name="Rectangle 45"/>
          <p:cNvSpPr>
            <a:spLocks noChangeArrowheads="1"/>
          </p:cNvSpPr>
          <p:nvPr/>
        </p:nvSpPr>
        <p:spPr bwMode="auto">
          <a:xfrm>
            <a:off x="1874450" y="4667259"/>
            <a:ext cx="46756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d-ID" sz="1300" b="1" dirty="0" smtClean="0">
                <a:solidFill>
                  <a:srgbClr val="000000"/>
                </a:solidFill>
              </a:rPr>
              <a:t>Tujuan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817" grpId="0" animBg="1"/>
      <p:bldP spid="114818" grpId="0" animBg="1"/>
      <p:bldP spid="114841" grpId="0" animBg="1" autoUpdateAnimBg="0"/>
      <p:bldP spid="176" grpId="0" animBg="1"/>
      <p:bldP spid="88" grpId="0" animBg="1"/>
      <p:bldP spid="91" grpId="0" animBg="1"/>
      <p:bldP spid="92" grpId="0"/>
      <p:bldP spid="94" grpId="0" animBg="1"/>
      <p:bldP spid="84" grpId="0" animBg="1"/>
      <p:bldP spid="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itchFamily="18" charset="0"/>
              <a:ea typeface="+mn-ea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4721" y="0"/>
            <a:ext cx="10515600" cy="106007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id-ID" sz="2400" dirty="0" smtClean="0">
                <a:cs typeface="Arial" pitchFamily="34" charset="0"/>
              </a:rPr>
              <a:t>Bab 3: Program Pengembangan Peningkatan Kualitas </a:t>
            </a:r>
          </a:p>
          <a:p>
            <a:pPr lvl="1">
              <a:defRPr/>
            </a:pPr>
            <a:r>
              <a:rPr lang="id-ID" sz="3200" dirty="0" smtClean="0">
                <a:solidFill>
                  <a:srgbClr val="FF0000"/>
                </a:solidFill>
                <a:cs typeface="Arial" pitchFamily="34" charset="0"/>
              </a:rPr>
              <a:t>Indikator kinerja</a:t>
            </a:r>
          </a:p>
          <a:p>
            <a:pPr lvl="0">
              <a:defRPr/>
            </a:pPr>
            <a:endParaRPr lang="id-ID" sz="2400" dirty="0" smtClean="0">
              <a:cs typeface="Arial" pitchFamily="34" charset="0"/>
            </a:endParaRPr>
          </a:p>
          <a:p>
            <a:endParaRPr lang="id-ID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3522293"/>
              </p:ext>
            </p:extLst>
          </p:nvPr>
        </p:nvGraphicFramePr>
        <p:xfrm>
          <a:off x="457106" y="786064"/>
          <a:ext cx="9027476" cy="6096000"/>
        </p:xfrm>
        <a:graphic>
          <a:graphicData uri="http://schemas.openxmlformats.org/drawingml/2006/table">
            <a:tbl>
              <a:tblPr/>
              <a:tblGrid>
                <a:gridCol w="5017471"/>
                <a:gridCol w="1336067"/>
                <a:gridCol w="1337871"/>
                <a:gridCol w="1336067"/>
              </a:tblGrid>
              <a:tr h="47632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600" b="1" dirty="0">
                          <a:latin typeface="Calibri"/>
                          <a:ea typeface="Times New Roman"/>
                          <a:cs typeface="Times New Roman"/>
                        </a:rPr>
                        <a:t>Indikator Kinerja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600" b="1" dirty="0">
                          <a:latin typeface="Calibri"/>
                          <a:ea typeface="Times New Roman"/>
                          <a:cs typeface="Times New Roman"/>
                        </a:rPr>
                        <a:t>Baseline tahun 2014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600" b="1" dirty="0">
                          <a:latin typeface="Calibri"/>
                          <a:ea typeface="Times New Roman"/>
                          <a:cs typeface="Times New Roman"/>
                        </a:rPr>
                        <a:t>Target tahun 2015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d-ID" sz="1600" b="1">
                          <a:latin typeface="Calibri"/>
                          <a:ea typeface="Times New Roman"/>
                          <a:cs typeface="Times New Roman"/>
                        </a:rPr>
                        <a:t>Target tahun 2016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61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Status Akreditasi</a:t>
                      </a: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 institusi*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61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Prodi dengan akreditasi A per total prodi*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61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Prodi dengan akreditasi B per total prodi*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803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Jumlah mahasiswa baru</a:t>
                      </a: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: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Tingkat PT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Prodi A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Prodi B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Dst (sesuai dengan prodi yang menjadi sasaran kegiatan)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803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Rata-rata</a:t>
                      </a: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 Lama</a:t>
                      </a: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 Studi Lulusan</a:t>
                      </a: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: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Tingkat PT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Prodi A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Prodi B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>
                          <a:latin typeface="Calibri"/>
                          <a:ea typeface="Times New Roman"/>
                          <a:cs typeface="Times New Roman"/>
                        </a:rPr>
                        <a:t>Dst (sesuai dengan prodi yang menjadi sasaran kegiatan)</a:t>
                      </a:r>
                      <a:endParaRPr lang="id-ID" sz="160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803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Rata-rata IPK </a:t>
                      </a:r>
                      <a:r>
                        <a:rPr lang="en-US" sz="1600" dirty="0" err="1">
                          <a:latin typeface="Calibri"/>
                          <a:ea typeface="Times New Roman"/>
                          <a:cs typeface="Times New Roman"/>
                        </a:rPr>
                        <a:t>Lulusan</a:t>
                      </a:r>
                      <a:r>
                        <a:rPr lang="id-ID" sz="1600" dirty="0">
                          <a:latin typeface="Calibri"/>
                          <a:ea typeface="Times New Roman"/>
                          <a:cs typeface="Times New Roman"/>
                        </a:rPr>
                        <a:t>: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Times New Roman"/>
                          <a:cs typeface="Times New Roman"/>
                        </a:rPr>
                        <a:t>Tingkat PT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Times New Roman"/>
                          <a:cs typeface="Times New Roman"/>
                        </a:rPr>
                        <a:t>Prodi A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Times New Roman"/>
                          <a:cs typeface="Times New Roman"/>
                        </a:rPr>
                        <a:t>Prodi B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Times New Roman"/>
                          <a:cs typeface="Times New Roman"/>
                        </a:rPr>
                        <a:t>Dst (sesuai dengan prodi yang menjadi sasaran kegiatan)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803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Calibri"/>
                          <a:ea typeface="Times New Roman"/>
                          <a:cs typeface="Times New Roman"/>
                        </a:rPr>
                        <a:t>Jumlah</a:t>
                      </a: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Calibri"/>
                          <a:ea typeface="Times New Roman"/>
                          <a:cs typeface="Times New Roman"/>
                        </a:rPr>
                        <a:t>Lulusan</a:t>
                      </a: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 per </a:t>
                      </a:r>
                      <a:r>
                        <a:rPr lang="en-US" sz="1600" dirty="0" err="1">
                          <a:latin typeface="Calibri"/>
                          <a:ea typeface="Times New Roman"/>
                          <a:cs typeface="Times New Roman"/>
                        </a:rPr>
                        <a:t>tahun</a:t>
                      </a:r>
                      <a:r>
                        <a:rPr lang="id-ID" sz="1600" dirty="0">
                          <a:latin typeface="Calibri"/>
                          <a:ea typeface="Times New Roman"/>
                          <a:cs typeface="Times New Roman"/>
                        </a:rPr>
                        <a:t>: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Times New Roman"/>
                          <a:cs typeface="Times New Roman"/>
                        </a:rPr>
                        <a:t>Tingkat PT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Times New Roman"/>
                          <a:cs typeface="Times New Roman"/>
                        </a:rPr>
                        <a:t>Prodi A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Times New Roman"/>
                          <a:cs typeface="Times New Roman"/>
                        </a:rPr>
                        <a:t>Prodi B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Times New Roman"/>
                          <a:cs typeface="Times New Roman"/>
                        </a:rPr>
                        <a:t>Dst (sesuai dengan prodi yang menjadi sasaran kegiatan)</a:t>
                      </a:r>
                      <a:endParaRPr lang="id-ID" sz="1600" dirty="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endParaRPr lang="id-ID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887476" y="1007845"/>
            <a:ext cx="2244044" cy="1323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*) Jika program pengembangan dikaitkan dengan akreditasi.</a:t>
            </a:r>
            <a:endParaRPr kumimoji="0" lang="id-ID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ight Brace 6"/>
          <p:cNvSpPr/>
          <p:nvPr/>
        </p:nvSpPr>
        <p:spPr>
          <a:xfrm>
            <a:off x="9484582" y="1297480"/>
            <a:ext cx="333531" cy="65762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65338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1045</TotalTime>
  <Words>1920</Words>
  <Application>Microsoft Office PowerPoint</Application>
  <PresentationFormat>Custom</PresentationFormat>
  <Paragraphs>910</Paragraphs>
  <Slides>27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Document</vt:lpstr>
      <vt:lpstr>PROGRAM PEMBINAAN PTS DENGAN  BERBAGAI BANTUAN DANA KE PTS </vt:lpstr>
      <vt:lpstr>JENIS BANTUAN</vt:lpstr>
      <vt:lpstr>KRITERIA SELEKSI PROPOSAL – PP PTS</vt:lpstr>
      <vt:lpstr>FORMAT PROPOSAL</vt:lpstr>
      <vt:lpstr>FORMAT PROPOSAL</vt:lpstr>
      <vt:lpstr>FORMAT PROPOSAL</vt:lpstr>
      <vt:lpstr>FORMAT PROPOSAL</vt:lpstr>
      <vt:lpstr>Slide 8</vt:lpstr>
      <vt:lpstr>Slide 9</vt:lpstr>
      <vt:lpstr>FORMAT PROPOSAL</vt:lpstr>
      <vt:lpstr>FORMAT PROPOSAL</vt:lpstr>
      <vt:lpstr>Contoh Tahun 2015 DANA PP-PTS</vt:lpstr>
      <vt:lpstr>Prinsip penulisan Proposal PKM </vt:lpstr>
      <vt:lpstr>Prinsip Penulisan Pelaporan PKM</vt:lpstr>
      <vt:lpstr>Rincian Aktivitas</vt:lpstr>
      <vt:lpstr>Rincian Aktivitas</vt:lpstr>
      <vt:lpstr>Rincian Aktivitas</vt:lpstr>
      <vt:lpstr>Rincian Aktivitas</vt:lpstr>
      <vt:lpstr>Rincian Aktivitas</vt:lpstr>
      <vt:lpstr>Rincian Aktivitas</vt:lpstr>
      <vt:lpstr>Jadwal Pelaksanaan Aktivitas</vt:lpstr>
      <vt:lpstr>Keterkaitan komponen aktivitas</vt:lpstr>
      <vt:lpstr>Rincian Aktivitas</vt:lpstr>
      <vt:lpstr>Indikator Kinerja</vt:lpstr>
      <vt:lpstr>Rincian Aktivitas</vt:lpstr>
      <vt:lpstr>Rincian Aktivitas</vt:lpstr>
      <vt:lpstr>Selamat Bekerja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Panduan Pengelolaan dan Pelaksanaan PROGRAM PEMBINAAN PTS</dc:title>
  <dc:creator>Kiki Yuliati</dc:creator>
  <cp:lastModifiedBy>Bambang</cp:lastModifiedBy>
  <cp:revision>93</cp:revision>
  <dcterms:created xsi:type="dcterms:W3CDTF">2015-04-22T13:49:27Z</dcterms:created>
  <dcterms:modified xsi:type="dcterms:W3CDTF">2016-03-22T07:11:48Z</dcterms:modified>
</cp:coreProperties>
</file>