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3" r:id="rId1"/>
  </p:sldMasterIdLst>
  <p:notesMasterIdLst>
    <p:notesMasterId r:id="rId46"/>
  </p:notesMasterIdLst>
  <p:handoutMasterIdLst>
    <p:handoutMasterId r:id="rId47"/>
  </p:handoutMasterIdLst>
  <p:sldIdLst>
    <p:sldId id="256" r:id="rId2"/>
    <p:sldId id="356" r:id="rId3"/>
    <p:sldId id="347" r:id="rId4"/>
    <p:sldId id="348" r:id="rId5"/>
    <p:sldId id="349" r:id="rId6"/>
    <p:sldId id="350" r:id="rId7"/>
    <p:sldId id="351" r:id="rId8"/>
    <p:sldId id="355" r:id="rId9"/>
    <p:sldId id="352" r:id="rId10"/>
    <p:sldId id="366" r:id="rId11"/>
    <p:sldId id="360" r:id="rId12"/>
    <p:sldId id="315" r:id="rId13"/>
    <p:sldId id="316" r:id="rId14"/>
    <p:sldId id="304" r:id="rId15"/>
    <p:sldId id="318" r:id="rId16"/>
    <p:sldId id="317" r:id="rId17"/>
    <p:sldId id="323" r:id="rId18"/>
    <p:sldId id="327" r:id="rId19"/>
    <p:sldId id="257" r:id="rId20"/>
    <p:sldId id="266" r:id="rId21"/>
    <p:sldId id="260" r:id="rId22"/>
    <p:sldId id="261" r:id="rId23"/>
    <p:sldId id="262" r:id="rId24"/>
    <p:sldId id="263" r:id="rId25"/>
    <p:sldId id="264" r:id="rId26"/>
    <p:sldId id="324" r:id="rId27"/>
    <p:sldId id="325" r:id="rId28"/>
    <p:sldId id="328" r:id="rId29"/>
    <p:sldId id="331" r:id="rId30"/>
    <p:sldId id="332" r:id="rId31"/>
    <p:sldId id="344" r:id="rId32"/>
    <p:sldId id="333" r:id="rId33"/>
    <p:sldId id="334" r:id="rId34"/>
    <p:sldId id="265" r:id="rId35"/>
    <p:sldId id="338" r:id="rId36"/>
    <p:sldId id="336" r:id="rId37"/>
    <p:sldId id="368" r:id="rId38"/>
    <p:sldId id="343" r:id="rId39"/>
    <p:sldId id="337" r:id="rId40"/>
    <p:sldId id="339" r:id="rId41"/>
    <p:sldId id="340" r:id="rId42"/>
    <p:sldId id="341" r:id="rId43"/>
    <p:sldId id="342" r:id="rId44"/>
    <p:sldId id="296" r:id="rId45"/>
  </p:sldIdLst>
  <p:sldSz cx="9144000" cy="6858000" type="screen4x3"/>
  <p:notesSz cx="6797675" cy="9874250"/>
  <p:defaultTextStyle>
    <a:defPPr>
      <a:defRPr lang="en-US"/>
    </a:defPPr>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9900CC"/>
    <a:srgbClr val="0099FF"/>
    <a:srgbClr val="008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864"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bwMode="auto">
          <a:xfrm>
            <a:off x="0" y="0"/>
            <a:ext cx="294516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71683" name="Rectangle 3"/>
          <p:cNvSpPr>
            <a:spLocks noGrp="1" noChangeArrowheads="1"/>
          </p:cNvSpPr>
          <p:nvPr>
            <p:ph type="dt" sz="quarter" idx="1"/>
          </p:nvPr>
        </p:nvSpPr>
        <p:spPr bwMode="auto">
          <a:xfrm>
            <a:off x="3851031" y="0"/>
            <a:ext cx="294516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71684" name="Rectangle 4"/>
          <p:cNvSpPr>
            <a:spLocks noGrp="1" noChangeArrowheads="1"/>
          </p:cNvSpPr>
          <p:nvPr>
            <p:ph type="ftr" sz="quarter" idx="2"/>
          </p:nvPr>
        </p:nvSpPr>
        <p:spPr bwMode="auto">
          <a:xfrm>
            <a:off x="0" y="9378903"/>
            <a:ext cx="2945167"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71685" name="Rectangle 5"/>
          <p:cNvSpPr>
            <a:spLocks noGrp="1" noChangeArrowheads="1"/>
          </p:cNvSpPr>
          <p:nvPr>
            <p:ph type="sldNum" sz="quarter" idx="3"/>
          </p:nvPr>
        </p:nvSpPr>
        <p:spPr bwMode="auto">
          <a:xfrm>
            <a:off x="3851031" y="9378903"/>
            <a:ext cx="2945167"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FD31D2B-3715-4434-8FDA-1981A0578C9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4516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40963" name="Rectangle 3"/>
          <p:cNvSpPr>
            <a:spLocks noGrp="1" noChangeArrowheads="1"/>
          </p:cNvSpPr>
          <p:nvPr>
            <p:ph type="dt" idx="1"/>
          </p:nvPr>
        </p:nvSpPr>
        <p:spPr bwMode="auto">
          <a:xfrm>
            <a:off x="3851031" y="0"/>
            <a:ext cx="294516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53252" name="Rectangle 4"/>
          <p:cNvSpPr>
            <a:spLocks noGrp="1" noRot="1" noChangeAspect="1" noChangeArrowheads="1" noTextEdit="1"/>
          </p:cNvSpPr>
          <p:nvPr>
            <p:ph type="sldImg" idx="2"/>
          </p:nvPr>
        </p:nvSpPr>
        <p:spPr bwMode="auto">
          <a:xfrm>
            <a:off x="933450" y="741363"/>
            <a:ext cx="4933950" cy="370205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79768" y="4690270"/>
            <a:ext cx="5438140"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6" name="Rectangle 6"/>
          <p:cNvSpPr>
            <a:spLocks noGrp="1" noChangeArrowheads="1"/>
          </p:cNvSpPr>
          <p:nvPr>
            <p:ph type="ftr" sz="quarter" idx="4"/>
          </p:nvPr>
        </p:nvSpPr>
        <p:spPr bwMode="auto">
          <a:xfrm>
            <a:off x="0" y="9378903"/>
            <a:ext cx="2945167"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40967" name="Rectangle 7"/>
          <p:cNvSpPr>
            <a:spLocks noGrp="1" noChangeArrowheads="1"/>
          </p:cNvSpPr>
          <p:nvPr>
            <p:ph type="sldNum" sz="quarter" idx="5"/>
          </p:nvPr>
        </p:nvSpPr>
        <p:spPr bwMode="auto">
          <a:xfrm>
            <a:off x="3851031" y="9378903"/>
            <a:ext cx="2945167"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0CCCC4A-B229-4813-8017-0F15551B142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id-ID" smtClean="0"/>
          </a:p>
        </p:txBody>
      </p:sp>
      <p:sp>
        <p:nvSpPr>
          <p:cNvPr id="54276" name="Slide Number Placeholder 3"/>
          <p:cNvSpPr>
            <a:spLocks noGrp="1"/>
          </p:cNvSpPr>
          <p:nvPr>
            <p:ph type="sldNum" sz="quarter" idx="5"/>
          </p:nvPr>
        </p:nvSpPr>
        <p:spPr>
          <a:noFill/>
        </p:spPr>
        <p:txBody>
          <a:bodyPr/>
          <a:lstStyle/>
          <a:p>
            <a:fld id="{B7D69B13-5B00-4AD1-9E1B-3BDDB915B0BB}"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id-ID" smtClean="0"/>
          </a:p>
        </p:txBody>
      </p:sp>
      <p:sp>
        <p:nvSpPr>
          <p:cNvPr id="59396" name="Slide Number Placeholder 3"/>
          <p:cNvSpPr>
            <a:spLocks noGrp="1"/>
          </p:cNvSpPr>
          <p:nvPr>
            <p:ph type="sldNum" sz="quarter" idx="5"/>
          </p:nvPr>
        </p:nvSpPr>
        <p:spPr>
          <a:noFill/>
        </p:spPr>
        <p:txBody>
          <a:bodyPr/>
          <a:lstStyle/>
          <a:p>
            <a:fld id="{D7350660-89CA-414E-B717-3F7DFD437962}"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id-ID" smtClean="0"/>
          </a:p>
        </p:txBody>
      </p:sp>
      <p:sp>
        <p:nvSpPr>
          <p:cNvPr id="59396" name="Slide Number Placeholder 3"/>
          <p:cNvSpPr>
            <a:spLocks noGrp="1"/>
          </p:cNvSpPr>
          <p:nvPr>
            <p:ph type="sldNum" sz="quarter" idx="5"/>
          </p:nvPr>
        </p:nvSpPr>
        <p:spPr>
          <a:noFill/>
        </p:spPr>
        <p:txBody>
          <a:bodyPr/>
          <a:lstStyle/>
          <a:p>
            <a:fld id="{D7350660-89CA-414E-B717-3F7DFD437962}"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id-ID" smtClean="0"/>
          </a:p>
        </p:txBody>
      </p:sp>
      <p:sp>
        <p:nvSpPr>
          <p:cNvPr id="62468" name="Slide Number Placeholder 3"/>
          <p:cNvSpPr>
            <a:spLocks noGrp="1"/>
          </p:cNvSpPr>
          <p:nvPr>
            <p:ph type="sldNum" sz="quarter" idx="5"/>
          </p:nvPr>
        </p:nvSpPr>
        <p:spPr>
          <a:noFill/>
        </p:spPr>
        <p:txBody>
          <a:bodyPr/>
          <a:lstStyle/>
          <a:p>
            <a:fld id="{18B20987-F02F-48F6-8C2F-40D2E0D7BCD0}"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id-ID" smtClean="0"/>
          </a:p>
        </p:txBody>
      </p:sp>
      <p:sp>
        <p:nvSpPr>
          <p:cNvPr id="63492" name="Slide Number Placeholder 3"/>
          <p:cNvSpPr>
            <a:spLocks noGrp="1"/>
          </p:cNvSpPr>
          <p:nvPr>
            <p:ph type="sldNum" sz="quarter" idx="5"/>
          </p:nvPr>
        </p:nvSpPr>
        <p:spPr>
          <a:noFill/>
        </p:spPr>
        <p:txBody>
          <a:bodyPr/>
          <a:lstStyle/>
          <a:p>
            <a:fld id="{FE3B83A1-82FB-4B35-898E-BEB1DFA0C861}"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id-ID" smtClean="0"/>
          </a:p>
        </p:txBody>
      </p:sp>
      <p:sp>
        <p:nvSpPr>
          <p:cNvPr id="64516" name="Slide Number Placeholder 3"/>
          <p:cNvSpPr>
            <a:spLocks noGrp="1"/>
          </p:cNvSpPr>
          <p:nvPr>
            <p:ph type="sldNum" sz="quarter" idx="5"/>
          </p:nvPr>
        </p:nvSpPr>
        <p:spPr>
          <a:noFill/>
        </p:spPr>
        <p:txBody>
          <a:bodyPr/>
          <a:lstStyle/>
          <a:p>
            <a:fld id="{8BE70141-ED32-4097-B19D-C1C6CCB9C275}"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id-ID" smtClean="0"/>
          </a:p>
        </p:txBody>
      </p:sp>
      <p:sp>
        <p:nvSpPr>
          <p:cNvPr id="65540" name="Slide Number Placeholder 3"/>
          <p:cNvSpPr>
            <a:spLocks noGrp="1"/>
          </p:cNvSpPr>
          <p:nvPr>
            <p:ph type="sldNum" sz="quarter" idx="5"/>
          </p:nvPr>
        </p:nvSpPr>
        <p:spPr>
          <a:noFill/>
        </p:spPr>
        <p:txBody>
          <a:bodyPr/>
          <a:lstStyle/>
          <a:p>
            <a:fld id="{6D60AF43-8409-40A8-B615-76C962DD84E6}"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id-ID" smtClean="0"/>
          </a:p>
        </p:txBody>
      </p:sp>
      <p:sp>
        <p:nvSpPr>
          <p:cNvPr id="66564" name="Slide Number Placeholder 3"/>
          <p:cNvSpPr>
            <a:spLocks noGrp="1"/>
          </p:cNvSpPr>
          <p:nvPr>
            <p:ph type="sldNum" sz="quarter" idx="5"/>
          </p:nvPr>
        </p:nvSpPr>
        <p:spPr>
          <a:noFill/>
        </p:spPr>
        <p:txBody>
          <a:bodyPr/>
          <a:lstStyle/>
          <a:p>
            <a:fld id="{ADF0A443-A078-4D3B-B48D-6340D1D5DA5F}"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id-ID" smtClean="0"/>
          </a:p>
        </p:txBody>
      </p:sp>
      <p:sp>
        <p:nvSpPr>
          <p:cNvPr id="62468" name="Slide Number Placeholder 3"/>
          <p:cNvSpPr>
            <a:spLocks noGrp="1"/>
          </p:cNvSpPr>
          <p:nvPr>
            <p:ph type="sldNum" sz="quarter" idx="5"/>
          </p:nvPr>
        </p:nvSpPr>
        <p:spPr>
          <a:noFill/>
        </p:spPr>
        <p:txBody>
          <a:bodyPr/>
          <a:lstStyle/>
          <a:p>
            <a:fld id="{18B20987-F02F-48F6-8C2F-40D2E0D7BCD0}"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id-ID" smtClean="0"/>
          </a:p>
        </p:txBody>
      </p:sp>
      <p:sp>
        <p:nvSpPr>
          <p:cNvPr id="80900" name="Slide Number Placeholder 3"/>
          <p:cNvSpPr>
            <a:spLocks noGrp="1"/>
          </p:cNvSpPr>
          <p:nvPr>
            <p:ph type="sldNum" sz="quarter" idx="5"/>
          </p:nvPr>
        </p:nvSpPr>
        <p:spPr>
          <a:noFill/>
        </p:spPr>
        <p:txBody>
          <a:bodyPr/>
          <a:lstStyle/>
          <a:p>
            <a:fld id="{0D6F7FB9-E3CF-4A10-960F-91579BE1C158}"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endParaRPr lang="id-ID" smtClean="0"/>
          </a:p>
        </p:txBody>
      </p:sp>
      <p:sp>
        <p:nvSpPr>
          <p:cNvPr id="68612" name="Slide Number Placeholder 3"/>
          <p:cNvSpPr>
            <a:spLocks noGrp="1"/>
          </p:cNvSpPr>
          <p:nvPr>
            <p:ph type="sldNum" sz="quarter" idx="5"/>
          </p:nvPr>
        </p:nvSpPr>
        <p:spPr>
          <a:noFill/>
        </p:spPr>
        <p:txBody>
          <a:bodyPr/>
          <a:lstStyle/>
          <a:p>
            <a:fld id="{F6865ECF-BF8F-4626-9F51-65662315BB9B}"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endParaRPr lang="id-ID" smtClean="0"/>
          </a:p>
        </p:txBody>
      </p:sp>
      <p:sp>
        <p:nvSpPr>
          <p:cNvPr id="26628" name="Slide Number Placeholder 3"/>
          <p:cNvSpPr>
            <a:spLocks noGrp="1"/>
          </p:cNvSpPr>
          <p:nvPr>
            <p:ph type="sldNum" sz="quarter" idx="5"/>
          </p:nvPr>
        </p:nvSpPr>
        <p:spPr>
          <a:noFill/>
        </p:spPr>
        <p:txBody>
          <a:bodyPr/>
          <a:lstStyle/>
          <a:p>
            <a:fld id="{99216B79-E2EC-4B6B-9883-F2D7592A85C3}"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id-ID" smtClean="0"/>
          </a:p>
        </p:txBody>
      </p:sp>
      <p:sp>
        <p:nvSpPr>
          <p:cNvPr id="69636" name="Slide Number Placeholder 3"/>
          <p:cNvSpPr>
            <a:spLocks noGrp="1"/>
          </p:cNvSpPr>
          <p:nvPr>
            <p:ph type="sldNum" sz="quarter" idx="5"/>
          </p:nvPr>
        </p:nvSpPr>
        <p:spPr>
          <a:noFill/>
        </p:spPr>
        <p:txBody>
          <a:bodyPr/>
          <a:lstStyle/>
          <a:p>
            <a:fld id="{A0F3F75E-F7D8-4B4F-AC66-0D53B9F2BD47}"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id-ID" smtClean="0"/>
          </a:p>
        </p:txBody>
      </p:sp>
      <p:sp>
        <p:nvSpPr>
          <p:cNvPr id="70660" name="Slide Number Placeholder 3"/>
          <p:cNvSpPr>
            <a:spLocks noGrp="1"/>
          </p:cNvSpPr>
          <p:nvPr>
            <p:ph type="sldNum" sz="quarter" idx="5"/>
          </p:nvPr>
        </p:nvSpPr>
        <p:spPr>
          <a:noFill/>
        </p:spPr>
        <p:txBody>
          <a:bodyPr/>
          <a:lstStyle/>
          <a:p>
            <a:fld id="{F29DF016-A6CE-4E38-9CBB-59A9E05EF9A8}"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id-ID" smtClean="0"/>
          </a:p>
        </p:txBody>
      </p:sp>
      <p:sp>
        <p:nvSpPr>
          <p:cNvPr id="71684" name="Slide Number Placeholder 3"/>
          <p:cNvSpPr>
            <a:spLocks noGrp="1"/>
          </p:cNvSpPr>
          <p:nvPr>
            <p:ph type="sldNum" sz="quarter" idx="5"/>
          </p:nvPr>
        </p:nvSpPr>
        <p:spPr>
          <a:noFill/>
        </p:spPr>
        <p:txBody>
          <a:bodyPr/>
          <a:lstStyle/>
          <a:p>
            <a:fld id="{43996927-4A5B-4EE7-BDBE-A43748D4CAE9}"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endParaRPr lang="id-ID" smtClean="0"/>
          </a:p>
        </p:txBody>
      </p:sp>
      <p:sp>
        <p:nvSpPr>
          <p:cNvPr id="72708" name="Slide Number Placeholder 3"/>
          <p:cNvSpPr>
            <a:spLocks noGrp="1"/>
          </p:cNvSpPr>
          <p:nvPr>
            <p:ph type="sldNum" sz="quarter" idx="5"/>
          </p:nvPr>
        </p:nvSpPr>
        <p:spPr>
          <a:noFill/>
        </p:spPr>
        <p:txBody>
          <a:bodyPr/>
          <a:lstStyle/>
          <a:p>
            <a:fld id="{0D4471F3-19B1-4CA8-A2A1-ECD4C3594EFD}"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endParaRPr lang="id-ID" smtClean="0"/>
          </a:p>
        </p:txBody>
      </p:sp>
      <p:sp>
        <p:nvSpPr>
          <p:cNvPr id="73732" name="Slide Number Placeholder 3"/>
          <p:cNvSpPr>
            <a:spLocks noGrp="1"/>
          </p:cNvSpPr>
          <p:nvPr>
            <p:ph type="sldNum" sz="quarter" idx="5"/>
          </p:nvPr>
        </p:nvSpPr>
        <p:spPr>
          <a:noFill/>
        </p:spPr>
        <p:txBody>
          <a:bodyPr/>
          <a:lstStyle/>
          <a:p>
            <a:fld id="{E01C58AC-94F5-4A7A-BA07-9431D68D0A7C}"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id-ID" smtClean="0"/>
          </a:p>
        </p:txBody>
      </p:sp>
      <p:sp>
        <p:nvSpPr>
          <p:cNvPr id="74756" name="Slide Number Placeholder 3"/>
          <p:cNvSpPr>
            <a:spLocks noGrp="1"/>
          </p:cNvSpPr>
          <p:nvPr>
            <p:ph type="sldNum" sz="quarter" idx="5"/>
          </p:nvPr>
        </p:nvSpPr>
        <p:spPr>
          <a:noFill/>
        </p:spPr>
        <p:txBody>
          <a:bodyPr/>
          <a:lstStyle/>
          <a:p>
            <a:fld id="{A3176FF3-356C-49E1-81A8-396493AEBECE}"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id-ID" smtClean="0"/>
          </a:p>
        </p:txBody>
      </p:sp>
      <p:sp>
        <p:nvSpPr>
          <p:cNvPr id="91140" name="Slide Number Placeholder 3"/>
          <p:cNvSpPr txBox="1">
            <a:spLocks noGrp="1"/>
          </p:cNvSpPr>
          <p:nvPr/>
        </p:nvSpPr>
        <p:spPr bwMode="auto">
          <a:xfrm>
            <a:off x="3851031" y="9378903"/>
            <a:ext cx="2945167" cy="493713"/>
          </a:xfrm>
          <a:prstGeom prst="rect">
            <a:avLst/>
          </a:prstGeom>
          <a:noFill/>
          <a:ln w="9525">
            <a:noFill/>
            <a:miter lim="800000"/>
            <a:headEnd/>
            <a:tailEnd/>
          </a:ln>
        </p:spPr>
        <p:txBody>
          <a:bodyPr anchor="b"/>
          <a:lstStyle/>
          <a:p>
            <a:pPr algn="r" eaLnBrk="1" hangingPunct="1"/>
            <a:fld id="{6AD4E993-DC0F-40EA-BE64-95F403B27F55}" type="slidenum">
              <a:rPr lang="en-US"/>
              <a:pPr algn="r" eaLnBrk="1" hangingPunct="1"/>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id-ID" smtClean="0"/>
          </a:p>
        </p:txBody>
      </p:sp>
      <p:sp>
        <p:nvSpPr>
          <p:cNvPr id="95236" name="Slide Number Placeholder 3"/>
          <p:cNvSpPr>
            <a:spLocks noGrp="1"/>
          </p:cNvSpPr>
          <p:nvPr>
            <p:ph type="sldNum" sz="quarter" idx="5"/>
          </p:nvPr>
        </p:nvSpPr>
        <p:spPr>
          <a:noFill/>
        </p:spPr>
        <p:txBody>
          <a:bodyPr/>
          <a:lstStyle/>
          <a:p>
            <a:fld id="{E1AAB4A6-E7E9-4ABF-8BAE-13E6D91F7703}"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endParaRPr lang="id-ID" smtClean="0"/>
          </a:p>
        </p:txBody>
      </p:sp>
      <p:sp>
        <p:nvSpPr>
          <p:cNvPr id="27652" name="Slide Number Placeholder 3"/>
          <p:cNvSpPr>
            <a:spLocks noGrp="1"/>
          </p:cNvSpPr>
          <p:nvPr>
            <p:ph type="sldNum" sz="quarter" idx="5"/>
          </p:nvPr>
        </p:nvSpPr>
        <p:spPr>
          <a:noFill/>
        </p:spPr>
        <p:txBody>
          <a:bodyPr/>
          <a:lstStyle/>
          <a:p>
            <a:fld id="{97047AAD-4F36-42F1-B4E4-E12CAA15712C}"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id-ID" smtClean="0"/>
          </a:p>
        </p:txBody>
      </p:sp>
      <p:sp>
        <p:nvSpPr>
          <p:cNvPr id="91140" name="Slide Number Placeholder 3"/>
          <p:cNvSpPr txBox="1">
            <a:spLocks noGrp="1"/>
          </p:cNvSpPr>
          <p:nvPr/>
        </p:nvSpPr>
        <p:spPr bwMode="auto">
          <a:xfrm>
            <a:off x="3851031" y="9378903"/>
            <a:ext cx="2945167" cy="493713"/>
          </a:xfrm>
          <a:prstGeom prst="rect">
            <a:avLst/>
          </a:prstGeom>
          <a:noFill/>
          <a:ln w="9525">
            <a:noFill/>
            <a:miter lim="800000"/>
            <a:headEnd/>
            <a:tailEnd/>
          </a:ln>
        </p:spPr>
        <p:txBody>
          <a:bodyPr anchor="b"/>
          <a:lstStyle/>
          <a:p>
            <a:pPr algn="r" eaLnBrk="1" hangingPunct="1"/>
            <a:fld id="{6AD4E993-DC0F-40EA-BE64-95F403B27F55}" type="slidenum">
              <a:rPr lang="en-US"/>
              <a:pPr algn="r" eaLnBrk="1" hangingPunct="1"/>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id-ID" smtClean="0"/>
          </a:p>
        </p:txBody>
      </p:sp>
      <p:sp>
        <p:nvSpPr>
          <p:cNvPr id="94212" name="Slide Number Placeholder 3"/>
          <p:cNvSpPr>
            <a:spLocks noGrp="1"/>
          </p:cNvSpPr>
          <p:nvPr>
            <p:ph type="sldNum" sz="quarter" idx="5"/>
          </p:nvPr>
        </p:nvSpPr>
        <p:spPr>
          <a:noFill/>
        </p:spPr>
        <p:txBody>
          <a:bodyPr/>
          <a:lstStyle/>
          <a:p>
            <a:fld id="{EA8B9E29-D371-48A7-9F17-A43772B1746B}"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id-ID" smtClean="0"/>
          </a:p>
        </p:txBody>
      </p:sp>
      <p:sp>
        <p:nvSpPr>
          <p:cNvPr id="95236" name="Slide Number Placeholder 3"/>
          <p:cNvSpPr>
            <a:spLocks noGrp="1"/>
          </p:cNvSpPr>
          <p:nvPr>
            <p:ph type="sldNum" sz="quarter" idx="5"/>
          </p:nvPr>
        </p:nvSpPr>
        <p:spPr>
          <a:noFill/>
        </p:spPr>
        <p:txBody>
          <a:bodyPr/>
          <a:lstStyle/>
          <a:p>
            <a:fld id="{E1AAB4A6-E7E9-4ABF-8BAE-13E6D91F7703}" type="slidenum">
              <a:rPr lang="en-US" smtClean="0"/>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id-ID" smtClean="0"/>
          </a:p>
        </p:txBody>
      </p:sp>
      <p:sp>
        <p:nvSpPr>
          <p:cNvPr id="75780" name="Slide Number Placeholder 3"/>
          <p:cNvSpPr>
            <a:spLocks noGrp="1"/>
          </p:cNvSpPr>
          <p:nvPr>
            <p:ph type="sldNum" sz="quarter" idx="5"/>
          </p:nvPr>
        </p:nvSpPr>
        <p:spPr>
          <a:noFill/>
        </p:spPr>
        <p:txBody>
          <a:bodyPr/>
          <a:lstStyle/>
          <a:p>
            <a:fld id="{933001ED-DBDF-44A7-A084-0E49682BC7AC}"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id-ID" smtClean="0"/>
          </a:p>
        </p:txBody>
      </p:sp>
      <p:sp>
        <p:nvSpPr>
          <p:cNvPr id="75780" name="Slide Number Placeholder 3"/>
          <p:cNvSpPr>
            <a:spLocks noGrp="1"/>
          </p:cNvSpPr>
          <p:nvPr>
            <p:ph type="sldNum" sz="quarter" idx="5"/>
          </p:nvPr>
        </p:nvSpPr>
        <p:spPr>
          <a:noFill/>
        </p:spPr>
        <p:txBody>
          <a:bodyPr/>
          <a:lstStyle/>
          <a:p>
            <a:fld id="{933001ED-DBDF-44A7-A084-0E49682BC7AC}"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id-ID" smtClean="0"/>
          </a:p>
        </p:txBody>
      </p:sp>
      <p:sp>
        <p:nvSpPr>
          <p:cNvPr id="75780" name="Slide Number Placeholder 3"/>
          <p:cNvSpPr>
            <a:spLocks noGrp="1"/>
          </p:cNvSpPr>
          <p:nvPr>
            <p:ph type="sldNum" sz="quarter" idx="5"/>
          </p:nvPr>
        </p:nvSpPr>
        <p:spPr>
          <a:noFill/>
        </p:spPr>
        <p:txBody>
          <a:bodyPr/>
          <a:lstStyle/>
          <a:p>
            <a:fld id="{933001ED-DBDF-44A7-A084-0E49682BC7AC}"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id-ID" smtClean="0"/>
          </a:p>
        </p:txBody>
      </p:sp>
      <p:sp>
        <p:nvSpPr>
          <p:cNvPr id="75780" name="Slide Number Placeholder 3"/>
          <p:cNvSpPr>
            <a:spLocks noGrp="1"/>
          </p:cNvSpPr>
          <p:nvPr>
            <p:ph type="sldNum" sz="quarter" idx="5"/>
          </p:nvPr>
        </p:nvSpPr>
        <p:spPr>
          <a:noFill/>
        </p:spPr>
        <p:txBody>
          <a:bodyPr/>
          <a:lstStyle/>
          <a:p>
            <a:fld id="{933001ED-DBDF-44A7-A084-0E49682BC7AC}"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id-ID" smtClean="0"/>
          </a:p>
        </p:txBody>
      </p:sp>
      <p:sp>
        <p:nvSpPr>
          <p:cNvPr id="75780" name="Slide Number Placeholder 3"/>
          <p:cNvSpPr>
            <a:spLocks noGrp="1"/>
          </p:cNvSpPr>
          <p:nvPr>
            <p:ph type="sldNum" sz="quarter" idx="5"/>
          </p:nvPr>
        </p:nvSpPr>
        <p:spPr>
          <a:noFill/>
        </p:spPr>
        <p:txBody>
          <a:bodyPr/>
          <a:lstStyle/>
          <a:p>
            <a:fld id="{933001ED-DBDF-44A7-A084-0E49682BC7AC}"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endParaRPr lang="id-ID" smtClean="0"/>
          </a:p>
        </p:txBody>
      </p:sp>
      <p:sp>
        <p:nvSpPr>
          <p:cNvPr id="28676" name="Slide Number Placeholder 3"/>
          <p:cNvSpPr>
            <a:spLocks noGrp="1"/>
          </p:cNvSpPr>
          <p:nvPr>
            <p:ph type="sldNum" sz="quarter" idx="5"/>
          </p:nvPr>
        </p:nvSpPr>
        <p:spPr>
          <a:noFill/>
        </p:spPr>
        <p:txBody>
          <a:bodyPr/>
          <a:lstStyle/>
          <a:p>
            <a:fld id="{42FD92E6-FC35-4125-A68C-88ECDA6E6B45}"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dirty="0"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id-ID" smtClean="0"/>
          </a:p>
        </p:txBody>
      </p:sp>
      <p:sp>
        <p:nvSpPr>
          <p:cNvPr id="90116" name="Slide Number Placeholder 3"/>
          <p:cNvSpPr>
            <a:spLocks noGrp="1"/>
          </p:cNvSpPr>
          <p:nvPr>
            <p:ph type="sldNum" sz="quarter" idx="5"/>
          </p:nvPr>
        </p:nvSpPr>
        <p:spPr>
          <a:noFill/>
        </p:spPr>
        <p:txBody>
          <a:bodyPr/>
          <a:lstStyle/>
          <a:p>
            <a:fld id="{F0B27D36-74AF-41CD-8B90-6BAFF5181B3B}" type="slidenum">
              <a:rPr lang="en-US" smtClean="0"/>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endParaRPr lang="id-ID" smtClean="0"/>
          </a:p>
        </p:txBody>
      </p:sp>
      <p:sp>
        <p:nvSpPr>
          <p:cNvPr id="97284" name="Slide Number Placeholder 3"/>
          <p:cNvSpPr>
            <a:spLocks noGrp="1"/>
          </p:cNvSpPr>
          <p:nvPr>
            <p:ph type="sldNum" sz="quarter" idx="5"/>
          </p:nvPr>
        </p:nvSpPr>
        <p:spPr>
          <a:noFill/>
        </p:spPr>
        <p:txBody>
          <a:bodyPr/>
          <a:lstStyle/>
          <a:p>
            <a:fld id="{55E2E07F-25CA-4F28-B9BE-643888AD645D}" type="slidenum">
              <a:rPr lang="en-US" smtClean="0"/>
              <a:pPr/>
              <a:t>44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endParaRPr lang="id-ID" smtClean="0"/>
          </a:p>
        </p:txBody>
      </p:sp>
      <p:sp>
        <p:nvSpPr>
          <p:cNvPr id="31748" name="Slide Number Placeholder 3"/>
          <p:cNvSpPr>
            <a:spLocks noGrp="1"/>
          </p:cNvSpPr>
          <p:nvPr>
            <p:ph type="sldNum" sz="quarter" idx="5"/>
          </p:nvPr>
        </p:nvSpPr>
        <p:spPr>
          <a:noFill/>
        </p:spPr>
        <p:txBody>
          <a:bodyPr/>
          <a:lstStyle/>
          <a:p>
            <a:fld id="{15111FCF-EB76-4893-B7B9-3287D40B630F}"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id-ID" smtClean="0"/>
          </a:p>
        </p:txBody>
      </p:sp>
      <p:sp>
        <p:nvSpPr>
          <p:cNvPr id="32772" name="Slide Number Placeholder 3"/>
          <p:cNvSpPr>
            <a:spLocks noGrp="1"/>
          </p:cNvSpPr>
          <p:nvPr>
            <p:ph type="sldNum" sz="quarter" idx="5"/>
          </p:nvPr>
        </p:nvSpPr>
        <p:spPr>
          <a:noFill/>
        </p:spPr>
        <p:txBody>
          <a:bodyPr/>
          <a:lstStyle/>
          <a:p>
            <a:fld id="{0C64A7B6-C34B-4A40-8476-E15B90F1E20B}"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id-ID" smtClean="0"/>
          </a:p>
        </p:txBody>
      </p:sp>
      <p:sp>
        <p:nvSpPr>
          <p:cNvPr id="33796" name="Slide Number Placeholder 3"/>
          <p:cNvSpPr>
            <a:spLocks noGrp="1"/>
          </p:cNvSpPr>
          <p:nvPr>
            <p:ph type="sldNum" sz="quarter" idx="5"/>
          </p:nvPr>
        </p:nvSpPr>
        <p:spPr>
          <a:noFill/>
        </p:spPr>
        <p:txBody>
          <a:bodyPr/>
          <a:lstStyle/>
          <a:p>
            <a:fld id="{8586032F-0619-4CA2-BEC1-FBC96BD70224}"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endParaRPr lang="id-ID" smtClean="0"/>
          </a:p>
        </p:txBody>
      </p:sp>
      <p:sp>
        <p:nvSpPr>
          <p:cNvPr id="36868" name="Slide Number Placeholder 3"/>
          <p:cNvSpPr>
            <a:spLocks noGrp="1"/>
          </p:cNvSpPr>
          <p:nvPr>
            <p:ph type="sldNum" sz="quarter" idx="5"/>
          </p:nvPr>
        </p:nvSpPr>
        <p:spPr>
          <a:noFill/>
        </p:spPr>
        <p:txBody>
          <a:bodyPr/>
          <a:lstStyle/>
          <a:p>
            <a:fld id="{F8E19231-E708-44CB-B9A9-348F3FBC283A}"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endParaRPr lang="id-ID" smtClean="0"/>
          </a:p>
        </p:txBody>
      </p:sp>
      <p:sp>
        <p:nvSpPr>
          <p:cNvPr id="34820" name="Slide Number Placeholder 3"/>
          <p:cNvSpPr>
            <a:spLocks noGrp="1"/>
          </p:cNvSpPr>
          <p:nvPr>
            <p:ph type="sldNum" sz="quarter" idx="5"/>
          </p:nvPr>
        </p:nvSpPr>
        <p:spPr>
          <a:noFill/>
        </p:spPr>
        <p:txBody>
          <a:bodyPr/>
          <a:lstStyle/>
          <a:p>
            <a:fld id="{2606B907-6CFC-4117-988D-69A768B7A3B0}"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CC7502FB-A61D-4F1B-94B1-1CAF19F621B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D6C1B0A-EB1C-420B-8CB4-C43143167AD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2BF60D1-40B0-4DBC-A433-A4FBC698083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47827F7-FF62-4D95-AFAE-4CC383DBB2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eaLnBrk="1" hangingPunct="1">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eaLnBrk="1" hangingPunct="1">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2A21A5C0-11F6-4962-BCA5-2E0FBCB1614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60DD3B6B-CEAD-4343-BA9B-DEEFDB0C050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88945F6A-872E-4E54-8F36-5F87319CEEA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91760393-4F94-4495-AC1D-E7918538F2D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A01CB6E7-5AFF-4FB6-A0CC-4C6DDBD61C6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07371CBE-CC80-429D-BCE3-7DAE3876AC13}"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eaLnBrk="1" hangingPunct="1">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eaLnBrk="1" hangingPunct="1">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8D177E6-9DF1-45EE-90A3-1A5CDFEED7B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6FE1B412-EF43-4DBD-BC50-6BE80E210FD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84" r:id="rId1"/>
    <p:sldLayoutId id="2147484079" r:id="rId2"/>
    <p:sldLayoutId id="2147484085" r:id="rId3"/>
    <p:sldLayoutId id="2147484086" r:id="rId4"/>
    <p:sldLayoutId id="2147484087" r:id="rId5"/>
    <p:sldLayoutId id="2147484088" r:id="rId6"/>
    <p:sldLayoutId id="2147484080" r:id="rId7"/>
    <p:sldLayoutId id="2147484089" r:id="rId8"/>
    <p:sldLayoutId id="2147484090" r:id="rId9"/>
    <p:sldLayoutId id="2147484081" r:id="rId10"/>
    <p:sldLayoutId id="2147484082" r:id="rId11"/>
  </p:sldLayoutIdLst>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a:xfrm>
            <a:off x="0" y="1"/>
            <a:ext cx="9144000" cy="6858000"/>
          </a:xfrm>
        </p:spPr>
        <p:style>
          <a:lnRef idx="0">
            <a:schemeClr val="accent1"/>
          </a:lnRef>
          <a:fillRef idx="3">
            <a:schemeClr val="accent1"/>
          </a:fillRef>
          <a:effectRef idx="3">
            <a:schemeClr val="accent1"/>
          </a:effectRef>
          <a:fontRef idx="minor">
            <a:schemeClr val="lt1"/>
          </a:fontRef>
        </p:style>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id-ID" sz="2700" dirty="0" smtClean="0">
                <a:solidFill>
                  <a:srgbClr val="33CC33"/>
                </a:solidFill>
                <a:latin typeface="Centaur" pitchFamily="18" charset="0"/>
              </a:rPr>
              <a:t/>
            </a:r>
            <a:br>
              <a:rPr lang="id-ID" sz="2700" dirty="0" smtClean="0">
                <a:solidFill>
                  <a:srgbClr val="33CC33"/>
                </a:solidFill>
                <a:latin typeface="Centaur" pitchFamily="18" charset="0"/>
              </a:rPr>
            </a:br>
            <a:r>
              <a:rPr lang="en-US" sz="3600" dirty="0" smtClean="0">
                <a:solidFill>
                  <a:srgbClr val="FF0000"/>
                </a:solidFill>
                <a:latin typeface="Centaur" pitchFamily="18" charset="0"/>
              </a:rPr>
              <a:t>DOKUMEN </a:t>
            </a:r>
            <a:r>
              <a:rPr lang="id-ID" sz="3600" dirty="0" smtClean="0">
                <a:solidFill>
                  <a:srgbClr val="FF0000"/>
                </a:solidFill>
                <a:latin typeface="Centaur" pitchFamily="18" charset="0"/>
              </a:rPr>
              <a:t> PERTANGGUNG JAWABAN </a:t>
            </a:r>
            <a:r>
              <a:rPr lang="id-ID" sz="3600" dirty="0" smtClean="0">
                <a:solidFill>
                  <a:srgbClr val="FF0000"/>
                </a:solidFill>
                <a:latin typeface="Centaur" pitchFamily="18" charset="0"/>
              </a:rPr>
              <a:t>KEUANGAN </a:t>
            </a:r>
            <a:r>
              <a:rPr lang="en-US" sz="3600" dirty="0" smtClean="0">
                <a:solidFill>
                  <a:srgbClr val="00B050"/>
                </a:solidFill>
                <a:latin typeface="Centaur" pitchFamily="18" charset="0"/>
              </a:rPr>
              <a:t/>
            </a:r>
            <a:br>
              <a:rPr lang="en-US" sz="3600" dirty="0" smtClean="0">
                <a:solidFill>
                  <a:srgbClr val="00B050"/>
                </a:solidFill>
                <a:latin typeface="Centaur" pitchFamily="18" charset="0"/>
              </a:rPr>
            </a:br>
            <a:r>
              <a:rPr lang="id-ID" sz="3100" i="1" dirty="0" smtClean="0">
                <a:solidFill>
                  <a:srgbClr val="C00000"/>
                </a:solidFill>
                <a:latin typeface="Centaur" pitchFamily="18" charset="0"/>
              </a:rPr>
              <a:t>Sumber dana</a:t>
            </a:r>
            <a:r>
              <a:rPr lang="en-US" sz="4600" dirty="0" smtClean="0">
                <a:solidFill>
                  <a:srgbClr val="C00000"/>
                </a:solidFill>
                <a:latin typeface="Centaur" pitchFamily="18" charset="0"/>
              </a:rPr>
              <a:t/>
            </a:r>
            <a:br>
              <a:rPr lang="en-US" sz="4600" dirty="0" smtClean="0">
                <a:solidFill>
                  <a:srgbClr val="C00000"/>
                </a:solidFill>
                <a:latin typeface="Centaur" pitchFamily="18" charset="0"/>
              </a:rPr>
            </a:br>
            <a:r>
              <a:rPr lang="id-ID" sz="2700" dirty="0" smtClean="0">
                <a:solidFill>
                  <a:srgbClr val="C00000"/>
                </a:solidFill>
                <a:latin typeface="Centaur" pitchFamily="18" charset="0"/>
              </a:rPr>
              <a:t>ANGGARAN PENDAPATAN BELANJA NEGARA (APBN)</a:t>
            </a:r>
            <a:r>
              <a:rPr lang="en-US" sz="2700" dirty="0" smtClean="0">
                <a:solidFill>
                  <a:srgbClr val="C00000"/>
                </a:solidFill>
                <a:latin typeface="Centaur" pitchFamily="18" charset="0"/>
              </a:rPr>
              <a:t/>
            </a:r>
            <a:br>
              <a:rPr lang="en-US" sz="2700" dirty="0" smtClean="0">
                <a:solidFill>
                  <a:srgbClr val="C00000"/>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err="1" smtClean="0">
                <a:solidFill>
                  <a:schemeClr val="bg1"/>
                </a:solidFill>
                <a:latin typeface="Centaur" pitchFamily="18" charset="0"/>
              </a:rPr>
              <a:t>disampaikan</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oleh</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Djoko</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Harjono</a:t>
            </a:r>
            <a:r>
              <a:rPr lang="en-US" sz="2700" dirty="0" smtClean="0">
                <a:solidFill>
                  <a:schemeClr val="bg1"/>
                </a:solidFill>
                <a:latin typeface="Centaur" pitchFamily="18" charset="0"/>
              </a:rPr>
              <a:t> </a:t>
            </a:r>
            <a:br>
              <a:rPr lang="en-US" sz="2700" dirty="0" smtClean="0">
                <a:solidFill>
                  <a:schemeClr val="bg1"/>
                </a:solidFill>
                <a:latin typeface="Centaur" pitchFamily="18" charset="0"/>
              </a:rPr>
            </a:br>
            <a:r>
              <a:rPr lang="en-US" sz="2700" dirty="0" err="1" smtClean="0">
                <a:solidFill>
                  <a:schemeClr val="bg1"/>
                </a:solidFill>
                <a:latin typeface="Centaur" pitchFamily="18" charset="0"/>
              </a:rPr>
              <a:t>Dalam</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kegiatan</a:t>
            </a:r>
            <a:r>
              <a:rPr lang="id-ID" sz="2700" dirty="0" smtClean="0">
                <a:solidFill>
                  <a:schemeClr val="bg1"/>
                </a:solidFill>
                <a:latin typeface="Centaur" pitchFamily="18" charset="0"/>
              </a:rPr>
              <a:t>Workshop Peng</a:t>
            </a:r>
            <a:r>
              <a:rPr lang="en-US" sz="2700" dirty="0" err="1" smtClean="0">
                <a:solidFill>
                  <a:schemeClr val="bg1"/>
                </a:solidFill>
                <a:latin typeface="Centaur" pitchFamily="18" charset="0"/>
              </a:rPr>
              <a:t>awasan</a:t>
            </a:r>
            <a:r>
              <a:rPr lang="en-US" sz="2700" dirty="0" smtClean="0">
                <a:solidFill>
                  <a:schemeClr val="bg1"/>
                </a:solidFill>
                <a:latin typeface="Centaur" pitchFamily="18" charset="0"/>
              </a:rPr>
              <a:t> Internal </a:t>
            </a:r>
            <a:r>
              <a:rPr lang="en-US" sz="2700" dirty="0" err="1" smtClean="0">
                <a:solidFill>
                  <a:schemeClr val="bg1"/>
                </a:solidFill>
                <a:latin typeface="Centaur" pitchFamily="18" charset="0"/>
              </a:rPr>
              <a:t>bagi</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Pejabat</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Struktural</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dan</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Pimpinan</a:t>
            </a:r>
            <a:r>
              <a:rPr lang="en-US" sz="2700" dirty="0" smtClean="0">
                <a:solidFill>
                  <a:schemeClr val="bg1"/>
                </a:solidFill>
                <a:latin typeface="Centaur" pitchFamily="18" charset="0"/>
              </a:rPr>
              <a:t> PTS </a:t>
            </a:r>
            <a:r>
              <a:rPr lang="en-US" sz="2700" dirty="0" err="1" smtClean="0">
                <a:solidFill>
                  <a:schemeClr val="bg1"/>
                </a:solidFill>
                <a:latin typeface="Centaur" pitchFamily="18" charset="0"/>
              </a:rPr>
              <a:t>penerima</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Hibah</a:t>
            </a:r>
            <a:r>
              <a:rPr lang="en-US" sz="2700" dirty="0" smtClean="0">
                <a:solidFill>
                  <a:schemeClr val="bg1"/>
                </a:solidFill>
                <a:latin typeface="Centaur" pitchFamily="18" charset="0"/>
              </a:rPr>
              <a:t> </a:t>
            </a:r>
            <a:r>
              <a:rPr lang="en-US" sz="2700" dirty="0" err="1" smtClean="0">
                <a:solidFill>
                  <a:schemeClr val="bg1"/>
                </a:solidFill>
                <a:latin typeface="Centaur" pitchFamily="18" charset="0"/>
              </a:rPr>
              <a:t>Pemerintah</a:t>
            </a:r>
            <a:r>
              <a:rPr lang="en-US" sz="2700" dirty="0" smtClean="0">
                <a:solidFill>
                  <a:schemeClr val="bg1"/>
                </a:solidFill>
                <a:latin typeface="Centaur" pitchFamily="18" charset="0"/>
              </a:rPr>
              <a:t> </a:t>
            </a:r>
            <a:br>
              <a:rPr lang="en-US" sz="2700" dirty="0" smtClean="0">
                <a:solidFill>
                  <a:schemeClr val="bg1"/>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id-ID" sz="1800" dirty="0" smtClean="0">
                <a:solidFill>
                  <a:schemeClr val="tx1"/>
                </a:solidFill>
                <a:latin typeface="Centaur" pitchFamily="18" charset="0"/>
              </a:rPr>
              <a:t/>
            </a:r>
            <a:br>
              <a:rPr lang="id-ID" sz="1800" dirty="0" smtClean="0">
                <a:solidFill>
                  <a:schemeClr val="tx1"/>
                </a:solidFill>
                <a:latin typeface="Centaur" pitchFamily="18" charset="0"/>
              </a:rPr>
            </a:br>
            <a:r>
              <a:rPr lang="id-ID" sz="1800" dirty="0" smtClean="0">
                <a:solidFill>
                  <a:schemeClr val="tx1"/>
                </a:solidFill>
                <a:latin typeface="Centaur" pitchFamily="18" charset="0"/>
              </a:rPr>
              <a:t>                                                                                                              </a:t>
            </a:r>
            <a:r>
              <a:rPr lang="en-US" sz="1800" i="1" dirty="0" smtClean="0">
                <a:solidFill>
                  <a:schemeClr val="bg1"/>
                </a:solidFill>
                <a:latin typeface="Centaur" pitchFamily="18" charset="0"/>
              </a:rPr>
              <a:t>Yogyakarta, 22 </a:t>
            </a:r>
            <a:r>
              <a:rPr lang="en-US" sz="1800" i="1" dirty="0" err="1" smtClean="0">
                <a:solidFill>
                  <a:schemeClr val="bg1"/>
                </a:solidFill>
                <a:latin typeface="Centaur" pitchFamily="18" charset="0"/>
              </a:rPr>
              <a:t>Maret</a:t>
            </a:r>
            <a:r>
              <a:rPr lang="en-US" sz="1800" i="1" dirty="0" smtClean="0">
                <a:solidFill>
                  <a:schemeClr val="bg1"/>
                </a:solidFill>
                <a:latin typeface="Centaur" pitchFamily="18" charset="0"/>
              </a:rPr>
              <a:t>  2016</a:t>
            </a:r>
            <a:r>
              <a:rPr lang="id-ID" sz="1800" dirty="0" smtClean="0">
                <a:solidFill>
                  <a:schemeClr val="bg1"/>
                </a:solidFill>
                <a:latin typeface="Centaur" pitchFamily="18" charset="0"/>
              </a:rPr>
              <a:t/>
            </a:r>
            <a:br>
              <a:rPr lang="id-ID" sz="1800" dirty="0" smtClean="0">
                <a:solidFill>
                  <a:schemeClr val="bg1"/>
                </a:solidFill>
                <a:latin typeface="Centaur" pitchFamily="18" charset="0"/>
              </a:rPr>
            </a:br>
            <a:endParaRPr lang="en-US" sz="2700" dirty="0" smtClean="0">
              <a:solidFill>
                <a:schemeClr val="bg1"/>
              </a:solidFill>
              <a:latin typeface="Centaur" pitchFamily="18" charset="0"/>
            </a:endParaRPr>
          </a:p>
        </p:txBody>
      </p:sp>
      <p:sp>
        <p:nvSpPr>
          <p:cNvPr id="9219" name="Rectangle 139"/>
          <p:cNvSpPr>
            <a:spLocks noGrp="1" noChangeArrowheads="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65C442B5-D3E9-460B-ADD2-B6ACA8F5E116}" type="slidenum">
              <a:rPr lang="en-US" smtClean="0"/>
              <a:pPr/>
              <a:t>1</a:t>
            </a:fld>
            <a:endParaRPr 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395288" y="1428750"/>
            <a:ext cx="8353425" cy="4879975"/>
          </a:xfrm>
          <a:scene3d>
            <a:camera prst="orthographicFront"/>
            <a:lightRig rig="threePt" dir="t"/>
          </a:scene3d>
          <a:sp3d>
            <a:bevelT prst="slope"/>
          </a:sp3d>
        </p:spPr>
        <p:style>
          <a:lnRef idx="1">
            <a:schemeClr val="dk1"/>
          </a:lnRef>
          <a:fillRef idx="2">
            <a:schemeClr val="dk1"/>
          </a:fillRef>
          <a:effectRef idx="1">
            <a:schemeClr val="dk1"/>
          </a:effectRef>
          <a:fontRef idx="minor">
            <a:schemeClr val="dk1"/>
          </a:fontRef>
        </p:style>
        <p:txBody>
          <a:bodyPr/>
          <a:lstStyle/>
          <a:p>
            <a:pPr marL="357188" indent="-357188" eaLnBrk="1" hangingPunct="1">
              <a:lnSpc>
                <a:spcPct val="90000"/>
              </a:lnSpc>
              <a:buFontTx/>
              <a:buNone/>
              <a:defRPr/>
            </a:pPr>
            <a:endParaRPr lang="en-US" sz="2900" dirty="0" smtClean="0">
              <a:solidFill>
                <a:srgbClr val="0099FF"/>
              </a:solidFill>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1. </a:t>
            </a:r>
            <a:r>
              <a:rPr lang="en-US" sz="2900" dirty="0" err="1" smtClean="0">
                <a:latin typeface="Arial" charset="0"/>
              </a:rPr>
              <a:t>Belanja</a:t>
            </a:r>
            <a:r>
              <a:rPr lang="en-US" sz="2900" dirty="0" smtClean="0">
                <a:latin typeface="Arial" charset="0"/>
              </a:rPr>
              <a:t> </a:t>
            </a:r>
            <a:r>
              <a:rPr lang="en-US" sz="2900" dirty="0" err="1" smtClean="0">
                <a:latin typeface="Arial" charset="0"/>
              </a:rPr>
              <a:t>upah</a:t>
            </a:r>
            <a:r>
              <a:rPr lang="en-US" sz="2900" dirty="0" smtClean="0">
                <a:latin typeface="Arial" charset="0"/>
              </a:rPr>
              <a:t>/Honorarium</a:t>
            </a:r>
            <a:endParaRPr lang="en-US" sz="2900" dirty="0" smtClean="0">
              <a:latin typeface="Arial" charset="0"/>
            </a:endParaRPr>
          </a:p>
          <a:p>
            <a:pPr marL="514350" indent="-514350" eaLnBrk="1" hangingPunct="1">
              <a:lnSpc>
                <a:spcPct val="90000"/>
              </a:lnSpc>
              <a:buFont typeface="Wingdings 3" pitchFamily="18" charset="2"/>
              <a:buNone/>
              <a:defRPr/>
            </a:pPr>
            <a:endParaRPr lang="en-US" sz="2900" dirty="0" smtClean="0">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2. </a:t>
            </a:r>
            <a:r>
              <a:rPr lang="en-US" sz="2900" dirty="0" err="1" smtClean="0">
                <a:latin typeface="Arial" charset="0"/>
              </a:rPr>
              <a:t>Belanja</a:t>
            </a:r>
            <a:r>
              <a:rPr lang="en-US" sz="2900" dirty="0" smtClean="0">
                <a:latin typeface="Arial" charset="0"/>
              </a:rPr>
              <a:t> </a:t>
            </a:r>
            <a:r>
              <a:rPr lang="en-US" sz="2900" dirty="0" err="1" smtClean="0">
                <a:latin typeface="Arial" charset="0"/>
              </a:rPr>
              <a:t>bahan</a:t>
            </a:r>
            <a:endParaRPr lang="en-US" sz="2900" dirty="0" smtClean="0">
              <a:latin typeface="Arial" charset="0"/>
            </a:endParaRPr>
          </a:p>
          <a:p>
            <a:pPr marL="514350" indent="-514350" eaLnBrk="1" hangingPunct="1">
              <a:lnSpc>
                <a:spcPct val="90000"/>
              </a:lnSpc>
              <a:buFont typeface="Wingdings 3" pitchFamily="18" charset="2"/>
              <a:buNone/>
              <a:defRPr/>
            </a:pPr>
            <a:endParaRPr lang="en-US" sz="2900" dirty="0" smtClean="0">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3. </a:t>
            </a:r>
            <a:r>
              <a:rPr lang="en-US" sz="2900" dirty="0" err="1" smtClean="0">
                <a:latin typeface="Arial" charset="0"/>
              </a:rPr>
              <a:t>Belanja</a:t>
            </a:r>
            <a:r>
              <a:rPr lang="en-US" sz="2900" dirty="0" smtClean="0">
                <a:latin typeface="Arial" charset="0"/>
              </a:rPr>
              <a:t> </a:t>
            </a:r>
            <a:r>
              <a:rPr lang="en-US" sz="2900" dirty="0" err="1" smtClean="0">
                <a:latin typeface="Arial" charset="0"/>
              </a:rPr>
              <a:t>bahan</a:t>
            </a:r>
            <a:r>
              <a:rPr lang="en-US" sz="2900" dirty="0" smtClean="0">
                <a:latin typeface="Arial" charset="0"/>
              </a:rPr>
              <a:t> non </a:t>
            </a:r>
            <a:r>
              <a:rPr lang="en-US" sz="2900" dirty="0" err="1" smtClean="0">
                <a:latin typeface="Arial" charset="0"/>
              </a:rPr>
              <a:t>operasional</a:t>
            </a:r>
            <a:endParaRPr lang="en-US" sz="2900" dirty="0" smtClean="0">
              <a:latin typeface="Arial" charset="0"/>
            </a:endParaRPr>
          </a:p>
          <a:p>
            <a:pPr marL="514350" indent="-514350" eaLnBrk="1" hangingPunct="1">
              <a:lnSpc>
                <a:spcPct val="90000"/>
              </a:lnSpc>
              <a:buFont typeface="Wingdings 3" pitchFamily="18" charset="2"/>
              <a:buNone/>
              <a:defRPr/>
            </a:pPr>
            <a:endParaRPr lang="en-US" sz="2900" dirty="0" smtClean="0">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4. </a:t>
            </a:r>
            <a:r>
              <a:rPr lang="en-US" sz="2900" dirty="0" err="1" smtClean="0">
                <a:latin typeface="Arial" charset="0"/>
              </a:rPr>
              <a:t>Belanja</a:t>
            </a:r>
            <a:r>
              <a:rPr lang="en-US" sz="2900" dirty="0" smtClean="0">
                <a:latin typeface="Arial" charset="0"/>
              </a:rPr>
              <a:t> </a:t>
            </a:r>
            <a:r>
              <a:rPr lang="en-US" sz="2900" dirty="0" err="1" smtClean="0">
                <a:latin typeface="Arial" charset="0"/>
              </a:rPr>
              <a:t>perjalanan</a:t>
            </a:r>
            <a:endParaRPr lang="en-US" sz="2900" dirty="0" smtClean="0">
              <a:latin typeface="Arial" charset="0"/>
            </a:endParaRPr>
          </a:p>
          <a:p>
            <a:pPr marL="514350" indent="-514350" eaLnBrk="1" hangingPunct="1">
              <a:lnSpc>
                <a:spcPct val="90000"/>
              </a:lnSpc>
              <a:buFont typeface="Wingdings 3" pitchFamily="18" charset="2"/>
              <a:buNone/>
              <a:defRPr/>
            </a:pPr>
            <a:endParaRPr lang="en-US" sz="2900" dirty="0" smtClean="0">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5. </a:t>
            </a:r>
            <a:r>
              <a:rPr lang="en-US" sz="2900" dirty="0" err="1" smtClean="0">
                <a:latin typeface="Arial" charset="0"/>
              </a:rPr>
              <a:t>Belanja</a:t>
            </a:r>
            <a:r>
              <a:rPr lang="en-US" sz="2900" dirty="0" smtClean="0">
                <a:latin typeface="Arial" charset="0"/>
              </a:rPr>
              <a:t> modal</a:t>
            </a:r>
          </a:p>
          <a:p>
            <a:pPr marL="514350" indent="-514350" eaLnBrk="1" hangingPunct="1">
              <a:lnSpc>
                <a:spcPct val="90000"/>
              </a:lnSpc>
              <a:buFont typeface="Wingdings 3" pitchFamily="18" charset="2"/>
              <a:buNone/>
              <a:defRPr/>
            </a:pPr>
            <a:endParaRPr lang="en-US" sz="2900" dirty="0" smtClean="0">
              <a:latin typeface="Arial" charset="0"/>
            </a:endParaRPr>
          </a:p>
          <a:p>
            <a:pPr marL="357188" indent="-357188" eaLnBrk="1" hangingPunct="1">
              <a:lnSpc>
                <a:spcPct val="90000"/>
              </a:lnSpc>
              <a:buFont typeface="Wingdings 3" pitchFamily="18" charset="2"/>
              <a:buNone/>
              <a:defRPr/>
            </a:pPr>
            <a:endParaRPr lang="en-US" sz="2900" dirty="0" smtClean="0">
              <a:latin typeface="Arial" charset="0"/>
            </a:endParaRPr>
          </a:p>
        </p:txBody>
      </p:sp>
      <p:sp>
        <p:nvSpPr>
          <p:cNvPr id="14339"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83A09808-AB3D-4CE0-A987-66E54C6C9F8B}" type="slidenum">
              <a:rPr lang="en-US" smtClean="0"/>
              <a:pPr/>
              <a:t>10</a:t>
            </a:fld>
            <a:endParaRPr lang="en-US" smtClean="0"/>
          </a:p>
        </p:txBody>
      </p:sp>
      <p:sp>
        <p:nvSpPr>
          <p:cNvPr id="6147" name="Rectangle 2"/>
          <p:cNvSpPr>
            <a:spLocks noGrp="1" noChangeArrowheads="1"/>
          </p:cNvSpPr>
          <p:nvPr>
            <p:ph type="title"/>
          </p:nvPr>
        </p:nvSpPr>
        <p:spPr>
          <a:xfrm>
            <a:off x="357158" y="285728"/>
            <a:ext cx="8429685" cy="1071571"/>
          </a:xfrm>
          <a:scene3d>
            <a:camera prst="orthographicFront"/>
            <a:lightRig rig="soft" dir="t"/>
          </a:scene3d>
          <a:sp3d>
            <a:bevelT prst="slope"/>
          </a:sp3d>
        </p:spPr>
        <p:style>
          <a:lnRef idx="1">
            <a:schemeClr val="dk1"/>
          </a:lnRef>
          <a:fillRef idx="2">
            <a:schemeClr val="dk1"/>
          </a:fillRef>
          <a:effectRef idx="1">
            <a:schemeClr val="dk1"/>
          </a:effectRef>
          <a:fontRef idx="minor">
            <a:schemeClr val="dk1"/>
          </a:fontRef>
        </p:style>
        <p:txBody>
          <a:bodyPr>
            <a:normAutofit fontScale="90000"/>
            <a:scene3d>
              <a:camera prst="orthographicFront"/>
              <a:lightRig rig="soft" dir="t"/>
            </a:scene3d>
            <a:sp3d prstMaterial="softEdge">
              <a:bevelT w="25400" h="25400"/>
            </a:sp3d>
          </a:bodyPr>
          <a:lstStyle/>
          <a:p>
            <a:pPr eaLnBrk="1" fontAlgn="auto" hangingPunct="1">
              <a:spcAft>
                <a:spcPts val="0"/>
              </a:spcAft>
              <a:defRPr/>
            </a:pPr>
            <a:r>
              <a:rPr lang="en-US" sz="4000" dirty="0" smtClean="0">
                <a:solidFill>
                  <a:schemeClr val="tx1"/>
                </a:solidFill>
                <a:latin typeface="Century" pitchFamily="18" charset="0"/>
              </a:rPr>
              <a:t/>
            </a:r>
            <a:br>
              <a:rPr lang="en-US" sz="4000" dirty="0" smtClean="0">
                <a:solidFill>
                  <a:schemeClr val="tx1"/>
                </a:solidFill>
                <a:latin typeface="Century" pitchFamily="18" charset="0"/>
              </a:rPr>
            </a:br>
            <a:r>
              <a:rPr lang="en-US" sz="4000" dirty="0" err="1" smtClean="0">
                <a:solidFill>
                  <a:schemeClr val="tx1"/>
                </a:solidFill>
                <a:latin typeface="Century" pitchFamily="18" charset="0"/>
              </a:rPr>
              <a:t>Jenis-jenis</a:t>
            </a:r>
            <a:r>
              <a:rPr lang="en-US" sz="4000" dirty="0" smtClean="0">
                <a:solidFill>
                  <a:schemeClr val="tx1"/>
                </a:solidFill>
                <a:latin typeface="Century" pitchFamily="18" charset="0"/>
              </a:rPr>
              <a:t> </a:t>
            </a:r>
            <a:r>
              <a:rPr lang="en-US" sz="4000" dirty="0" err="1" smtClean="0">
                <a:solidFill>
                  <a:schemeClr val="tx1"/>
                </a:solidFill>
                <a:latin typeface="Century" pitchFamily="18" charset="0"/>
              </a:rPr>
              <a:t>belanja</a:t>
            </a:r>
            <a:r>
              <a:rPr lang="en-US" sz="4000" dirty="0" smtClean="0">
                <a:solidFill>
                  <a:schemeClr val="tx1"/>
                </a:solidFill>
                <a:latin typeface="Century" pitchFamily="18" charset="0"/>
              </a:rPr>
              <a:t> </a:t>
            </a:r>
            <a:r>
              <a:rPr lang="en-US" sz="3600" dirty="0" smtClean="0">
                <a:solidFill>
                  <a:schemeClr val="tx1"/>
                </a:solidFill>
                <a:latin typeface="Century" pitchFamily="18" charset="0"/>
              </a:rPr>
              <a:t/>
            </a:r>
            <a:br>
              <a:rPr lang="en-US" sz="3600" dirty="0" smtClean="0">
                <a:solidFill>
                  <a:schemeClr val="tx1"/>
                </a:solidFill>
                <a:latin typeface="Century" pitchFamily="18" charset="0"/>
              </a:rPr>
            </a:br>
            <a:endParaRPr lang="en-US" sz="3600" dirty="0" smtClean="0">
              <a:solidFill>
                <a:schemeClr val="tx1"/>
              </a:solidFill>
              <a:latin typeface="Century"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395288" y="1428750"/>
            <a:ext cx="8353425" cy="4879975"/>
          </a:xfrm>
          <a:scene3d>
            <a:camera prst="orthographicFront"/>
            <a:lightRig rig="threePt" dir="t"/>
          </a:scene3d>
          <a:sp3d>
            <a:bevelT prst="slope"/>
          </a:sp3d>
        </p:spPr>
        <p:style>
          <a:lnRef idx="1">
            <a:schemeClr val="dk1"/>
          </a:lnRef>
          <a:fillRef idx="2">
            <a:schemeClr val="dk1"/>
          </a:fillRef>
          <a:effectRef idx="1">
            <a:schemeClr val="dk1"/>
          </a:effectRef>
          <a:fontRef idx="minor">
            <a:schemeClr val="dk1"/>
          </a:fontRef>
        </p:style>
        <p:txBody>
          <a:bodyPr/>
          <a:lstStyle/>
          <a:p>
            <a:pPr marL="357188" indent="-357188" eaLnBrk="1" hangingPunct="1">
              <a:lnSpc>
                <a:spcPct val="90000"/>
              </a:lnSpc>
              <a:buFontTx/>
              <a:buNone/>
              <a:defRPr/>
            </a:pPr>
            <a:endParaRPr lang="en-US" sz="2900" dirty="0" smtClean="0">
              <a:solidFill>
                <a:srgbClr val="0099FF"/>
              </a:solidFill>
              <a:latin typeface="Arial" charset="0"/>
            </a:endParaRPr>
          </a:p>
          <a:p>
            <a:pPr marL="357188" indent="-357188" eaLnBrk="1" hangingPunct="1">
              <a:lnSpc>
                <a:spcPct val="90000"/>
              </a:lnSpc>
              <a:buFont typeface="Wingdings 3" pitchFamily="18" charset="2"/>
              <a:buNone/>
              <a:defRPr/>
            </a:pPr>
            <a:r>
              <a:rPr lang="en-US" sz="2900" dirty="0" err="1" smtClean="0">
                <a:latin typeface="Arial" charset="0"/>
              </a:rPr>
              <a:t>Kelengkapan</a:t>
            </a:r>
            <a:r>
              <a:rPr lang="en-US" sz="2900" dirty="0" smtClean="0">
                <a:latin typeface="Arial" charset="0"/>
              </a:rPr>
              <a:t> </a:t>
            </a:r>
            <a:r>
              <a:rPr lang="en-US" sz="2900" dirty="0" err="1" smtClean="0">
                <a:latin typeface="Arial" charset="0"/>
              </a:rPr>
              <a:t>administrasi</a:t>
            </a:r>
            <a:r>
              <a:rPr lang="en-US" sz="2900" dirty="0" smtClean="0">
                <a:latin typeface="Arial" charset="0"/>
              </a:rPr>
              <a:t> :</a:t>
            </a:r>
          </a:p>
          <a:p>
            <a:pPr marL="357188" indent="-357188" eaLnBrk="1" hangingPunct="1">
              <a:lnSpc>
                <a:spcPct val="90000"/>
              </a:lnSpc>
              <a:buFont typeface="Wingdings 3" pitchFamily="18" charset="2"/>
              <a:buNone/>
              <a:defRPr/>
            </a:pPr>
            <a:endParaRPr lang="en-US" sz="2900" dirty="0" smtClean="0">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1. </a:t>
            </a:r>
            <a:r>
              <a:rPr lang="en-US" sz="2900" dirty="0" err="1" smtClean="0">
                <a:latin typeface="Arial" charset="0"/>
              </a:rPr>
              <a:t>Kuitansi</a:t>
            </a:r>
            <a:r>
              <a:rPr lang="en-US" sz="2900" dirty="0" smtClean="0">
                <a:latin typeface="Arial" charset="0"/>
              </a:rPr>
              <a:t> </a:t>
            </a:r>
            <a:r>
              <a:rPr lang="en-US" sz="2900" dirty="0" err="1" smtClean="0">
                <a:latin typeface="Arial" charset="0"/>
              </a:rPr>
              <a:t>atau</a:t>
            </a:r>
            <a:r>
              <a:rPr lang="en-US" sz="2900" dirty="0" smtClean="0">
                <a:latin typeface="Arial" charset="0"/>
              </a:rPr>
              <a:t> </a:t>
            </a:r>
            <a:r>
              <a:rPr lang="en-US" sz="2900" dirty="0" err="1" smtClean="0">
                <a:latin typeface="Arial" charset="0"/>
              </a:rPr>
              <a:t>daftar</a:t>
            </a:r>
            <a:r>
              <a:rPr lang="en-US" sz="2900" dirty="0" smtClean="0">
                <a:latin typeface="Arial" charset="0"/>
              </a:rPr>
              <a:t> </a:t>
            </a:r>
            <a:r>
              <a:rPr lang="en-US" sz="2900" dirty="0" err="1" smtClean="0">
                <a:latin typeface="Arial" charset="0"/>
              </a:rPr>
              <a:t>penerima</a:t>
            </a:r>
            <a:r>
              <a:rPr lang="en-US" sz="2900" dirty="0" smtClean="0">
                <a:latin typeface="Arial" charset="0"/>
              </a:rPr>
              <a:t> </a:t>
            </a:r>
            <a:r>
              <a:rPr lang="en-US" sz="2900" dirty="0" err="1" smtClean="0">
                <a:latin typeface="Arial" charset="0"/>
              </a:rPr>
              <a:t>upah</a:t>
            </a:r>
            <a:r>
              <a:rPr lang="en-US" sz="2900" dirty="0" smtClean="0">
                <a:latin typeface="Arial" charset="0"/>
              </a:rPr>
              <a:t>/honor;</a:t>
            </a:r>
          </a:p>
          <a:p>
            <a:pPr marL="514350" indent="-514350" eaLnBrk="1" hangingPunct="1">
              <a:lnSpc>
                <a:spcPct val="90000"/>
              </a:lnSpc>
              <a:buFont typeface="Wingdings 3" pitchFamily="18" charset="2"/>
              <a:buNone/>
              <a:defRPr/>
            </a:pPr>
            <a:endParaRPr lang="en-US" sz="2900" dirty="0" smtClean="0">
              <a:latin typeface="Arial" charset="0"/>
            </a:endParaRPr>
          </a:p>
          <a:p>
            <a:pPr marL="514350" indent="-514350" eaLnBrk="1" hangingPunct="1">
              <a:lnSpc>
                <a:spcPct val="90000"/>
              </a:lnSpc>
              <a:buFont typeface="Wingdings 3" pitchFamily="18" charset="2"/>
              <a:buNone/>
              <a:defRPr/>
            </a:pPr>
            <a:r>
              <a:rPr lang="en-US" sz="2900" dirty="0" smtClean="0">
                <a:latin typeface="Arial" charset="0"/>
              </a:rPr>
              <a:t>2. SSP </a:t>
            </a:r>
            <a:r>
              <a:rPr lang="en-US" sz="2900" dirty="0" err="1" smtClean="0">
                <a:latin typeface="Arial" charset="0"/>
              </a:rPr>
              <a:t>pajak</a:t>
            </a:r>
            <a:r>
              <a:rPr lang="en-US" sz="2900" dirty="0" smtClean="0">
                <a:latin typeface="Arial" charset="0"/>
              </a:rPr>
              <a:t> </a:t>
            </a:r>
            <a:r>
              <a:rPr lang="en-US" sz="2900" dirty="0" err="1" smtClean="0">
                <a:latin typeface="Arial" charset="0"/>
              </a:rPr>
              <a:t>PPh</a:t>
            </a:r>
            <a:r>
              <a:rPr lang="en-US" sz="2900" dirty="0" smtClean="0">
                <a:latin typeface="Arial" charset="0"/>
              </a:rPr>
              <a:t> </a:t>
            </a:r>
            <a:r>
              <a:rPr lang="en-US" sz="2900" dirty="0" err="1" smtClean="0">
                <a:latin typeface="Arial" charset="0"/>
              </a:rPr>
              <a:t>pasal</a:t>
            </a:r>
            <a:r>
              <a:rPr lang="en-US" sz="2900" dirty="0" smtClean="0">
                <a:latin typeface="Arial" charset="0"/>
              </a:rPr>
              <a:t> 21</a:t>
            </a:r>
          </a:p>
          <a:p>
            <a:pPr marL="514350" indent="-514350" eaLnBrk="1" hangingPunct="1">
              <a:lnSpc>
                <a:spcPct val="90000"/>
              </a:lnSpc>
              <a:buFont typeface="Wingdings 3" pitchFamily="18" charset="2"/>
              <a:buNone/>
              <a:defRPr/>
            </a:pPr>
            <a:endParaRPr lang="en-US" sz="2900" dirty="0" smtClean="0">
              <a:latin typeface="Arial" charset="0"/>
            </a:endParaRPr>
          </a:p>
          <a:p>
            <a:pPr marL="357188" indent="-357188" eaLnBrk="1" hangingPunct="1">
              <a:lnSpc>
                <a:spcPct val="90000"/>
              </a:lnSpc>
              <a:buFont typeface="Wingdings 3" pitchFamily="18" charset="2"/>
              <a:buNone/>
              <a:defRPr/>
            </a:pPr>
            <a:endParaRPr lang="en-US" sz="2900" dirty="0" smtClean="0">
              <a:latin typeface="Arial" charset="0"/>
            </a:endParaRPr>
          </a:p>
        </p:txBody>
      </p:sp>
      <p:sp>
        <p:nvSpPr>
          <p:cNvPr id="14339"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83A09808-AB3D-4CE0-A987-66E54C6C9F8B}" type="slidenum">
              <a:rPr lang="en-US" smtClean="0"/>
              <a:pPr/>
              <a:t>11</a:t>
            </a:fld>
            <a:endParaRPr lang="en-US" smtClean="0"/>
          </a:p>
        </p:txBody>
      </p:sp>
      <p:sp>
        <p:nvSpPr>
          <p:cNvPr id="6147" name="Rectangle 2"/>
          <p:cNvSpPr>
            <a:spLocks noGrp="1" noChangeArrowheads="1"/>
          </p:cNvSpPr>
          <p:nvPr>
            <p:ph type="title"/>
          </p:nvPr>
        </p:nvSpPr>
        <p:spPr>
          <a:xfrm>
            <a:off x="357158" y="285728"/>
            <a:ext cx="8429685" cy="1071571"/>
          </a:xfrm>
          <a:scene3d>
            <a:camera prst="orthographicFront"/>
            <a:lightRig rig="soft" dir="t"/>
          </a:scene3d>
          <a:sp3d>
            <a:bevelT prst="slope"/>
          </a:sp3d>
        </p:spPr>
        <p:style>
          <a:lnRef idx="1">
            <a:schemeClr val="dk1"/>
          </a:lnRef>
          <a:fillRef idx="2">
            <a:schemeClr val="dk1"/>
          </a:fillRef>
          <a:effectRef idx="1">
            <a:schemeClr val="dk1"/>
          </a:effectRef>
          <a:fontRef idx="minor">
            <a:schemeClr val="dk1"/>
          </a:fontRef>
        </p:style>
        <p:txBody>
          <a:bodyPr>
            <a:normAutofit fontScale="90000"/>
            <a:scene3d>
              <a:camera prst="orthographicFront"/>
              <a:lightRig rig="soft" dir="t"/>
            </a:scene3d>
            <a:sp3d prstMaterial="softEdge">
              <a:bevelT w="25400" h="25400"/>
            </a:sp3d>
          </a:bodyPr>
          <a:lstStyle/>
          <a:p>
            <a:pPr eaLnBrk="1" fontAlgn="auto" hangingPunct="1">
              <a:spcAft>
                <a:spcPts val="0"/>
              </a:spcAft>
              <a:defRPr/>
            </a:pPr>
            <a:r>
              <a:rPr lang="en-US" sz="4000" dirty="0" smtClean="0">
                <a:solidFill>
                  <a:schemeClr val="tx1"/>
                </a:solidFill>
                <a:latin typeface="Century" pitchFamily="18" charset="0"/>
              </a:rPr>
              <a:t/>
            </a:r>
            <a:br>
              <a:rPr lang="en-US" sz="4000" dirty="0" smtClean="0">
                <a:solidFill>
                  <a:schemeClr val="tx1"/>
                </a:solidFill>
                <a:latin typeface="Century" pitchFamily="18" charset="0"/>
              </a:rPr>
            </a:br>
            <a:r>
              <a:rPr lang="en-US" sz="4000" dirty="0" smtClean="0">
                <a:solidFill>
                  <a:schemeClr val="tx1"/>
                </a:solidFill>
                <a:latin typeface="Century" pitchFamily="18" charset="0"/>
              </a:rPr>
              <a:t>A. </a:t>
            </a:r>
            <a:r>
              <a:rPr lang="en-US" sz="4000" dirty="0" err="1" smtClean="0">
                <a:solidFill>
                  <a:schemeClr val="tx1"/>
                </a:solidFill>
                <a:latin typeface="Century" pitchFamily="18" charset="0"/>
              </a:rPr>
              <a:t>Belanja</a:t>
            </a:r>
            <a:r>
              <a:rPr lang="en-US" sz="4000" dirty="0" smtClean="0">
                <a:solidFill>
                  <a:schemeClr val="tx1"/>
                </a:solidFill>
                <a:latin typeface="Century" pitchFamily="18" charset="0"/>
              </a:rPr>
              <a:t> </a:t>
            </a:r>
            <a:r>
              <a:rPr lang="en-US" sz="4000" dirty="0" err="1" smtClean="0">
                <a:solidFill>
                  <a:schemeClr val="tx1"/>
                </a:solidFill>
                <a:latin typeface="Century" pitchFamily="18" charset="0"/>
              </a:rPr>
              <a:t>Upah</a:t>
            </a:r>
            <a:r>
              <a:rPr lang="en-US" sz="4000" dirty="0" smtClean="0">
                <a:solidFill>
                  <a:schemeClr val="tx1"/>
                </a:solidFill>
                <a:latin typeface="Century" pitchFamily="18" charset="0"/>
              </a:rPr>
              <a:t>/Honorarium</a:t>
            </a:r>
            <a:r>
              <a:rPr lang="en-US" sz="3600" dirty="0" smtClean="0">
                <a:solidFill>
                  <a:schemeClr val="tx1"/>
                </a:solidFill>
                <a:latin typeface="Century" pitchFamily="18" charset="0"/>
              </a:rPr>
              <a:t/>
            </a:r>
            <a:br>
              <a:rPr lang="en-US" sz="3600" dirty="0" smtClean="0">
                <a:solidFill>
                  <a:schemeClr val="tx1"/>
                </a:solidFill>
                <a:latin typeface="Century" pitchFamily="18" charset="0"/>
              </a:rPr>
            </a:br>
            <a:endParaRPr lang="en-US" sz="3600" dirty="0" smtClean="0">
              <a:solidFill>
                <a:schemeClr val="tx1"/>
              </a:solidFill>
              <a:latin typeface="Century"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DC5DCC6A-D1D9-42C6-9FAC-F85DF653B425}" type="slidenum">
              <a:rPr lang="en-US" smtClean="0"/>
              <a:pPr/>
              <a:t>12</a:t>
            </a:fld>
            <a:endParaRPr lang="en-US" smtClean="0"/>
          </a:p>
        </p:txBody>
      </p:sp>
      <p:sp>
        <p:nvSpPr>
          <p:cNvPr id="17411" name="Text Box 7"/>
          <p:cNvSpPr txBox="1">
            <a:spLocks noChangeArrowheads="1"/>
          </p:cNvSpPr>
          <p:nvPr/>
        </p:nvSpPr>
        <p:spPr bwMode="auto">
          <a:xfrm>
            <a:off x="611188" y="142875"/>
            <a:ext cx="4864100" cy="369888"/>
          </a:xfrm>
          <a:prstGeom prst="rect">
            <a:avLst/>
          </a:prstGeom>
          <a:noFill/>
          <a:ln w="12700" cap="sq">
            <a:noFill/>
            <a:miter lim="800000"/>
            <a:headEnd type="none" w="sm" len="sm"/>
            <a:tailEnd type="none" w="sm" len="sm"/>
          </a:ln>
        </p:spPr>
        <p:txBody>
          <a:bodyPr>
            <a:spAutoFit/>
          </a:bodyPr>
          <a:lstStyle/>
          <a:p>
            <a:r>
              <a:rPr lang="en-US" sz="1800" b="1" dirty="0" err="1"/>
              <a:t>Contoh</a:t>
            </a:r>
            <a:r>
              <a:rPr lang="en-US" sz="1800" b="1" dirty="0"/>
              <a:t> </a:t>
            </a:r>
            <a:r>
              <a:rPr lang="id-ID" sz="1800" b="1" dirty="0" smtClean="0"/>
              <a:t> I </a:t>
            </a:r>
            <a:r>
              <a:rPr lang="en-US" sz="1800" b="1" dirty="0" smtClean="0"/>
              <a:t>: </a:t>
            </a:r>
            <a:r>
              <a:rPr lang="en-US" sz="1800" b="1" dirty="0" err="1"/>
              <a:t>Kuitansi</a:t>
            </a:r>
            <a:r>
              <a:rPr lang="en-US" sz="1800" b="1" dirty="0"/>
              <a:t> </a:t>
            </a:r>
            <a:r>
              <a:rPr lang="en-US" sz="1800" b="1" dirty="0" err="1"/>
              <a:t>Upah</a:t>
            </a:r>
            <a:r>
              <a:rPr lang="en-US" sz="1800" b="1" dirty="0"/>
              <a:t>/Honorarium</a:t>
            </a:r>
            <a:r>
              <a:rPr lang="en-US" sz="1800" dirty="0"/>
              <a:t> </a:t>
            </a:r>
          </a:p>
        </p:txBody>
      </p:sp>
      <p:sp>
        <p:nvSpPr>
          <p:cNvPr id="17412" name="Text Box 8"/>
          <p:cNvSpPr txBox="1">
            <a:spLocks noChangeArrowheads="1"/>
          </p:cNvSpPr>
          <p:nvPr/>
        </p:nvSpPr>
        <p:spPr bwMode="auto">
          <a:xfrm>
            <a:off x="6927850" y="260648"/>
            <a:ext cx="1676598" cy="461665"/>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wrap="square">
            <a:spAutoFit/>
          </a:bodyPr>
          <a:lstStyle/>
          <a:p>
            <a:r>
              <a:rPr lang="en-US" dirty="0"/>
              <a:t>T A         : 201</a:t>
            </a:r>
            <a:r>
              <a:rPr lang="id-ID" dirty="0"/>
              <a:t>5</a:t>
            </a:r>
            <a:endParaRPr lang="en-US" dirty="0"/>
          </a:p>
          <a:p>
            <a:r>
              <a:rPr lang="en-US" dirty="0"/>
              <a:t>No </a:t>
            </a:r>
            <a:r>
              <a:rPr lang="en-US" dirty="0" err="1"/>
              <a:t>bukti</a:t>
            </a:r>
            <a:r>
              <a:rPr lang="en-US" dirty="0"/>
              <a:t>  : 001</a:t>
            </a:r>
          </a:p>
        </p:txBody>
      </p:sp>
      <p:sp>
        <p:nvSpPr>
          <p:cNvPr id="17413" name="Text Box 11"/>
          <p:cNvSpPr txBox="1">
            <a:spLocks noChangeArrowheads="1"/>
          </p:cNvSpPr>
          <p:nvPr/>
        </p:nvSpPr>
        <p:spPr bwMode="auto">
          <a:xfrm>
            <a:off x="3184525" y="571500"/>
            <a:ext cx="2865438" cy="307975"/>
          </a:xfrm>
          <a:prstGeom prst="rect">
            <a:avLst/>
          </a:prstGeom>
          <a:noFill/>
          <a:ln w="12700" cap="sq">
            <a:noFill/>
            <a:miter lim="800000"/>
            <a:headEnd type="none" w="sm" len="sm"/>
            <a:tailEnd type="none" w="sm" len="sm"/>
          </a:ln>
        </p:spPr>
        <p:txBody>
          <a:bodyPr>
            <a:spAutoFit/>
          </a:bodyPr>
          <a:lstStyle/>
          <a:p>
            <a:r>
              <a:rPr lang="en-US" sz="1400"/>
              <a:t>KUITANSI/BUKTI PEMBAYARAN</a:t>
            </a:r>
          </a:p>
        </p:txBody>
      </p:sp>
      <p:sp>
        <p:nvSpPr>
          <p:cNvPr id="17414" name="Text Box 12"/>
          <p:cNvSpPr txBox="1">
            <a:spLocks noChangeArrowheads="1"/>
          </p:cNvSpPr>
          <p:nvPr/>
        </p:nvSpPr>
        <p:spPr bwMode="auto">
          <a:xfrm>
            <a:off x="808038" y="2081213"/>
            <a:ext cx="184150" cy="366712"/>
          </a:xfrm>
          <a:prstGeom prst="rect">
            <a:avLst/>
          </a:prstGeom>
          <a:noFill/>
          <a:ln w="12700" cap="sq">
            <a:noFill/>
            <a:miter lim="800000"/>
            <a:headEnd type="none" w="sm" len="sm"/>
            <a:tailEnd type="none" w="sm" len="sm"/>
          </a:ln>
        </p:spPr>
        <p:txBody>
          <a:bodyPr wrap="none">
            <a:spAutoFit/>
          </a:bodyPr>
          <a:lstStyle/>
          <a:p>
            <a:endParaRPr lang="id-ID" sz="1800"/>
          </a:p>
        </p:txBody>
      </p:sp>
      <p:sp>
        <p:nvSpPr>
          <p:cNvPr id="17415" name="Text Box 13"/>
          <p:cNvSpPr txBox="1">
            <a:spLocks noChangeArrowheads="1"/>
          </p:cNvSpPr>
          <p:nvPr/>
        </p:nvSpPr>
        <p:spPr bwMode="auto">
          <a:xfrm>
            <a:off x="879475" y="1071563"/>
            <a:ext cx="7346950" cy="5078412"/>
          </a:xfrm>
          <a:prstGeom prst="rect">
            <a:avLst/>
          </a:prstGeom>
          <a:noFill/>
          <a:ln w="12700" cap="sq">
            <a:noFill/>
            <a:miter lim="800000"/>
            <a:headEnd type="none" w="sm" len="sm"/>
            <a:tailEnd type="none" w="sm" len="sm"/>
          </a:ln>
        </p:spPr>
        <p:txBody>
          <a:bodyPr>
            <a:spAutoFit/>
          </a:bodyPr>
          <a:lstStyle/>
          <a:p>
            <a:r>
              <a:rPr lang="en-US" dirty="0" err="1"/>
              <a:t>Sudah</a:t>
            </a:r>
            <a:r>
              <a:rPr lang="en-US" dirty="0"/>
              <a:t> </a:t>
            </a:r>
            <a:r>
              <a:rPr lang="en-US" dirty="0" err="1"/>
              <a:t>terima</a:t>
            </a:r>
            <a:r>
              <a:rPr lang="en-US" dirty="0"/>
              <a:t> </a:t>
            </a:r>
            <a:r>
              <a:rPr lang="en-US" dirty="0" err="1"/>
              <a:t>dari</a:t>
            </a:r>
            <a:r>
              <a:rPr lang="en-US" dirty="0"/>
              <a:t>         : </a:t>
            </a:r>
            <a:r>
              <a:rPr lang="en-US" dirty="0" err="1" smtClean="0"/>
              <a:t>Rektor</a:t>
            </a:r>
            <a:r>
              <a:rPr lang="en-US" dirty="0" smtClean="0"/>
              <a:t>/</a:t>
            </a:r>
            <a:r>
              <a:rPr lang="en-US" dirty="0" err="1" smtClean="0"/>
              <a:t>ketua</a:t>
            </a:r>
            <a:r>
              <a:rPr lang="en-US" dirty="0" smtClean="0"/>
              <a:t>/</a:t>
            </a:r>
            <a:r>
              <a:rPr lang="en-US" dirty="0" err="1" smtClean="0"/>
              <a:t>direktur</a:t>
            </a:r>
            <a:r>
              <a:rPr lang="en-US" dirty="0" smtClean="0"/>
              <a:t>/</a:t>
            </a:r>
            <a:r>
              <a:rPr lang="en-US" dirty="0" err="1" smtClean="0"/>
              <a:t>Ketua</a:t>
            </a:r>
            <a:r>
              <a:rPr lang="en-US" dirty="0" smtClean="0"/>
              <a:t> LPPM</a:t>
            </a:r>
            <a:endParaRPr lang="en-US" dirty="0"/>
          </a:p>
          <a:p>
            <a:endParaRPr lang="en-US" dirty="0"/>
          </a:p>
          <a:p>
            <a:r>
              <a:rPr lang="en-US" dirty="0" err="1"/>
              <a:t>Jumlah</a:t>
            </a:r>
            <a:r>
              <a:rPr lang="en-US" dirty="0"/>
              <a:t> </a:t>
            </a:r>
            <a:r>
              <a:rPr lang="en-US" dirty="0" err="1"/>
              <a:t>uang</a:t>
            </a:r>
            <a:r>
              <a:rPr lang="en-US" dirty="0"/>
              <a:t>                : </a:t>
            </a:r>
            <a:r>
              <a:rPr lang="en-US" dirty="0" err="1"/>
              <a:t>Rp</a:t>
            </a:r>
            <a:r>
              <a:rPr lang="en-US" dirty="0"/>
              <a:t>. 2.000.000,-</a:t>
            </a:r>
          </a:p>
          <a:p>
            <a:endParaRPr lang="en-US" dirty="0"/>
          </a:p>
          <a:p>
            <a:r>
              <a:rPr lang="en-US" dirty="0" err="1"/>
              <a:t>Terbilang</a:t>
            </a:r>
            <a:r>
              <a:rPr lang="en-US" dirty="0"/>
              <a:t>                      : </a:t>
            </a:r>
            <a:r>
              <a:rPr lang="en-US" dirty="0" err="1"/>
              <a:t>Dua</a:t>
            </a:r>
            <a:r>
              <a:rPr lang="en-US" dirty="0"/>
              <a:t> </a:t>
            </a:r>
            <a:r>
              <a:rPr lang="en-US" dirty="0" err="1"/>
              <a:t>juta</a:t>
            </a:r>
            <a:r>
              <a:rPr lang="en-US" dirty="0"/>
              <a:t> rupiah</a:t>
            </a:r>
          </a:p>
          <a:p>
            <a:endParaRPr lang="en-US" dirty="0"/>
          </a:p>
          <a:p>
            <a:r>
              <a:rPr lang="en-US" dirty="0" err="1"/>
              <a:t>Untuk</a:t>
            </a:r>
            <a:r>
              <a:rPr lang="en-US" dirty="0"/>
              <a:t> </a:t>
            </a:r>
            <a:r>
              <a:rPr lang="en-US" dirty="0" err="1"/>
              <a:t>keperluan</a:t>
            </a:r>
            <a:r>
              <a:rPr lang="en-US" dirty="0"/>
              <a:t>         : Honorarium </a:t>
            </a:r>
            <a:r>
              <a:rPr lang="en-US" dirty="0" err="1"/>
              <a:t>peneliti</a:t>
            </a:r>
            <a:r>
              <a:rPr lang="en-US" dirty="0"/>
              <a:t>  </a:t>
            </a:r>
            <a:r>
              <a:rPr lang="en-US" dirty="0" err="1"/>
              <a:t>kegiatan</a:t>
            </a:r>
            <a:r>
              <a:rPr lang="en-US" dirty="0"/>
              <a:t> </a:t>
            </a:r>
            <a:r>
              <a:rPr lang="en-US" dirty="0" err="1"/>
              <a:t>pelaksanaan</a:t>
            </a:r>
            <a:r>
              <a:rPr lang="en-US" dirty="0"/>
              <a:t> </a:t>
            </a:r>
            <a:r>
              <a:rPr lang="en-US" dirty="0" err="1"/>
              <a:t>penelitian</a:t>
            </a:r>
            <a:r>
              <a:rPr lang="en-US" dirty="0"/>
              <a:t> </a:t>
            </a:r>
            <a:r>
              <a:rPr lang="en-US" dirty="0" err="1"/>
              <a:t>Hibah</a:t>
            </a:r>
            <a:r>
              <a:rPr lang="en-US" dirty="0"/>
              <a:t> </a:t>
            </a:r>
            <a:r>
              <a:rPr lang="en-US" dirty="0" err="1"/>
              <a:t>bersaing</a:t>
            </a:r>
            <a:r>
              <a:rPr lang="en-US" dirty="0"/>
              <a:t>   </a:t>
            </a:r>
          </a:p>
          <a:p>
            <a:r>
              <a:rPr lang="en-US" dirty="0"/>
              <a:t>                                     </a:t>
            </a:r>
            <a:r>
              <a:rPr lang="id-ID" dirty="0" smtClean="0"/>
              <a:t>sesuai kontrak No.......... Tanggal............., </a:t>
            </a:r>
            <a:r>
              <a:rPr lang="en-US" dirty="0" err="1" smtClean="0"/>
              <a:t>dengan</a:t>
            </a:r>
            <a:r>
              <a:rPr lang="en-US" dirty="0" smtClean="0"/>
              <a:t> </a:t>
            </a:r>
            <a:r>
              <a:rPr lang="en-US" dirty="0" err="1"/>
              <a:t>rincian</a:t>
            </a:r>
            <a:r>
              <a:rPr lang="en-US" dirty="0"/>
              <a:t> </a:t>
            </a:r>
            <a:r>
              <a:rPr lang="en-US" dirty="0" err="1"/>
              <a:t>sbb</a:t>
            </a:r>
            <a:r>
              <a:rPr lang="en-US" dirty="0"/>
              <a:t>:</a:t>
            </a:r>
          </a:p>
          <a:p>
            <a:r>
              <a:rPr lang="en-US" dirty="0"/>
              <a:t>                                     - </a:t>
            </a:r>
            <a:r>
              <a:rPr lang="en-US" dirty="0" err="1"/>
              <a:t>Jumlah</a:t>
            </a:r>
            <a:r>
              <a:rPr lang="en-US" dirty="0"/>
              <a:t> </a:t>
            </a:r>
            <a:r>
              <a:rPr lang="en-US" dirty="0" err="1"/>
              <a:t>bruto</a:t>
            </a:r>
            <a:r>
              <a:rPr lang="en-US" dirty="0"/>
              <a:t>                                  </a:t>
            </a:r>
            <a:r>
              <a:rPr lang="en-US" dirty="0" err="1"/>
              <a:t>Rp</a:t>
            </a:r>
            <a:r>
              <a:rPr lang="en-US" dirty="0"/>
              <a:t>.  2.000.000,-</a:t>
            </a:r>
          </a:p>
          <a:p>
            <a:r>
              <a:rPr lang="en-US" dirty="0"/>
              <a:t>                                     - </a:t>
            </a:r>
            <a:r>
              <a:rPr lang="en-US" dirty="0" err="1"/>
              <a:t>Pajak</a:t>
            </a:r>
            <a:r>
              <a:rPr lang="en-US" dirty="0"/>
              <a:t> </a:t>
            </a:r>
            <a:r>
              <a:rPr lang="en-US" dirty="0" err="1"/>
              <a:t>PPh</a:t>
            </a:r>
            <a:r>
              <a:rPr lang="en-US" dirty="0"/>
              <a:t> </a:t>
            </a:r>
            <a:r>
              <a:rPr lang="en-US" dirty="0" err="1"/>
              <a:t>pasakl</a:t>
            </a:r>
            <a:r>
              <a:rPr lang="en-US" dirty="0"/>
              <a:t> 21     15%          </a:t>
            </a:r>
            <a:r>
              <a:rPr lang="en-US" u="sng" dirty="0" err="1"/>
              <a:t>Rp</a:t>
            </a:r>
            <a:r>
              <a:rPr lang="en-US" u="sng" dirty="0"/>
              <a:t>.     300.000,-</a:t>
            </a:r>
            <a:endParaRPr lang="en-US" dirty="0"/>
          </a:p>
          <a:p>
            <a:r>
              <a:rPr lang="en-US" dirty="0"/>
              <a:t>                                        </a:t>
            </a:r>
            <a:r>
              <a:rPr lang="en-US" dirty="0" err="1"/>
              <a:t>Jml</a:t>
            </a:r>
            <a:r>
              <a:rPr lang="en-US" dirty="0"/>
              <a:t> yang </a:t>
            </a:r>
            <a:r>
              <a:rPr lang="en-US" dirty="0" err="1"/>
              <a:t>diterimakan</a:t>
            </a:r>
            <a:r>
              <a:rPr lang="en-US" dirty="0"/>
              <a:t>                    </a:t>
            </a:r>
            <a:r>
              <a:rPr lang="en-US" dirty="0" err="1"/>
              <a:t>Rp</a:t>
            </a:r>
            <a:r>
              <a:rPr lang="en-US" dirty="0"/>
              <a:t>.  1.700.000,-</a:t>
            </a:r>
          </a:p>
          <a:p>
            <a:r>
              <a:rPr lang="en-US" dirty="0"/>
              <a:t>                                                                                                           </a:t>
            </a:r>
          </a:p>
          <a:p>
            <a:r>
              <a:rPr lang="en-US" dirty="0"/>
              <a:t>                                                                                                            Yogyakarta, </a:t>
            </a:r>
            <a:r>
              <a:rPr lang="en-US" dirty="0" smtClean="0"/>
              <a:t>…..</a:t>
            </a:r>
            <a:endParaRPr lang="en-US" dirty="0"/>
          </a:p>
          <a:p>
            <a:r>
              <a:rPr lang="en-US" dirty="0"/>
              <a:t>                                                                                                             </a:t>
            </a:r>
            <a:r>
              <a:rPr lang="en-US" dirty="0" err="1"/>
              <a:t>Penerima</a:t>
            </a:r>
            <a:endParaRPr lang="en-US" dirty="0"/>
          </a:p>
          <a:p>
            <a:r>
              <a:rPr lang="en-US" dirty="0"/>
              <a:t>					     </a:t>
            </a:r>
          </a:p>
          <a:p>
            <a:r>
              <a:rPr lang="en-US" dirty="0"/>
              <a:t>					        </a:t>
            </a:r>
            <a:r>
              <a:rPr lang="en-US" dirty="0" err="1"/>
              <a:t>ttd</a:t>
            </a:r>
            <a:endParaRPr lang="en-US" dirty="0"/>
          </a:p>
          <a:p>
            <a:r>
              <a:rPr lang="en-US" dirty="0"/>
              <a:t>					</a:t>
            </a:r>
          </a:p>
          <a:p>
            <a:r>
              <a:rPr lang="en-US" dirty="0"/>
              <a:t>                                                                                                            </a:t>
            </a:r>
            <a:r>
              <a:rPr lang="en-US" dirty="0" err="1"/>
              <a:t>Herlima</a:t>
            </a:r>
            <a:r>
              <a:rPr lang="en-US" dirty="0"/>
              <a:t>, SE</a:t>
            </a:r>
          </a:p>
          <a:p>
            <a:r>
              <a:rPr lang="en-US" dirty="0"/>
              <a:t>---------------------------------------------------------------------------------------------------------------------------------------------</a:t>
            </a:r>
          </a:p>
          <a:p>
            <a:r>
              <a:rPr lang="en-US" dirty="0"/>
              <a:t>               </a:t>
            </a:r>
            <a:r>
              <a:rPr lang="en-US" dirty="0" err="1" smtClean="0"/>
              <a:t>Setuju</a:t>
            </a:r>
            <a:r>
              <a:rPr lang="en-US" dirty="0" smtClean="0"/>
              <a:t> </a:t>
            </a:r>
            <a:r>
              <a:rPr lang="en-US" dirty="0" err="1"/>
              <a:t>dibayar</a:t>
            </a:r>
            <a:r>
              <a:rPr lang="en-US" dirty="0"/>
              <a:t>                                                                            </a:t>
            </a:r>
            <a:r>
              <a:rPr lang="en-US" dirty="0" err="1"/>
              <a:t>Lunas</a:t>
            </a:r>
            <a:r>
              <a:rPr lang="en-US" dirty="0"/>
              <a:t> </a:t>
            </a:r>
            <a:r>
              <a:rPr lang="en-US" dirty="0" err="1"/>
              <a:t>dibayar</a:t>
            </a:r>
            <a:endParaRPr lang="en-US" dirty="0"/>
          </a:p>
          <a:p>
            <a:r>
              <a:rPr lang="en-US" dirty="0"/>
              <a:t>           </a:t>
            </a:r>
            <a:r>
              <a:rPr lang="en-US" dirty="0" err="1"/>
              <a:t>Ketua</a:t>
            </a:r>
            <a:r>
              <a:rPr lang="en-US" dirty="0"/>
              <a:t> </a:t>
            </a:r>
            <a:r>
              <a:rPr lang="en-US" dirty="0" smtClean="0"/>
              <a:t>LPPM                                                                                    </a:t>
            </a:r>
            <a:r>
              <a:rPr lang="en-US" dirty="0" err="1"/>
              <a:t>Tanggal</a:t>
            </a:r>
            <a:r>
              <a:rPr lang="en-US" dirty="0"/>
              <a:t> …………….</a:t>
            </a:r>
          </a:p>
          <a:p>
            <a:r>
              <a:rPr lang="en-US" dirty="0" smtClean="0"/>
              <a:t>					         </a:t>
            </a:r>
            <a:r>
              <a:rPr lang="en-US" dirty="0" err="1" smtClean="0"/>
              <a:t>Bendahara</a:t>
            </a:r>
            <a:r>
              <a:rPr lang="en-US" dirty="0" smtClean="0"/>
              <a:t>/</a:t>
            </a:r>
            <a:r>
              <a:rPr lang="en-US" dirty="0" err="1" smtClean="0"/>
              <a:t>Keuangan</a:t>
            </a:r>
            <a:r>
              <a:rPr lang="en-US" dirty="0" smtClean="0"/>
              <a:t> UJB</a:t>
            </a:r>
            <a:endParaRPr lang="en-US" dirty="0"/>
          </a:p>
          <a:p>
            <a:r>
              <a:rPr lang="en-US" dirty="0"/>
              <a:t>                   </a:t>
            </a:r>
            <a:r>
              <a:rPr lang="en-US" dirty="0" err="1"/>
              <a:t>ttd</a:t>
            </a:r>
            <a:r>
              <a:rPr lang="en-US" dirty="0"/>
              <a:t>				               </a:t>
            </a:r>
            <a:r>
              <a:rPr lang="en-US" dirty="0" err="1"/>
              <a:t>ttd</a:t>
            </a:r>
            <a:endParaRPr lang="en-US" dirty="0"/>
          </a:p>
          <a:p>
            <a:endParaRPr lang="en-US" dirty="0"/>
          </a:p>
          <a:p>
            <a:r>
              <a:rPr lang="en-US" dirty="0"/>
              <a:t>          </a:t>
            </a:r>
            <a:r>
              <a:rPr lang="en-US" dirty="0" err="1"/>
              <a:t>Nama</a:t>
            </a:r>
            <a:r>
              <a:rPr lang="en-US" dirty="0"/>
              <a:t>……………..			                              </a:t>
            </a:r>
            <a:r>
              <a:rPr lang="en-US" dirty="0" err="1"/>
              <a:t>Nama</a:t>
            </a:r>
            <a:r>
              <a:rPr lang="en-US" dirty="0"/>
              <a:t>………….</a:t>
            </a:r>
          </a:p>
          <a:p>
            <a:r>
              <a:rPr lang="en-US" dirty="0"/>
              <a:t>          NIP/NIK………….			                              </a:t>
            </a:r>
            <a:r>
              <a:rPr lang="en-US" dirty="0" err="1"/>
              <a:t>Nama</a:t>
            </a:r>
            <a:r>
              <a:rPr lang="en-US" dirty="0"/>
              <a:t>/NIK……… </a:t>
            </a:r>
          </a:p>
          <a:p>
            <a:r>
              <a:rPr lang="en-US" dirty="0"/>
              <a:t>                                                                 </a:t>
            </a:r>
          </a:p>
        </p:txBody>
      </p:sp>
      <p:sp>
        <p:nvSpPr>
          <p:cNvPr id="12" name="Oval 11"/>
          <p:cNvSpPr/>
          <p:nvPr/>
        </p:nvSpPr>
        <p:spPr>
          <a:xfrm>
            <a:off x="6786563" y="1214438"/>
            <a:ext cx="1771650"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400" b="1" dirty="0" err="1"/>
              <a:t>Harus</a:t>
            </a:r>
            <a:r>
              <a:rPr lang="en-US" sz="1400" b="1" dirty="0"/>
              <a:t> </a:t>
            </a:r>
            <a:r>
              <a:rPr lang="en-US" sz="1400" b="1" dirty="0" err="1"/>
              <a:t>sama</a:t>
            </a:r>
            <a:endParaRPr lang="en-US" sz="1400" b="1" dirty="0"/>
          </a:p>
        </p:txBody>
      </p:sp>
      <p:cxnSp>
        <p:nvCxnSpPr>
          <p:cNvPr id="14" name="Straight Arrow Connector 13"/>
          <p:cNvCxnSpPr/>
          <p:nvPr/>
        </p:nvCxnSpPr>
        <p:spPr>
          <a:xfrm rot="10800000" flipV="1">
            <a:off x="3714750" y="1500188"/>
            <a:ext cx="3000375" cy="71437"/>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rot="10800000" flipV="1">
            <a:off x="5786438" y="1643063"/>
            <a:ext cx="1071562" cy="928687"/>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8" name="Straight Arrow Connector 17"/>
          <p:cNvCxnSpPr/>
          <p:nvPr/>
        </p:nvCxnSpPr>
        <p:spPr>
          <a:xfrm rot="10800000" flipV="1">
            <a:off x="3786188" y="1571625"/>
            <a:ext cx="2928937" cy="3571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3" name="Explosion 1 12"/>
          <p:cNvSpPr/>
          <p:nvPr/>
        </p:nvSpPr>
        <p:spPr>
          <a:xfrm>
            <a:off x="214313" y="2857500"/>
            <a:ext cx="2357437" cy="1500188"/>
          </a:xfrm>
          <a:prstGeom prst="irregularSeal1">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dirty="0" err="1"/>
              <a:t>Disesesuaikan</a:t>
            </a:r>
            <a:r>
              <a:rPr lang="en-US" dirty="0"/>
              <a:t> </a:t>
            </a:r>
            <a:r>
              <a:rPr lang="en-US" dirty="0" err="1"/>
              <a:t>golongan</a:t>
            </a:r>
            <a:endParaRPr lang="en-US" dirty="0"/>
          </a:p>
        </p:txBody>
      </p:sp>
      <p:cxnSp>
        <p:nvCxnSpPr>
          <p:cNvPr id="20" name="Straight Arrow Connector 19"/>
          <p:cNvCxnSpPr/>
          <p:nvPr/>
        </p:nvCxnSpPr>
        <p:spPr>
          <a:xfrm rot="10800000" flipV="1">
            <a:off x="2571750" y="2928938"/>
            <a:ext cx="1714500" cy="42862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a:stCxn id="17412" idx="1"/>
            <a:endCxn id="17412" idx="3"/>
          </p:cNvCxnSpPr>
          <p:nvPr/>
        </p:nvCxnSpPr>
        <p:spPr>
          <a:xfrm>
            <a:off x="6927850" y="491481"/>
            <a:ext cx="1676598"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676825C-B83A-4342-863F-65B16349238E}" type="slidenum">
              <a:rPr lang="en-US" smtClean="0"/>
              <a:pPr/>
              <a:t>13</a:t>
            </a:fld>
            <a:endParaRPr lang="en-US" smtClean="0"/>
          </a:p>
        </p:txBody>
      </p:sp>
      <p:graphicFrame>
        <p:nvGraphicFramePr>
          <p:cNvPr id="28734" name="Group 62"/>
          <p:cNvGraphicFramePr>
            <a:graphicFrameLocks noGrp="1"/>
          </p:cNvGraphicFramePr>
          <p:nvPr/>
        </p:nvGraphicFramePr>
        <p:xfrm>
          <a:off x="684213" y="1571625"/>
          <a:ext cx="7991475" cy="3528060"/>
        </p:xfrm>
        <a:graphic>
          <a:graphicData uri="http://schemas.openxmlformats.org/drawingml/2006/table">
            <a:tbl>
              <a:tblPr/>
              <a:tblGrid>
                <a:gridCol w="431800"/>
                <a:gridCol w="1955789"/>
                <a:gridCol w="1038236"/>
                <a:gridCol w="1139825"/>
                <a:gridCol w="1143000"/>
                <a:gridCol w="987425"/>
                <a:gridCol w="1295400"/>
              </a:tblGrid>
              <a:tr h="473046">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No</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Nama</a:t>
                      </a:r>
                      <a:r>
                        <a:rPr kumimoji="0" lang="en-US" sz="1200" b="0" i="0" u="none" strike="noStrike" cap="none" normalizeH="0" baseline="0" dirty="0" smtClean="0">
                          <a:ln>
                            <a:noFill/>
                          </a:ln>
                          <a:solidFill>
                            <a:schemeClr val="tx1"/>
                          </a:solidFill>
                          <a:effectLst/>
                          <a:latin typeface="Verdana" pitchFamily="34" charset="0"/>
                        </a:rPr>
                        <a:t>/</a:t>
                      </a:r>
                      <a:r>
                        <a:rPr kumimoji="0" lang="en-US" sz="1200" b="0" i="0" u="none" strike="noStrike" cap="none" normalizeH="0" baseline="0" dirty="0" err="1" smtClean="0">
                          <a:ln>
                            <a:noFill/>
                          </a:ln>
                          <a:solidFill>
                            <a:schemeClr val="tx1"/>
                          </a:solidFill>
                          <a:effectLst/>
                          <a:latin typeface="Verdana" pitchFamily="34" charset="0"/>
                        </a:rPr>
                        <a:t>Pangkat</a:t>
                      </a:r>
                      <a:r>
                        <a:rPr kumimoji="0" lang="en-US" sz="1200" b="0" i="0" u="none" strike="noStrike" cap="none" normalizeH="0" baseline="0" dirty="0" smtClean="0">
                          <a:ln>
                            <a:noFill/>
                          </a:ln>
                          <a:solidFill>
                            <a:schemeClr val="tx1"/>
                          </a:solidFill>
                          <a:effectLst/>
                          <a:latin typeface="Verdana" pitchFamily="34" charset="0"/>
                        </a:rPr>
                        <a:t>/</a:t>
                      </a:r>
                      <a:r>
                        <a:rPr kumimoji="0" lang="en-US" sz="1200" b="0" i="0" u="none" strike="noStrike" cap="none" normalizeH="0" baseline="0" dirty="0" err="1" smtClean="0">
                          <a:ln>
                            <a:noFill/>
                          </a:ln>
                          <a:solidFill>
                            <a:schemeClr val="tx1"/>
                          </a:solidFill>
                          <a:effectLst/>
                          <a:latin typeface="Verdana" pitchFamily="34" charset="0"/>
                        </a:rPr>
                        <a:t>Gol</a:t>
                      </a:r>
                      <a:r>
                        <a:rPr kumimoji="0" lang="en-US" sz="1200" b="0" i="0" u="none" strike="noStrike" cap="none" normalizeH="0" baseline="0" dirty="0" smtClean="0">
                          <a:ln>
                            <a:noFill/>
                          </a:ln>
                          <a:solidFill>
                            <a:schemeClr val="tx1"/>
                          </a:solidFill>
                          <a:effectLst/>
                          <a:latin typeface="Verdana" pitchFamily="34" charset="0"/>
                        </a:rPr>
                        <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NPWP</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Jabatan</a:t>
                      </a: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Brutto</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Pot PPh 21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Netto</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Tanda tangan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336119">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2.</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3.</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Dr. Ir. </a:t>
                      </a:r>
                      <a:r>
                        <a:rPr kumimoji="0" lang="en-US" sz="1200" b="0" i="0" u="none" strike="noStrike" cap="none" normalizeH="0" baseline="0" dirty="0" err="1" smtClean="0">
                          <a:ln>
                            <a:noFill/>
                          </a:ln>
                          <a:solidFill>
                            <a:schemeClr val="tx1"/>
                          </a:solidFill>
                          <a:effectLst/>
                          <a:latin typeface="Verdana" pitchFamily="34" charset="0"/>
                        </a:rPr>
                        <a:t>Erlina</a:t>
                      </a: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Pembina </a:t>
                      </a:r>
                      <a:r>
                        <a:rPr kumimoji="0" lang="en-US" sz="1200" b="0" i="0" u="none" strike="noStrike" cap="none" normalizeH="0" baseline="0" dirty="0" err="1" smtClean="0">
                          <a:ln>
                            <a:noFill/>
                          </a:ln>
                          <a:solidFill>
                            <a:schemeClr val="tx1"/>
                          </a:solidFill>
                          <a:effectLst/>
                          <a:latin typeface="Verdana" pitchFamily="34" charset="0"/>
                        </a:rPr>
                        <a:t>Tk</a:t>
                      </a:r>
                      <a:r>
                        <a:rPr kumimoji="0" lang="en-US" sz="1200" b="0" i="0" u="none" strike="noStrike" cap="none" normalizeH="0" baseline="0" dirty="0" smtClean="0">
                          <a:ln>
                            <a:noFill/>
                          </a:ln>
                          <a:solidFill>
                            <a:schemeClr val="tx1"/>
                          </a:solidFill>
                          <a:effectLst/>
                          <a:latin typeface="Verdana" pitchFamily="34" charset="0"/>
                        </a:rPr>
                        <a:t> I/IV/b</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67.081.472.2-404.000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Ir. </a:t>
                      </a:r>
                      <a:r>
                        <a:rPr kumimoji="0" lang="en-US" sz="1200" b="0" i="0" u="none" strike="noStrike" cap="none" normalizeH="0" baseline="0" dirty="0" err="1" smtClean="0">
                          <a:ln>
                            <a:noFill/>
                          </a:ln>
                          <a:solidFill>
                            <a:schemeClr val="tx1"/>
                          </a:solidFill>
                          <a:effectLst/>
                          <a:latin typeface="Verdana" pitchFamily="34" charset="0"/>
                        </a:rPr>
                        <a:t>Maman</a:t>
                      </a: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Penata</a:t>
                      </a:r>
                      <a:r>
                        <a:rPr kumimoji="0" lang="en-US" sz="1200" b="0" i="0" u="none" strike="noStrike" cap="none" normalizeH="0" baseline="0" dirty="0" smtClean="0">
                          <a:ln>
                            <a:noFill/>
                          </a:ln>
                          <a:solidFill>
                            <a:schemeClr val="tx1"/>
                          </a:solidFill>
                          <a:effectLst/>
                          <a:latin typeface="Verdana" pitchFamily="34" charset="0"/>
                        </a:rPr>
                        <a:t>, III/c</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67.081.475.2-404.000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Hasyim</a:t>
                      </a: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Peneliti</a:t>
                      </a:r>
                      <a:r>
                        <a:rPr kumimoji="0" lang="en-US" sz="1200" b="0" i="0" u="none" strike="noStrike" cap="none" normalizeH="0" baseline="0" dirty="0" smtClean="0">
                          <a:ln>
                            <a:noFill/>
                          </a:ln>
                          <a:solidFill>
                            <a:schemeClr val="tx1"/>
                          </a:solidFill>
                          <a:effectLst/>
                          <a:latin typeface="Verdana" pitchFamily="34" charset="0"/>
                        </a:rPr>
                        <a:t> I</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Peneliti</a:t>
                      </a:r>
                      <a:r>
                        <a:rPr kumimoji="0" lang="en-US" sz="1200" b="0" i="0" u="none" strike="noStrike" cap="none" normalizeH="0" baseline="0" dirty="0" smtClean="0">
                          <a:ln>
                            <a:noFill/>
                          </a:ln>
                          <a:solidFill>
                            <a:schemeClr val="tx1"/>
                          </a:solidFill>
                          <a:effectLst/>
                          <a:latin typeface="Verdana" pitchFamily="34" charset="0"/>
                        </a:rPr>
                        <a:t> II</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Pembantu</a:t>
                      </a:r>
                      <a:r>
                        <a:rPr kumimoji="0" lang="en-US" sz="1200" b="0" i="0" u="none" strike="noStrike" cap="none" normalizeH="0" baseline="0" dirty="0" smtClean="0">
                          <a:ln>
                            <a:noFill/>
                          </a:ln>
                          <a:solidFill>
                            <a:schemeClr val="tx1"/>
                          </a:solidFill>
                          <a:effectLst/>
                          <a:latin typeface="Verdana" pitchFamily="34" charset="0"/>
                        </a:rPr>
                        <a:t> </a:t>
                      </a:r>
                      <a:r>
                        <a:rPr kumimoji="0" lang="en-US" sz="1200" b="0" i="0" u="none" strike="noStrike" cap="none" normalizeH="0" baseline="0" dirty="0" err="1" smtClean="0">
                          <a:ln>
                            <a:noFill/>
                          </a:ln>
                          <a:solidFill>
                            <a:schemeClr val="tx1"/>
                          </a:solidFill>
                          <a:effectLst/>
                          <a:latin typeface="Verdana" pitchFamily="34" charset="0"/>
                        </a:rPr>
                        <a:t>Pelaksana</a:t>
                      </a: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2.000.000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1.750.000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  500.000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     300.000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       87.500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1.700.000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1.662.500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   500.000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60378">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Jumlah</a:t>
                      </a:r>
                      <a:r>
                        <a:rPr kumimoji="0" lang="id-ID" sz="1200" b="0" i="0" u="none" strike="noStrike" cap="none" normalizeH="0" baseline="0" dirty="0" smtClean="0">
                          <a:ln>
                            <a:noFill/>
                          </a:ln>
                          <a:solidFill>
                            <a:schemeClr val="tx1"/>
                          </a:solidFill>
                          <a:effectLst/>
                          <a:latin typeface="Verdana" pitchFamily="34" charset="0"/>
                        </a:rPr>
                        <a:t> total</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Terbilang : Empat juta dua ratus lima puluh ribu rupiah</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4.250.000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387.000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3.863.000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18469" name="Text Box 53"/>
          <p:cNvSpPr txBox="1">
            <a:spLocks noChangeArrowheads="1"/>
          </p:cNvSpPr>
          <p:nvPr/>
        </p:nvSpPr>
        <p:spPr bwMode="auto">
          <a:xfrm>
            <a:off x="357188" y="620689"/>
            <a:ext cx="8643937" cy="984885"/>
          </a:xfrm>
          <a:prstGeom prst="rect">
            <a:avLst/>
          </a:prstGeom>
          <a:noFill/>
          <a:ln w="12700" cap="sq">
            <a:noFill/>
            <a:miter lim="800000"/>
            <a:headEnd type="none" w="sm" len="sm"/>
            <a:tailEnd type="none" w="sm" len="sm"/>
          </a:ln>
        </p:spPr>
        <p:txBody>
          <a:bodyPr wrap="square">
            <a:spAutoFit/>
          </a:bodyPr>
          <a:lstStyle/>
          <a:p>
            <a:r>
              <a:rPr lang="en-US" sz="1600" dirty="0"/>
              <a:t>CONTOH II</a:t>
            </a:r>
          </a:p>
          <a:p>
            <a:r>
              <a:rPr lang="en-US" sz="1400" dirty="0" err="1"/>
              <a:t>Pembayaran</a:t>
            </a:r>
            <a:r>
              <a:rPr lang="en-US" sz="1400" dirty="0"/>
              <a:t> </a:t>
            </a:r>
            <a:r>
              <a:rPr lang="en-US" sz="1400" dirty="0" err="1"/>
              <a:t>Upah</a:t>
            </a:r>
            <a:r>
              <a:rPr lang="en-US" sz="1400" dirty="0"/>
              <a:t>/honorarium </a:t>
            </a:r>
            <a:r>
              <a:rPr lang="en-US" sz="1400" dirty="0" err="1"/>
              <a:t>Peneliti</a:t>
            </a:r>
            <a:r>
              <a:rPr lang="en-US" sz="1400" dirty="0"/>
              <a:t> </a:t>
            </a:r>
            <a:r>
              <a:rPr lang="en-US" sz="1400" dirty="0" err="1"/>
              <a:t>untuk</a:t>
            </a:r>
            <a:r>
              <a:rPr lang="en-US" sz="1400" dirty="0"/>
              <a:t> </a:t>
            </a:r>
            <a:r>
              <a:rPr lang="en-US" sz="1400" dirty="0" err="1"/>
              <a:t>kegiatan</a:t>
            </a:r>
            <a:r>
              <a:rPr lang="en-US" sz="1400" dirty="0"/>
              <a:t> </a:t>
            </a:r>
            <a:r>
              <a:rPr lang="en-US" sz="1400" dirty="0" err="1"/>
              <a:t>penelitian</a:t>
            </a:r>
            <a:r>
              <a:rPr lang="en-US" sz="1400" dirty="0"/>
              <a:t> </a:t>
            </a:r>
            <a:r>
              <a:rPr lang="en-US" sz="1400" dirty="0" err="1" smtClean="0"/>
              <a:t>dalam</a:t>
            </a:r>
            <a:r>
              <a:rPr lang="en-US" sz="1400" dirty="0" smtClean="0"/>
              <a:t> </a:t>
            </a:r>
            <a:r>
              <a:rPr lang="en-US" sz="1400" dirty="0" err="1"/>
              <a:t>rangka</a:t>
            </a:r>
            <a:r>
              <a:rPr lang="en-US" sz="1400" dirty="0"/>
              <a:t> </a:t>
            </a:r>
            <a:r>
              <a:rPr lang="en-US" sz="1400" dirty="0" err="1"/>
              <a:t>penerimaan</a:t>
            </a:r>
            <a:r>
              <a:rPr lang="en-US" sz="1400" dirty="0"/>
              <a:t> </a:t>
            </a:r>
            <a:r>
              <a:rPr lang="en-US" sz="1400" dirty="0" err="1"/>
              <a:t>bantuan</a:t>
            </a:r>
            <a:r>
              <a:rPr lang="en-US" sz="1400" dirty="0"/>
              <a:t> </a:t>
            </a:r>
            <a:r>
              <a:rPr lang="en-US" sz="1400" dirty="0" err="1"/>
              <a:t>dana</a:t>
            </a:r>
            <a:r>
              <a:rPr lang="en-US" sz="1400" dirty="0"/>
              <a:t>  </a:t>
            </a:r>
            <a:r>
              <a:rPr lang="en-US" sz="1400" dirty="0" err="1"/>
              <a:t>Penelitian</a:t>
            </a:r>
            <a:r>
              <a:rPr lang="en-US" sz="1400" dirty="0"/>
              <a:t> </a:t>
            </a:r>
            <a:r>
              <a:rPr lang="en-US" sz="1400" dirty="0" err="1"/>
              <a:t>hibah</a:t>
            </a:r>
            <a:r>
              <a:rPr lang="en-US" sz="1400" dirty="0"/>
              <a:t> </a:t>
            </a:r>
            <a:r>
              <a:rPr lang="en-US" sz="1400" dirty="0" err="1"/>
              <a:t>penelitian</a:t>
            </a:r>
            <a:r>
              <a:rPr lang="en-US" sz="1400" dirty="0"/>
              <a:t> </a:t>
            </a:r>
            <a:r>
              <a:rPr lang="en-US" sz="1400" dirty="0" err="1"/>
              <a:t>hibah</a:t>
            </a:r>
            <a:r>
              <a:rPr lang="en-US" sz="1400" dirty="0"/>
              <a:t> </a:t>
            </a:r>
            <a:r>
              <a:rPr lang="en-US" sz="1400" dirty="0" err="1"/>
              <a:t>bersaing</a:t>
            </a:r>
            <a:r>
              <a:rPr lang="en-US" sz="1400" dirty="0"/>
              <a:t>  </a:t>
            </a:r>
            <a:r>
              <a:rPr lang="en-US" sz="1400" dirty="0" err="1"/>
              <a:t>sesuai</a:t>
            </a:r>
            <a:r>
              <a:rPr lang="en-US" sz="1400" dirty="0"/>
              <a:t> </a:t>
            </a:r>
            <a:r>
              <a:rPr lang="en-US" sz="1400" dirty="0" err="1"/>
              <a:t>kontrak</a:t>
            </a:r>
            <a:r>
              <a:rPr lang="en-US" sz="1400" dirty="0"/>
              <a:t> </a:t>
            </a:r>
            <a:r>
              <a:rPr lang="en-US" sz="1400" dirty="0" err="1"/>
              <a:t>Nomor</a:t>
            </a:r>
            <a:r>
              <a:rPr lang="en-US" sz="1400" dirty="0"/>
              <a:t>……….</a:t>
            </a:r>
            <a:r>
              <a:rPr lang="en-US" sz="1400" dirty="0" err="1"/>
              <a:t>tanggal</a:t>
            </a:r>
            <a:r>
              <a:rPr lang="en-US" sz="1400" dirty="0"/>
              <a:t>……… </a:t>
            </a:r>
            <a:r>
              <a:rPr lang="en-US" sz="1400" dirty="0" err="1"/>
              <a:t>Tahun</a:t>
            </a:r>
            <a:r>
              <a:rPr lang="en-US" sz="1400" dirty="0"/>
              <a:t> </a:t>
            </a:r>
            <a:r>
              <a:rPr lang="en-US" sz="1400" dirty="0" err="1"/>
              <a:t>Anggaran</a:t>
            </a:r>
            <a:r>
              <a:rPr lang="en-US" sz="1400" dirty="0"/>
              <a:t> 2014</a:t>
            </a:r>
          </a:p>
        </p:txBody>
      </p:sp>
      <p:sp>
        <p:nvSpPr>
          <p:cNvPr id="18470" name="Text Box 54"/>
          <p:cNvSpPr txBox="1">
            <a:spLocks noChangeArrowheads="1"/>
          </p:cNvSpPr>
          <p:nvPr/>
        </p:nvSpPr>
        <p:spPr bwMode="auto">
          <a:xfrm>
            <a:off x="6804248" y="260648"/>
            <a:ext cx="1744440" cy="461665"/>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wrap="square">
            <a:spAutoFit/>
          </a:bodyPr>
          <a:lstStyle/>
          <a:p>
            <a:r>
              <a:rPr lang="en-US" dirty="0"/>
              <a:t>TA    : 201</a:t>
            </a:r>
            <a:r>
              <a:rPr lang="id-ID" dirty="0"/>
              <a:t>5</a:t>
            </a:r>
            <a:endParaRPr lang="en-US" dirty="0"/>
          </a:p>
          <a:p>
            <a:r>
              <a:rPr lang="en-US" dirty="0" err="1"/>
              <a:t>Bukti</a:t>
            </a:r>
            <a:r>
              <a:rPr lang="en-US" dirty="0"/>
              <a:t>:   </a:t>
            </a:r>
            <a:r>
              <a:rPr lang="id-ID" dirty="0" smtClean="0"/>
              <a:t>....</a:t>
            </a:r>
            <a:endParaRPr lang="en-US" dirty="0"/>
          </a:p>
        </p:txBody>
      </p:sp>
      <p:sp>
        <p:nvSpPr>
          <p:cNvPr id="18471" name="Text Box 60"/>
          <p:cNvSpPr txBox="1">
            <a:spLocks noChangeArrowheads="1"/>
          </p:cNvSpPr>
          <p:nvPr/>
        </p:nvSpPr>
        <p:spPr bwMode="auto">
          <a:xfrm>
            <a:off x="1095375" y="5500688"/>
            <a:ext cx="7258050" cy="1384300"/>
          </a:xfrm>
          <a:prstGeom prst="rect">
            <a:avLst/>
          </a:prstGeom>
          <a:noFill/>
          <a:ln w="12700" cap="sq">
            <a:noFill/>
            <a:miter lim="800000"/>
            <a:headEnd type="none" w="sm" len="sm"/>
            <a:tailEnd type="none" w="sm" len="sm"/>
          </a:ln>
        </p:spPr>
        <p:txBody>
          <a:bodyPr>
            <a:spAutoFit/>
          </a:bodyPr>
          <a:lstStyle/>
          <a:p>
            <a:r>
              <a:rPr lang="en-US" dirty="0" err="1"/>
              <a:t>Setuju</a:t>
            </a:r>
            <a:r>
              <a:rPr lang="en-US" dirty="0"/>
              <a:t> </a:t>
            </a:r>
            <a:r>
              <a:rPr lang="en-US" dirty="0" err="1"/>
              <a:t>dibayar</a:t>
            </a:r>
            <a:r>
              <a:rPr lang="en-US" dirty="0"/>
              <a:t>                                                                                          </a:t>
            </a:r>
            <a:r>
              <a:rPr lang="en-US" dirty="0" err="1"/>
              <a:t>Lunas</a:t>
            </a:r>
            <a:r>
              <a:rPr lang="en-US" dirty="0"/>
              <a:t> </a:t>
            </a:r>
            <a:r>
              <a:rPr lang="en-US" dirty="0" err="1"/>
              <a:t>dibayar</a:t>
            </a:r>
            <a:r>
              <a:rPr lang="en-US" dirty="0"/>
              <a:t> </a:t>
            </a:r>
            <a:r>
              <a:rPr lang="en-US" dirty="0" err="1"/>
              <a:t>tgl</a:t>
            </a:r>
            <a:r>
              <a:rPr lang="en-US" dirty="0"/>
              <a:t> </a:t>
            </a:r>
            <a:r>
              <a:rPr lang="id-ID" dirty="0"/>
              <a:t>..............</a:t>
            </a:r>
            <a:endParaRPr lang="en-US" dirty="0"/>
          </a:p>
          <a:p>
            <a:r>
              <a:rPr lang="en-US" dirty="0" err="1"/>
              <a:t>Ketua</a:t>
            </a:r>
            <a:r>
              <a:rPr lang="en-US" dirty="0"/>
              <a:t> </a:t>
            </a:r>
            <a:r>
              <a:rPr lang="en-US" dirty="0" smtClean="0"/>
              <a:t>  LPPM UJB                                                                                   </a:t>
            </a:r>
            <a:r>
              <a:rPr lang="en-US" dirty="0" err="1"/>
              <a:t>Bendahara</a:t>
            </a:r>
            <a:r>
              <a:rPr lang="en-US" dirty="0"/>
              <a:t>/</a:t>
            </a:r>
            <a:r>
              <a:rPr lang="en-US" dirty="0" err="1"/>
              <a:t>juru</a:t>
            </a:r>
            <a:r>
              <a:rPr lang="en-US" dirty="0"/>
              <a:t> </a:t>
            </a:r>
            <a:r>
              <a:rPr lang="en-US" dirty="0" err="1" smtClean="0"/>
              <a:t>bayar</a:t>
            </a:r>
            <a:r>
              <a:rPr lang="en-US" dirty="0" smtClean="0"/>
              <a:t> UJB</a:t>
            </a:r>
            <a:endParaRPr lang="en-US" dirty="0"/>
          </a:p>
          <a:p>
            <a:endParaRPr lang="en-US" dirty="0"/>
          </a:p>
          <a:p>
            <a:r>
              <a:rPr lang="en-US" dirty="0"/>
              <a:t>       </a:t>
            </a:r>
            <a:r>
              <a:rPr lang="en-US" dirty="0" err="1"/>
              <a:t>ttd</a:t>
            </a:r>
            <a:r>
              <a:rPr lang="en-US" dirty="0"/>
              <a:t>                                                                                                                     </a:t>
            </a:r>
            <a:r>
              <a:rPr lang="en-US" dirty="0" err="1"/>
              <a:t>ttd</a:t>
            </a:r>
            <a:endParaRPr lang="en-US" dirty="0"/>
          </a:p>
          <a:p>
            <a:endParaRPr lang="en-US" dirty="0"/>
          </a:p>
          <a:p>
            <a:r>
              <a:rPr lang="en-US" dirty="0" err="1"/>
              <a:t>Nama</a:t>
            </a:r>
            <a:r>
              <a:rPr lang="en-US" dirty="0"/>
              <a:t>………..				      </a:t>
            </a:r>
            <a:r>
              <a:rPr lang="en-US" dirty="0" err="1"/>
              <a:t>Nama</a:t>
            </a:r>
            <a:r>
              <a:rPr lang="en-US" dirty="0"/>
              <a:t>………….</a:t>
            </a:r>
          </a:p>
          <a:p>
            <a:r>
              <a:rPr lang="en-US" dirty="0"/>
              <a:t>NIP/NIK					      NIP/NIK</a:t>
            </a:r>
          </a:p>
        </p:txBody>
      </p:sp>
      <p:sp>
        <p:nvSpPr>
          <p:cNvPr id="18472" name="Text Box 61"/>
          <p:cNvSpPr txBox="1">
            <a:spLocks noChangeArrowheads="1"/>
          </p:cNvSpPr>
          <p:nvPr/>
        </p:nvSpPr>
        <p:spPr bwMode="auto">
          <a:xfrm>
            <a:off x="5919788" y="5000625"/>
            <a:ext cx="2371725" cy="461963"/>
          </a:xfrm>
          <a:prstGeom prst="rect">
            <a:avLst/>
          </a:prstGeom>
          <a:noFill/>
          <a:ln w="12700" cap="sq">
            <a:noFill/>
            <a:miter lim="800000"/>
            <a:headEnd type="none" w="sm" len="sm"/>
            <a:tailEnd type="none" w="sm" len="sm"/>
          </a:ln>
        </p:spPr>
        <p:txBody>
          <a:bodyPr>
            <a:spAutoFit/>
          </a:bodyPr>
          <a:lstStyle/>
          <a:p>
            <a:endParaRPr lang="en-US"/>
          </a:p>
          <a:p>
            <a:r>
              <a:rPr lang="en-US"/>
              <a:t>Yogyakarta, </a:t>
            </a:r>
            <a:r>
              <a:rPr lang="id-ID"/>
              <a:t>....................</a:t>
            </a:r>
            <a:endParaRPr lang="en-US"/>
          </a:p>
        </p:txBody>
      </p:sp>
      <p:cxnSp>
        <p:nvCxnSpPr>
          <p:cNvPr id="9" name="Straight Connector 8"/>
          <p:cNvCxnSpPr>
            <a:stCxn id="18470" idx="1"/>
            <a:endCxn id="18470" idx="3"/>
          </p:cNvCxnSpPr>
          <p:nvPr/>
        </p:nvCxnSpPr>
        <p:spPr>
          <a:xfrm>
            <a:off x="6804248" y="491481"/>
            <a:ext cx="1744440"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539750" y="1214422"/>
            <a:ext cx="8280400" cy="5500703"/>
          </a:xfrm>
          <a:scene3d>
            <a:camera prst="orthographicFront"/>
            <a:lightRig rig="threePt" dir="t"/>
          </a:scene3d>
          <a:sp3d>
            <a:bevelT w="165100" prst="coolSlant"/>
          </a:sp3d>
        </p:spPr>
        <p:style>
          <a:lnRef idx="1">
            <a:schemeClr val="dk1"/>
          </a:lnRef>
          <a:fillRef idx="2">
            <a:schemeClr val="dk1"/>
          </a:fillRef>
          <a:effectRef idx="1">
            <a:schemeClr val="dk1"/>
          </a:effectRef>
          <a:fontRef idx="minor">
            <a:schemeClr val="dk1"/>
          </a:fontRef>
        </p:style>
        <p:txBody>
          <a:bodyPr/>
          <a:lstStyle/>
          <a:p>
            <a:pPr marL="514350" indent="-514350" eaLnBrk="1" hangingPunct="1">
              <a:lnSpc>
                <a:spcPct val="90000"/>
              </a:lnSpc>
              <a:buFont typeface="Wingdings 3" pitchFamily="18" charset="2"/>
              <a:buNone/>
              <a:defRPr/>
            </a:pPr>
            <a:r>
              <a:rPr lang="en-US" sz="2400" b="1" dirty="0" smtClean="0">
                <a:latin typeface="Arno Pro" pitchFamily="18" charset="0"/>
                <a:cs typeface="Arial" pitchFamily="34" charset="0"/>
              </a:rPr>
              <a:t>1.  </a:t>
            </a:r>
            <a:r>
              <a:rPr lang="en-US" sz="2400" b="1" dirty="0" err="1" smtClean="0">
                <a:latin typeface="Bell MT" pitchFamily="18" charset="0"/>
                <a:cs typeface="Arial" pitchFamily="34" charset="0"/>
              </a:rPr>
              <a:t>Jika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Belanja</a:t>
            </a:r>
            <a:r>
              <a:rPr lang="en-US" sz="2400" b="1" dirty="0" smtClean="0">
                <a:latin typeface="Bell MT" pitchFamily="18" charset="0"/>
                <a:cs typeface="Arial" pitchFamily="34" charset="0"/>
              </a:rPr>
              <a:t> : s/d ≤ </a:t>
            </a:r>
            <a:r>
              <a:rPr lang="en-US" sz="2400" b="1" dirty="0" err="1" smtClean="0">
                <a:latin typeface="Bell MT" pitchFamily="18" charset="0"/>
                <a:cs typeface="Arial" pitchFamily="34" charset="0"/>
              </a:rPr>
              <a:t>Rp</a:t>
            </a:r>
            <a:r>
              <a:rPr lang="en-US" sz="2400" b="1" dirty="0" smtClean="0">
                <a:latin typeface="Bell MT" pitchFamily="18" charset="0"/>
                <a:cs typeface="Arial" pitchFamily="34" charset="0"/>
              </a:rPr>
              <a:t>. 1.000.000,-</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Kelengkapan</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administrasi</a:t>
            </a:r>
            <a:r>
              <a:rPr lang="en-US" sz="2400" b="1" dirty="0" smtClean="0">
                <a:latin typeface="Bell MT" pitchFamily="18" charset="0"/>
                <a:cs typeface="Arial" pitchFamily="34" charset="0"/>
              </a:rPr>
              <a:t> :</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Kuitansi</a:t>
            </a:r>
            <a:r>
              <a:rPr lang="en-US" sz="2400" b="1" dirty="0" smtClean="0">
                <a:latin typeface="Bell MT" pitchFamily="18" charset="0"/>
                <a:cs typeface="Arial" pitchFamily="34" charset="0"/>
              </a:rPr>
              <a:t>, Bon/Nota</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Materai</a:t>
            </a:r>
            <a:r>
              <a:rPr lang="en-US" sz="2400" b="1" dirty="0" smtClean="0">
                <a:latin typeface="Bell MT" pitchFamily="18" charset="0"/>
                <a:cs typeface="Arial" pitchFamily="34" charset="0"/>
              </a:rPr>
              <a:t> 3000 (</a:t>
            </a:r>
            <a:r>
              <a:rPr lang="en-US" sz="2400" b="1" dirty="0" err="1" smtClean="0">
                <a:latin typeface="Bell MT" pitchFamily="18" charset="0"/>
                <a:cs typeface="Arial" pitchFamily="34" charset="0"/>
              </a:rPr>
              <a:t>jika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belanja</a:t>
            </a:r>
            <a:r>
              <a:rPr lang="en-US" sz="2400" b="1" dirty="0" smtClean="0">
                <a:latin typeface="Bell MT" pitchFamily="18" charset="0"/>
                <a:cs typeface="Arial" pitchFamily="34" charset="0"/>
              </a:rPr>
              <a:t> &gt; </a:t>
            </a:r>
            <a:r>
              <a:rPr lang="en-US" sz="2400" b="1" dirty="0" err="1" smtClean="0">
                <a:latin typeface="Bell MT" pitchFamily="18" charset="0"/>
                <a:cs typeface="Arial" pitchFamily="34" charset="0"/>
              </a:rPr>
              <a:t>Rp</a:t>
            </a:r>
            <a:r>
              <a:rPr lang="en-US" sz="2400" b="1" dirty="0" smtClean="0">
                <a:latin typeface="Bell MT" pitchFamily="18" charset="0"/>
                <a:cs typeface="Arial" pitchFamily="34" charset="0"/>
              </a:rPr>
              <a:t>. 250.000,- s/d  </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Rp.1.000.000,-</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Stampel</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toko</a:t>
            </a:r>
            <a:endParaRPr lang="en-US" sz="2400" b="1" dirty="0" smtClean="0">
              <a:latin typeface="Bell MT" pitchFamily="18" charset="0"/>
              <a:cs typeface="Arial" pitchFamily="34" charset="0"/>
            </a:endParaRP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Nama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jelas</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dan</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tanda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tangan</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penerima</a:t>
            </a:r>
            <a:endParaRPr lang="en-US" sz="2400" b="1" dirty="0" smtClean="0">
              <a:latin typeface="Bell MT" pitchFamily="18" charset="0"/>
              <a:cs typeface="Arial" pitchFamily="34" charset="0"/>
            </a:endParaRPr>
          </a:p>
          <a:p>
            <a:pPr marL="514350" indent="-514350" eaLnBrk="1" hangingPunct="1">
              <a:lnSpc>
                <a:spcPct val="90000"/>
              </a:lnSpc>
              <a:buFont typeface="Wingdings 3" pitchFamily="18" charset="2"/>
              <a:buNone/>
              <a:defRPr/>
            </a:pPr>
            <a:endParaRPr lang="en-US" sz="2400" b="1" dirty="0" smtClean="0">
              <a:latin typeface="Bell MT" pitchFamily="18" charset="0"/>
              <a:cs typeface="Arial" pitchFamily="34" charset="0"/>
            </a:endParaRP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2.   </a:t>
            </a:r>
            <a:r>
              <a:rPr lang="en-US" sz="2400" b="1" dirty="0" err="1" smtClean="0">
                <a:latin typeface="Bell MT" pitchFamily="18" charset="0"/>
                <a:cs typeface="Arial" pitchFamily="34" charset="0"/>
              </a:rPr>
              <a:t>Jika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belanja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bahan</a:t>
            </a:r>
            <a:r>
              <a:rPr lang="en-US" sz="2400" b="1" dirty="0" smtClean="0">
                <a:latin typeface="Bell MT" pitchFamily="18" charset="0"/>
                <a:cs typeface="Arial" pitchFamily="34" charset="0"/>
              </a:rPr>
              <a:t> yang </a:t>
            </a:r>
            <a:r>
              <a:rPr lang="en-US" sz="2400" b="1" dirty="0" err="1" smtClean="0">
                <a:latin typeface="Bell MT" pitchFamily="18" charset="0"/>
                <a:cs typeface="Arial" pitchFamily="34" charset="0"/>
              </a:rPr>
              <a:t>bernilai</a:t>
            </a:r>
            <a:r>
              <a:rPr lang="en-US" sz="2400" b="1" dirty="0" smtClean="0">
                <a:latin typeface="Bell MT" pitchFamily="18" charset="0"/>
                <a:cs typeface="Arial" pitchFamily="34" charset="0"/>
              </a:rPr>
              <a:t> &gt; </a:t>
            </a:r>
            <a:r>
              <a:rPr lang="en-US" sz="2400" b="1" dirty="0" err="1" smtClean="0">
                <a:latin typeface="Bell MT" pitchFamily="18" charset="0"/>
                <a:cs typeface="Arial" pitchFamily="34" charset="0"/>
              </a:rPr>
              <a:t>Rp</a:t>
            </a:r>
            <a:r>
              <a:rPr lang="en-US" sz="2400" b="1" dirty="0" smtClean="0">
                <a:latin typeface="Bell MT" pitchFamily="18" charset="0"/>
                <a:cs typeface="Arial" pitchFamily="34" charset="0"/>
              </a:rPr>
              <a:t>.</a:t>
            </a:r>
            <a:r>
              <a:rPr lang="id-ID" sz="2400" b="1" dirty="0" smtClean="0">
                <a:latin typeface="Bell MT" pitchFamily="18" charset="0"/>
                <a:cs typeface="Arial" pitchFamily="34" charset="0"/>
              </a:rPr>
              <a:t>l</a:t>
            </a:r>
            <a:r>
              <a:rPr lang="en-US" sz="2400" b="1" dirty="0" smtClean="0">
                <a:latin typeface="Bell MT" pitchFamily="18" charset="0"/>
                <a:cs typeface="Arial" pitchFamily="34" charset="0"/>
              </a:rPr>
              <a:t>.000.000,- s/d &lt; </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Rp.50.000.000,- , </a:t>
            </a:r>
            <a:r>
              <a:rPr lang="en-US" sz="2400" b="1" dirty="0" err="1" smtClean="0">
                <a:latin typeface="Bell MT" pitchFamily="18" charset="0"/>
                <a:cs typeface="Arial" pitchFamily="34" charset="0"/>
              </a:rPr>
              <a:t>Kelengkapan</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administrasi</a:t>
            </a:r>
            <a:endParaRPr lang="en-US" sz="2400" b="1" dirty="0" smtClean="0">
              <a:latin typeface="Bell MT" pitchFamily="18" charset="0"/>
              <a:cs typeface="Arial" pitchFamily="34" charset="0"/>
            </a:endParaRP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Kuitansi</a:t>
            </a: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bea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materai</a:t>
            </a:r>
            <a:r>
              <a:rPr lang="en-US" sz="2400" b="1" dirty="0" smtClean="0">
                <a:latin typeface="Bell MT" pitchFamily="18" charset="0"/>
                <a:cs typeface="Arial" pitchFamily="34" charset="0"/>
              </a:rPr>
              <a:t> 6000)</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Bon/Nota, No NPWP, PKP (</a:t>
            </a:r>
            <a:r>
              <a:rPr lang="en-US" sz="2400" b="1" dirty="0" err="1" smtClean="0">
                <a:latin typeface="Bell MT" pitchFamily="18" charset="0"/>
                <a:cs typeface="Arial" pitchFamily="34" charset="0"/>
              </a:rPr>
              <a:t>Pengusaha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Kena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Pajak</a:t>
            </a:r>
            <a:r>
              <a:rPr lang="en-US" sz="2400" b="1" dirty="0" smtClean="0">
                <a:latin typeface="Bell MT" pitchFamily="18" charset="0"/>
                <a:cs typeface="Arial" pitchFamily="34" charset="0"/>
              </a:rPr>
              <a:t>)</a:t>
            </a:r>
          </a:p>
          <a:p>
            <a:pPr marL="514350" indent="-514350" eaLnBrk="1" hangingPunct="1">
              <a:lnSpc>
                <a:spcPct val="90000"/>
              </a:lnSpc>
              <a:buFont typeface="Wingdings 3" pitchFamily="18" charset="2"/>
              <a:buNone/>
              <a:defRPr/>
            </a:pPr>
            <a:r>
              <a:rPr lang="en-US" sz="2400" b="1" dirty="0" smtClean="0">
                <a:latin typeface="Bell MT" pitchFamily="18" charset="0"/>
                <a:cs typeface="Arial" pitchFamily="34" charset="0"/>
              </a:rPr>
              <a:t>      - </a:t>
            </a:r>
            <a:r>
              <a:rPr lang="en-US" sz="2400" b="1" dirty="0" err="1" smtClean="0">
                <a:latin typeface="Bell MT" pitchFamily="18" charset="0"/>
                <a:cs typeface="Arial" pitchFamily="34" charset="0"/>
              </a:rPr>
              <a:t>Stampel</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toko</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Nama</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jelas</a:t>
            </a:r>
            <a:r>
              <a:rPr lang="en-US" sz="2400" b="1" dirty="0" smtClean="0">
                <a:latin typeface="Bell MT" pitchFamily="18" charset="0"/>
                <a:cs typeface="Arial" pitchFamily="34" charset="0"/>
              </a:rPr>
              <a:t> &amp; </a:t>
            </a:r>
            <a:r>
              <a:rPr lang="en-US" sz="2400" b="1" dirty="0" err="1" smtClean="0">
                <a:latin typeface="Bell MT" pitchFamily="18" charset="0"/>
                <a:cs typeface="Arial" pitchFamily="34" charset="0"/>
              </a:rPr>
              <a:t>ttd</a:t>
            </a:r>
            <a:r>
              <a:rPr lang="en-US" sz="2400" b="1" dirty="0" smtClean="0">
                <a:latin typeface="Bell MT" pitchFamily="18" charset="0"/>
                <a:cs typeface="Arial" pitchFamily="34" charset="0"/>
              </a:rPr>
              <a:t> </a:t>
            </a:r>
            <a:r>
              <a:rPr lang="en-US" sz="2400" b="1" dirty="0" err="1" smtClean="0">
                <a:latin typeface="Bell MT" pitchFamily="18" charset="0"/>
                <a:cs typeface="Arial" pitchFamily="34" charset="0"/>
              </a:rPr>
              <a:t>penerima</a:t>
            </a:r>
            <a:endParaRPr lang="en-US" sz="2400" b="1" dirty="0" smtClean="0">
              <a:latin typeface="Bell MT" pitchFamily="18" charset="0"/>
              <a:cs typeface="Arial" pitchFamily="34" charset="0"/>
            </a:endParaRPr>
          </a:p>
          <a:p>
            <a:pPr marL="442913" indent="-442913" eaLnBrk="1" hangingPunct="1">
              <a:lnSpc>
                <a:spcPct val="90000"/>
              </a:lnSpc>
              <a:buFont typeface="Wingdings 2" pitchFamily="18" charset="2"/>
              <a:buNone/>
              <a:defRPr/>
            </a:pPr>
            <a:endParaRPr lang="en-US" sz="3000" dirty="0" smtClean="0">
              <a:solidFill>
                <a:srgbClr val="0099FF"/>
              </a:solidFill>
              <a:latin typeface="Arial" charset="0"/>
            </a:endParaRPr>
          </a:p>
          <a:p>
            <a:pPr marL="442913" indent="-442913" eaLnBrk="1" hangingPunct="1">
              <a:lnSpc>
                <a:spcPct val="90000"/>
              </a:lnSpc>
              <a:buFont typeface="Wingdings 2" pitchFamily="18" charset="2"/>
              <a:buNone/>
              <a:defRPr/>
            </a:pPr>
            <a:endParaRPr lang="en-US" sz="3000" dirty="0" smtClean="0">
              <a:solidFill>
                <a:srgbClr val="0099FF"/>
              </a:solidFill>
              <a:latin typeface="Arial" charset="0"/>
            </a:endParaRPr>
          </a:p>
        </p:txBody>
      </p:sp>
      <p:sp>
        <p:nvSpPr>
          <p:cNvPr id="19459"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FA90337-8D7C-4BC3-AAC3-D2F0514E9D51}" type="slidenum">
              <a:rPr lang="en-US" smtClean="0"/>
              <a:pPr/>
              <a:t>14</a:t>
            </a:fld>
            <a:endParaRPr lang="en-US" smtClean="0"/>
          </a:p>
        </p:txBody>
      </p:sp>
      <p:sp>
        <p:nvSpPr>
          <p:cNvPr id="9219" name="Rectangle 2"/>
          <p:cNvSpPr>
            <a:spLocks noGrp="1" noChangeArrowheads="1"/>
          </p:cNvSpPr>
          <p:nvPr>
            <p:ph type="title"/>
          </p:nvPr>
        </p:nvSpPr>
        <p:spPr>
          <a:xfrm>
            <a:off x="500034" y="301625"/>
            <a:ext cx="8358246" cy="698483"/>
          </a:xfrm>
        </p:spPr>
        <p:style>
          <a:lnRef idx="1">
            <a:schemeClr val="accent4"/>
          </a:lnRef>
          <a:fillRef idx="2">
            <a:schemeClr val="accent4"/>
          </a:fillRef>
          <a:effectRef idx="1">
            <a:schemeClr val="accent4"/>
          </a:effectRef>
          <a:fontRef idx="minor">
            <a:schemeClr val="dk1"/>
          </a:fontRef>
        </p:style>
        <p:txBody>
          <a:bodyPr>
            <a:scene3d>
              <a:camera prst="orthographicFront"/>
              <a:lightRig rig="soft" dir="t"/>
            </a:scene3d>
            <a:sp3d prstMaterial="softEdge">
              <a:bevelT w="25400" h="25400"/>
            </a:sp3d>
          </a:bodyPr>
          <a:lstStyle/>
          <a:p>
            <a:pPr eaLnBrk="1" fontAlgn="auto" hangingPunct="1">
              <a:spcAft>
                <a:spcPts val="0"/>
              </a:spcAft>
              <a:defRPr/>
            </a:pPr>
            <a:r>
              <a:rPr lang="en-US" sz="3200" dirty="0" smtClean="0">
                <a:solidFill>
                  <a:schemeClr val="tx1"/>
                </a:solidFill>
                <a:latin typeface="Berlin Sans FB Demi" pitchFamily="34" charset="0"/>
              </a:rPr>
              <a:t>B. BELANJA  BAHAN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142875" y="1214438"/>
            <a:ext cx="8677275" cy="5500687"/>
          </a:xfrm>
          <a:scene3d>
            <a:camera prst="orthographicFront"/>
            <a:lightRig rig="threePt" dir="t"/>
          </a:scene3d>
          <a:sp3d>
            <a:bevelT w="152400" h="50800" prst="softRound"/>
          </a:sp3d>
        </p:spPr>
        <p:style>
          <a:lnRef idx="1">
            <a:schemeClr val="dk1"/>
          </a:lnRef>
          <a:fillRef idx="2">
            <a:schemeClr val="dk1"/>
          </a:fillRef>
          <a:effectRef idx="1">
            <a:schemeClr val="dk1"/>
          </a:effectRef>
          <a:fontRef idx="minor">
            <a:schemeClr val="dk1"/>
          </a:fontRef>
        </p:style>
        <p:txBody>
          <a:bodyPr/>
          <a:lstStyle/>
          <a:p>
            <a:pPr marL="514350" indent="-514350" eaLnBrk="1" hangingPunct="1">
              <a:lnSpc>
                <a:spcPct val="90000"/>
              </a:lnSpc>
              <a:buFont typeface="Wingdings 3" pitchFamily="18" charset="2"/>
              <a:buNone/>
              <a:defRPr/>
            </a:pPr>
            <a:r>
              <a:rPr lang="en-US" sz="2400" b="1" dirty="0" smtClean="0">
                <a:latin typeface="Arno Pro Smbd" pitchFamily="18" charset="0"/>
              </a:rPr>
              <a:t>3.  </a:t>
            </a:r>
          </a:p>
          <a:p>
            <a:pPr marL="514350" indent="-514350" eaLnBrk="1" hangingPunct="1">
              <a:lnSpc>
                <a:spcPct val="90000"/>
              </a:lnSpc>
              <a:buFont typeface="Wingdings 3" pitchFamily="18" charset="2"/>
              <a:buNone/>
              <a:defRPr/>
            </a:pPr>
            <a:endParaRPr lang="en-US" sz="2400" b="1" dirty="0" smtClean="0">
              <a:latin typeface="Arno Pro Smbd" pitchFamily="18" charset="0"/>
            </a:endParaRPr>
          </a:p>
          <a:p>
            <a:pPr marL="514350" indent="-514350" eaLnBrk="1" hangingPunct="1">
              <a:lnSpc>
                <a:spcPct val="90000"/>
              </a:lnSpc>
              <a:buFont typeface="Wingdings 3" pitchFamily="18" charset="2"/>
              <a:buNone/>
              <a:defRPr/>
            </a:pPr>
            <a:r>
              <a:rPr lang="en-US" sz="2400" b="1" dirty="0" err="1" smtClean="0">
                <a:latin typeface="Bell MT" pitchFamily="18" charset="0"/>
              </a:rPr>
              <a:t>Jika</a:t>
            </a:r>
            <a:r>
              <a:rPr lang="en-US" sz="2400" b="1" dirty="0" smtClean="0">
                <a:latin typeface="Bell MT" pitchFamily="18" charset="0"/>
              </a:rPr>
              <a:t> </a:t>
            </a:r>
            <a:r>
              <a:rPr lang="en-US" sz="2400" b="1" dirty="0" err="1" smtClean="0">
                <a:latin typeface="Bell MT" pitchFamily="18" charset="0"/>
              </a:rPr>
              <a:t>Belanja</a:t>
            </a:r>
            <a:r>
              <a:rPr lang="en-US" sz="2400" b="1" dirty="0" smtClean="0">
                <a:latin typeface="Bell MT" pitchFamily="18" charset="0"/>
              </a:rPr>
              <a:t> ≥ Rp.50.000.000,- (</a:t>
            </a:r>
            <a:r>
              <a:rPr lang="en-US" sz="2400" b="1" dirty="0" err="1" smtClean="0">
                <a:latin typeface="Bell MT" pitchFamily="18" charset="0"/>
              </a:rPr>
              <a:t>oleh</a:t>
            </a:r>
            <a:r>
              <a:rPr lang="en-US" sz="2400" b="1" dirty="0" smtClean="0">
                <a:latin typeface="Bell MT" pitchFamily="18" charset="0"/>
              </a:rPr>
              <a:t> </a:t>
            </a:r>
            <a:r>
              <a:rPr lang="en-US" sz="2400" b="1" dirty="0" err="1" smtClean="0">
                <a:latin typeface="Bell MT" pitchFamily="18" charset="0"/>
              </a:rPr>
              <a:t>Panitia</a:t>
            </a:r>
            <a:r>
              <a:rPr lang="en-US" sz="2400" b="1" dirty="0" smtClean="0">
                <a:latin typeface="Bell MT" pitchFamily="18" charset="0"/>
              </a:rPr>
              <a:t>/ULP</a:t>
            </a:r>
          </a:p>
          <a:p>
            <a:pPr marL="514350" indent="-514350" eaLnBrk="1" hangingPunct="1">
              <a:lnSpc>
                <a:spcPct val="90000"/>
              </a:lnSpc>
              <a:buFont typeface="Wingdings 3" pitchFamily="18" charset="2"/>
              <a:buNone/>
              <a:defRPr/>
            </a:pPr>
            <a:r>
              <a:rPr lang="en-US" sz="2400" b="1" dirty="0" smtClean="0">
                <a:latin typeface="Bell MT" pitchFamily="18" charset="0"/>
              </a:rPr>
              <a:t>      </a:t>
            </a:r>
            <a:r>
              <a:rPr lang="en-US" sz="2400" b="1" dirty="0" err="1" smtClean="0">
                <a:latin typeface="Bell MT" pitchFamily="18" charset="0"/>
              </a:rPr>
              <a:t>Kelengkapan</a:t>
            </a:r>
            <a:r>
              <a:rPr lang="en-US" sz="2400" b="1" dirty="0" smtClean="0">
                <a:latin typeface="Bell MT" pitchFamily="18" charset="0"/>
              </a:rPr>
              <a:t> </a:t>
            </a:r>
            <a:r>
              <a:rPr lang="en-US" sz="2400" b="1" dirty="0" err="1" smtClean="0">
                <a:latin typeface="Bell MT" pitchFamily="18" charset="0"/>
              </a:rPr>
              <a:t>administrasi</a:t>
            </a:r>
            <a:r>
              <a:rPr lang="en-US" sz="2400" b="1" dirty="0" smtClean="0">
                <a:latin typeface="Bell MT" pitchFamily="18" charset="0"/>
              </a:rPr>
              <a:t> :</a:t>
            </a:r>
          </a:p>
          <a:p>
            <a:pPr marL="514350" indent="-514350" eaLnBrk="1" hangingPunct="1">
              <a:lnSpc>
                <a:spcPct val="90000"/>
              </a:lnSpc>
              <a:buFont typeface="Wingdings 3" pitchFamily="18" charset="2"/>
              <a:buNone/>
              <a:defRPr/>
            </a:pPr>
            <a:r>
              <a:rPr lang="en-US" sz="2400" b="1" dirty="0" smtClean="0">
                <a:latin typeface="Bell MT" pitchFamily="18" charset="0"/>
              </a:rPr>
              <a:t>      - </a:t>
            </a:r>
            <a:r>
              <a:rPr lang="en-US" sz="2400" b="1" dirty="0" err="1" smtClean="0">
                <a:latin typeface="Bell MT" pitchFamily="18" charset="0"/>
              </a:rPr>
              <a:t>Surat</a:t>
            </a:r>
            <a:r>
              <a:rPr lang="en-US" sz="2400" b="1" dirty="0" smtClean="0">
                <a:latin typeface="Bell MT" pitchFamily="18" charset="0"/>
              </a:rPr>
              <a:t> </a:t>
            </a:r>
            <a:r>
              <a:rPr lang="en-US" sz="2400" b="1" dirty="0" err="1" smtClean="0">
                <a:latin typeface="Bell MT" pitchFamily="18" charset="0"/>
              </a:rPr>
              <a:t>Perintah</a:t>
            </a:r>
            <a:r>
              <a:rPr lang="en-US" sz="2400" b="1" dirty="0" smtClean="0">
                <a:latin typeface="Bell MT" pitchFamily="18" charset="0"/>
              </a:rPr>
              <a:t> </a:t>
            </a:r>
            <a:r>
              <a:rPr lang="en-US" sz="2400" b="1" dirty="0" err="1" smtClean="0">
                <a:latin typeface="Bell MT" pitchFamily="18" charset="0"/>
              </a:rPr>
              <a:t>Kerja</a:t>
            </a:r>
            <a:r>
              <a:rPr lang="en-US" sz="2400" b="1" dirty="0" smtClean="0">
                <a:latin typeface="Bell MT" pitchFamily="18" charset="0"/>
              </a:rPr>
              <a:t> (SPK) </a:t>
            </a:r>
            <a:r>
              <a:rPr lang="en-US" sz="2400" b="1" dirty="0" err="1" smtClean="0">
                <a:latin typeface="Bell MT" pitchFamily="18" charset="0"/>
              </a:rPr>
              <a:t>atau</a:t>
            </a:r>
            <a:r>
              <a:rPr lang="en-US" sz="2400" b="1" dirty="0" smtClean="0">
                <a:latin typeface="Bell MT" pitchFamily="18" charset="0"/>
              </a:rPr>
              <a:t> </a:t>
            </a:r>
            <a:r>
              <a:rPr lang="en-US" sz="2400" b="1" dirty="0" err="1" smtClean="0">
                <a:latin typeface="Bell MT" pitchFamily="18" charset="0"/>
              </a:rPr>
              <a:t>kontrak</a:t>
            </a:r>
            <a:r>
              <a:rPr lang="en-US" sz="2400" b="1" dirty="0" smtClean="0">
                <a:latin typeface="Bell MT" pitchFamily="18" charset="0"/>
              </a:rPr>
              <a:t> (</a:t>
            </a:r>
            <a:r>
              <a:rPr lang="en-US" sz="2400" b="1" dirty="0" err="1" smtClean="0">
                <a:latin typeface="Bell MT" pitchFamily="18" charset="0"/>
              </a:rPr>
              <a:t>Keppres</a:t>
            </a:r>
            <a:r>
              <a:rPr lang="en-US" sz="2400" b="1" dirty="0" smtClean="0">
                <a:latin typeface="Bell MT" pitchFamily="18" charset="0"/>
              </a:rPr>
              <a:t>   </a:t>
            </a:r>
          </a:p>
          <a:p>
            <a:pPr marL="514350" indent="-514350" eaLnBrk="1" hangingPunct="1">
              <a:lnSpc>
                <a:spcPct val="90000"/>
              </a:lnSpc>
              <a:buFont typeface="Wingdings 3" pitchFamily="18" charset="2"/>
              <a:buNone/>
              <a:defRPr/>
            </a:pPr>
            <a:r>
              <a:rPr lang="en-US" sz="2400" b="1" dirty="0" smtClean="0">
                <a:latin typeface="Bell MT" pitchFamily="18" charset="0"/>
              </a:rPr>
              <a:t>         </a:t>
            </a:r>
            <a:r>
              <a:rPr lang="en-US" sz="2400" b="1" dirty="0" err="1" smtClean="0">
                <a:latin typeface="Bell MT" pitchFamily="18" charset="0"/>
              </a:rPr>
              <a:t>Nomor</a:t>
            </a:r>
            <a:r>
              <a:rPr lang="en-US" sz="2400" b="1" dirty="0" smtClean="0">
                <a:latin typeface="Bell MT" pitchFamily="18" charset="0"/>
              </a:rPr>
              <a:t> 70  </a:t>
            </a:r>
            <a:r>
              <a:rPr lang="en-US" sz="2400" b="1" dirty="0" err="1" smtClean="0">
                <a:latin typeface="Bell MT" pitchFamily="18" charset="0"/>
              </a:rPr>
              <a:t>Tahun</a:t>
            </a:r>
            <a:r>
              <a:rPr lang="en-US" sz="2400" b="1" dirty="0" smtClean="0">
                <a:latin typeface="Bell MT" pitchFamily="18" charset="0"/>
              </a:rPr>
              <a:t> 2012</a:t>
            </a:r>
          </a:p>
          <a:p>
            <a:pPr marL="514350" indent="-514350" eaLnBrk="1" hangingPunct="1">
              <a:lnSpc>
                <a:spcPct val="90000"/>
              </a:lnSpc>
              <a:buFont typeface="Wingdings 3" pitchFamily="18" charset="2"/>
              <a:buNone/>
              <a:defRPr/>
            </a:pPr>
            <a:r>
              <a:rPr lang="en-US" sz="2400" b="1" dirty="0" smtClean="0">
                <a:latin typeface="Bell MT" pitchFamily="18" charset="0"/>
              </a:rPr>
              <a:t>      - BA </a:t>
            </a:r>
            <a:r>
              <a:rPr lang="en-US" sz="2400" b="1" dirty="0" err="1" smtClean="0">
                <a:latin typeface="Bell MT" pitchFamily="18" charset="0"/>
              </a:rPr>
              <a:t>Pemeriksaan</a:t>
            </a:r>
            <a:r>
              <a:rPr lang="en-US" sz="2400" b="1" dirty="0" smtClean="0">
                <a:latin typeface="Bell MT" pitchFamily="18" charset="0"/>
              </a:rPr>
              <a:t> </a:t>
            </a:r>
            <a:r>
              <a:rPr lang="en-US" sz="2400" b="1" dirty="0" err="1" smtClean="0">
                <a:latin typeface="Bell MT" pitchFamily="18" charset="0"/>
              </a:rPr>
              <a:t>Barang</a:t>
            </a:r>
            <a:r>
              <a:rPr lang="en-US" sz="2400" b="1" dirty="0" smtClean="0">
                <a:latin typeface="Bell MT" pitchFamily="18" charset="0"/>
              </a:rPr>
              <a:t> </a:t>
            </a:r>
          </a:p>
          <a:p>
            <a:pPr marL="514350" indent="-514350" eaLnBrk="1" hangingPunct="1">
              <a:lnSpc>
                <a:spcPct val="90000"/>
              </a:lnSpc>
              <a:buFont typeface="Wingdings 3" pitchFamily="18" charset="2"/>
              <a:buNone/>
              <a:defRPr/>
            </a:pPr>
            <a:r>
              <a:rPr lang="en-US" sz="2400" b="1" dirty="0" smtClean="0">
                <a:latin typeface="Bell MT" pitchFamily="18" charset="0"/>
              </a:rPr>
              <a:t>      - BA </a:t>
            </a:r>
            <a:r>
              <a:rPr lang="en-US" sz="2400" b="1" dirty="0" err="1" smtClean="0">
                <a:latin typeface="Bell MT" pitchFamily="18" charset="0"/>
              </a:rPr>
              <a:t>Serah</a:t>
            </a:r>
            <a:r>
              <a:rPr lang="en-US" sz="2400" b="1" dirty="0" smtClean="0">
                <a:latin typeface="Bell MT" pitchFamily="18" charset="0"/>
              </a:rPr>
              <a:t> </a:t>
            </a:r>
            <a:r>
              <a:rPr lang="en-US" sz="2400" b="1" dirty="0" err="1" smtClean="0">
                <a:latin typeface="Bell MT" pitchFamily="18" charset="0"/>
              </a:rPr>
              <a:t>Terima</a:t>
            </a:r>
            <a:r>
              <a:rPr lang="en-US" sz="2400" b="1" dirty="0" smtClean="0">
                <a:latin typeface="Bell MT" pitchFamily="18" charset="0"/>
              </a:rPr>
              <a:t>  </a:t>
            </a:r>
            <a:r>
              <a:rPr lang="en-US" sz="2400" b="1" dirty="0" err="1" smtClean="0">
                <a:latin typeface="Bell MT" pitchFamily="18" charset="0"/>
              </a:rPr>
              <a:t>Barang</a:t>
            </a:r>
            <a:endParaRPr lang="en-US" sz="2400" b="1" dirty="0" smtClean="0">
              <a:latin typeface="Bell MT" pitchFamily="18" charset="0"/>
            </a:endParaRPr>
          </a:p>
          <a:p>
            <a:pPr marL="514350" indent="-514350" eaLnBrk="1" hangingPunct="1">
              <a:lnSpc>
                <a:spcPct val="90000"/>
              </a:lnSpc>
              <a:buFont typeface="Wingdings 3" pitchFamily="18" charset="2"/>
              <a:buNone/>
              <a:defRPr/>
            </a:pPr>
            <a:r>
              <a:rPr lang="en-US" sz="2400" b="1" dirty="0" smtClean="0">
                <a:latin typeface="Bell MT" pitchFamily="18" charset="0"/>
              </a:rPr>
              <a:t>      - BA </a:t>
            </a:r>
            <a:r>
              <a:rPr lang="en-US" sz="2400" b="1" dirty="0" err="1" smtClean="0">
                <a:latin typeface="Bell MT" pitchFamily="18" charset="0"/>
              </a:rPr>
              <a:t>Pembayaran</a:t>
            </a:r>
            <a:endParaRPr lang="en-US" sz="2400" b="1" dirty="0" smtClean="0">
              <a:latin typeface="Bell MT" pitchFamily="18" charset="0"/>
            </a:endParaRPr>
          </a:p>
          <a:p>
            <a:pPr marL="514350" indent="-514350" eaLnBrk="1" hangingPunct="1">
              <a:lnSpc>
                <a:spcPct val="90000"/>
              </a:lnSpc>
              <a:buFont typeface="Wingdings 3" pitchFamily="18" charset="2"/>
              <a:buNone/>
              <a:defRPr/>
            </a:pPr>
            <a:r>
              <a:rPr lang="en-US" sz="2400" b="1" dirty="0" smtClean="0">
                <a:latin typeface="Bell MT" pitchFamily="18" charset="0"/>
              </a:rPr>
              <a:t>      - </a:t>
            </a:r>
            <a:r>
              <a:rPr lang="en-US" sz="2400" b="1" dirty="0" err="1" smtClean="0">
                <a:latin typeface="Bell MT" pitchFamily="18" charset="0"/>
              </a:rPr>
              <a:t>Kuitansi</a:t>
            </a:r>
            <a:r>
              <a:rPr lang="en-US" sz="2400" b="1" dirty="0" smtClean="0">
                <a:latin typeface="Bell MT" pitchFamily="18" charset="0"/>
              </a:rPr>
              <a:t>/</a:t>
            </a:r>
            <a:r>
              <a:rPr lang="en-US" sz="2400" b="1" dirty="0" err="1" smtClean="0">
                <a:latin typeface="Bell MT" pitchFamily="18" charset="0"/>
              </a:rPr>
              <a:t>Faktur</a:t>
            </a:r>
            <a:r>
              <a:rPr lang="en-US" sz="2400" b="1" dirty="0" smtClean="0">
                <a:latin typeface="Bell MT" pitchFamily="18" charset="0"/>
              </a:rPr>
              <a:t> </a:t>
            </a:r>
            <a:r>
              <a:rPr lang="en-US" sz="2400" b="1" dirty="0" err="1" smtClean="0">
                <a:latin typeface="Bell MT" pitchFamily="18" charset="0"/>
              </a:rPr>
              <a:t>barang</a:t>
            </a:r>
            <a:endParaRPr lang="en-US" sz="2400" b="1" dirty="0" smtClean="0">
              <a:latin typeface="Bell MT" pitchFamily="18" charset="0"/>
            </a:endParaRPr>
          </a:p>
          <a:p>
            <a:pPr marL="514350" indent="-514350" eaLnBrk="1" hangingPunct="1">
              <a:lnSpc>
                <a:spcPct val="90000"/>
              </a:lnSpc>
              <a:buFont typeface="Wingdings 3" pitchFamily="18" charset="2"/>
              <a:buNone/>
              <a:defRPr/>
            </a:pPr>
            <a:r>
              <a:rPr lang="en-US" sz="2400" b="1" dirty="0" smtClean="0">
                <a:latin typeface="Bell MT" pitchFamily="18" charset="0"/>
              </a:rPr>
              <a:t>      - </a:t>
            </a:r>
            <a:r>
              <a:rPr lang="en-US" sz="2400" b="1" dirty="0" err="1" smtClean="0">
                <a:latin typeface="Bell MT" pitchFamily="18" charset="0"/>
              </a:rPr>
              <a:t>Faktur</a:t>
            </a:r>
            <a:r>
              <a:rPr lang="en-US" sz="2400" b="1" dirty="0" smtClean="0">
                <a:latin typeface="Bell MT" pitchFamily="18" charset="0"/>
              </a:rPr>
              <a:t> </a:t>
            </a:r>
            <a:r>
              <a:rPr lang="en-US" sz="2400" b="1" dirty="0" err="1" smtClean="0">
                <a:latin typeface="Bell MT" pitchFamily="18" charset="0"/>
              </a:rPr>
              <a:t>Pajak</a:t>
            </a:r>
            <a:endParaRPr lang="en-US" sz="2400" b="1" dirty="0" smtClean="0">
              <a:latin typeface="Bell MT" pitchFamily="18" charset="0"/>
            </a:endParaRPr>
          </a:p>
          <a:p>
            <a:pPr marL="514350" indent="-514350" eaLnBrk="1" hangingPunct="1">
              <a:lnSpc>
                <a:spcPct val="90000"/>
              </a:lnSpc>
              <a:buFont typeface="Wingdings 3" pitchFamily="18" charset="2"/>
              <a:buNone/>
              <a:defRPr/>
            </a:pPr>
            <a:r>
              <a:rPr lang="en-US" sz="2400" b="1" dirty="0" smtClean="0">
                <a:latin typeface="Bell MT" pitchFamily="18" charset="0"/>
              </a:rPr>
              <a:t>      - SSP </a:t>
            </a:r>
            <a:r>
              <a:rPr lang="en-US" sz="2400" b="1" dirty="0" err="1" smtClean="0">
                <a:latin typeface="Bell MT" pitchFamily="18" charset="0"/>
              </a:rPr>
              <a:t>PPn</a:t>
            </a:r>
            <a:r>
              <a:rPr lang="en-US" sz="2400" b="1" dirty="0" smtClean="0">
                <a:latin typeface="Bell MT" pitchFamily="18" charset="0"/>
              </a:rPr>
              <a:t>, </a:t>
            </a:r>
            <a:r>
              <a:rPr lang="en-US" sz="2400" b="1" dirty="0" err="1" smtClean="0">
                <a:latin typeface="Bell MT" pitchFamily="18" charset="0"/>
              </a:rPr>
              <a:t>PPh</a:t>
            </a:r>
            <a:r>
              <a:rPr lang="en-US" sz="2400" b="1" dirty="0" smtClean="0">
                <a:latin typeface="Bell MT" pitchFamily="18" charset="0"/>
              </a:rPr>
              <a:t> </a:t>
            </a:r>
            <a:r>
              <a:rPr lang="en-US" sz="2400" b="1" dirty="0" err="1" smtClean="0">
                <a:latin typeface="Bell MT" pitchFamily="18" charset="0"/>
              </a:rPr>
              <a:t>pasal</a:t>
            </a:r>
            <a:r>
              <a:rPr lang="en-US" sz="2400" b="1" dirty="0" smtClean="0">
                <a:latin typeface="Bell MT" pitchFamily="18" charset="0"/>
              </a:rPr>
              <a:t> 22</a:t>
            </a:r>
          </a:p>
          <a:p>
            <a:pPr marL="514350" indent="-514350" eaLnBrk="1" hangingPunct="1">
              <a:lnSpc>
                <a:spcPct val="90000"/>
              </a:lnSpc>
              <a:buFont typeface="Wingdings 3" pitchFamily="18" charset="2"/>
              <a:buNone/>
              <a:defRPr/>
            </a:pPr>
            <a:r>
              <a:rPr lang="en-US" sz="2400" b="1" dirty="0" smtClean="0">
                <a:latin typeface="Bell MT" pitchFamily="18" charset="0"/>
              </a:rPr>
              <a:t>      - </a:t>
            </a:r>
            <a:r>
              <a:rPr lang="en-US" sz="2400" b="1" dirty="0" err="1" smtClean="0">
                <a:latin typeface="Bell MT" pitchFamily="18" charset="0"/>
              </a:rPr>
              <a:t>Nama</a:t>
            </a:r>
            <a:r>
              <a:rPr lang="en-US" sz="2400" b="1" dirty="0" smtClean="0">
                <a:latin typeface="Bell MT" pitchFamily="18" charset="0"/>
              </a:rPr>
              <a:t> </a:t>
            </a:r>
            <a:r>
              <a:rPr lang="en-US" sz="2400" b="1" dirty="0" err="1" smtClean="0">
                <a:latin typeface="Bell MT" pitchFamily="18" charset="0"/>
              </a:rPr>
              <a:t>jelas</a:t>
            </a:r>
            <a:r>
              <a:rPr lang="en-US" sz="2400" b="1" dirty="0" smtClean="0">
                <a:latin typeface="Bell MT" pitchFamily="18" charset="0"/>
              </a:rPr>
              <a:t> </a:t>
            </a:r>
            <a:r>
              <a:rPr lang="en-US" sz="2400" b="1" dirty="0" err="1" smtClean="0">
                <a:latin typeface="Bell MT" pitchFamily="18" charset="0"/>
              </a:rPr>
              <a:t>dan</a:t>
            </a:r>
            <a:r>
              <a:rPr lang="en-US" sz="2400" b="1" dirty="0" smtClean="0">
                <a:latin typeface="Bell MT" pitchFamily="18" charset="0"/>
              </a:rPr>
              <a:t> </a:t>
            </a:r>
            <a:r>
              <a:rPr lang="en-US" sz="2400" b="1" dirty="0" err="1" smtClean="0">
                <a:latin typeface="Bell MT" pitchFamily="18" charset="0"/>
              </a:rPr>
              <a:t>tanda</a:t>
            </a:r>
            <a:r>
              <a:rPr lang="en-US" sz="2400" b="1" dirty="0" smtClean="0">
                <a:latin typeface="Bell MT" pitchFamily="18" charset="0"/>
              </a:rPr>
              <a:t> </a:t>
            </a:r>
            <a:r>
              <a:rPr lang="en-US" sz="2400" b="1" dirty="0" err="1" smtClean="0">
                <a:latin typeface="Bell MT" pitchFamily="18" charset="0"/>
              </a:rPr>
              <a:t>tangan</a:t>
            </a:r>
            <a:r>
              <a:rPr lang="en-US" sz="2400" b="1" dirty="0" smtClean="0">
                <a:latin typeface="Bell MT" pitchFamily="18" charset="0"/>
              </a:rPr>
              <a:t> </a:t>
            </a:r>
            <a:r>
              <a:rPr lang="en-US" sz="2400" b="1" dirty="0" err="1" smtClean="0">
                <a:latin typeface="Bell MT" pitchFamily="18" charset="0"/>
              </a:rPr>
              <a:t>penerima</a:t>
            </a:r>
            <a:endParaRPr lang="en-US" sz="2400" b="1" dirty="0" smtClean="0">
              <a:latin typeface="Bell MT" pitchFamily="18" charset="0"/>
            </a:endParaRPr>
          </a:p>
          <a:p>
            <a:pPr marL="514350" indent="-514350" eaLnBrk="1" hangingPunct="1">
              <a:lnSpc>
                <a:spcPct val="90000"/>
              </a:lnSpc>
              <a:buFont typeface="Wingdings 3" pitchFamily="18" charset="2"/>
              <a:buNone/>
              <a:defRPr/>
            </a:pPr>
            <a:endParaRPr lang="en-US" sz="2400" dirty="0" smtClean="0">
              <a:latin typeface="Centaur" pitchFamily="18" charset="0"/>
            </a:endParaRPr>
          </a:p>
          <a:p>
            <a:pPr marL="442913" indent="-442913" eaLnBrk="1" hangingPunct="1">
              <a:lnSpc>
                <a:spcPct val="90000"/>
              </a:lnSpc>
              <a:buFont typeface="Wingdings 2" pitchFamily="18" charset="2"/>
              <a:buNone/>
              <a:defRPr/>
            </a:pPr>
            <a:endParaRPr lang="en-US" sz="3000" dirty="0" smtClean="0">
              <a:solidFill>
                <a:srgbClr val="0099FF"/>
              </a:solidFill>
              <a:latin typeface="Arial" charset="0"/>
            </a:endParaRPr>
          </a:p>
          <a:p>
            <a:pPr marL="442913" indent="-442913" eaLnBrk="1" hangingPunct="1">
              <a:lnSpc>
                <a:spcPct val="90000"/>
              </a:lnSpc>
              <a:buFont typeface="Wingdings 2" pitchFamily="18" charset="2"/>
              <a:buNone/>
              <a:defRPr/>
            </a:pPr>
            <a:endParaRPr lang="en-US" sz="3000" dirty="0" smtClean="0">
              <a:solidFill>
                <a:srgbClr val="0099FF"/>
              </a:solidFill>
              <a:latin typeface="Arial" charset="0"/>
            </a:endParaRPr>
          </a:p>
        </p:txBody>
      </p:sp>
      <p:sp>
        <p:nvSpPr>
          <p:cNvPr id="2048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0C6DCD1E-CEC5-4C80-8CCE-F9D85C1904F1}" type="slidenum">
              <a:rPr lang="en-US" smtClean="0"/>
              <a:pPr/>
              <a:t>15</a:t>
            </a:fld>
            <a:endParaRPr lang="en-US" smtClean="0"/>
          </a:p>
        </p:txBody>
      </p:sp>
      <p:sp>
        <p:nvSpPr>
          <p:cNvPr id="9219" name="Rectangle 2"/>
          <p:cNvSpPr>
            <a:spLocks noGrp="1" noChangeArrowheads="1"/>
          </p:cNvSpPr>
          <p:nvPr>
            <p:ph type="title"/>
          </p:nvPr>
        </p:nvSpPr>
        <p:spPr>
          <a:xfrm>
            <a:off x="685800" y="301625"/>
            <a:ext cx="7772400" cy="627045"/>
          </a:xfrm>
        </p:spPr>
        <p:txBody>
          <a:bodyPr/>
          <a:lstStyle/>
          <a:p>
            <a:pPr algn="r" eaLnBrk="1" fontAlgn="auto" hangingPunct="1">
              <a:spcAft>
                <a:spcPts val="0"/>
              </a:spcAft>
              <a:defRPr/>
            </a:pPr>
            <a:r>
              <a:rPr lang="en-US" sz="3200" b="0" dirty="0" err="1" smtClean="0">
                <a:solidFill>
                  <a:schemeClr val="tx1"/>
                </a:solidFill>
                <a:latin typeface="Centaur" pitchFamily="18" charset="0"/>
              </a:rPr>
              <a:t>Lanjutan</a:t>
            </a:r>
            <a:r>
              <a:rPr lang="en-US" sz="3200" b="0" dirty="0" smtClean="0">
                <a:solidFill>
                  <a:schemeClr val="tx1"/>
                </a:solidFill>
                <a:latin typeface="Centaur" pitchFamily="18" charset="0"/>
              </a:rPr>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539750" y="1557338"/>
            <a:ext cx="8280400" cy="5157787"/>
          </a:xfrm>
          <a:scene3d>
            <a:camera prst="orthographicFront"/>
            <a:lightRig rig="threePt" dir="t"/>
          </a:scene3d>
          <a:sp3d>
            <a:bevelT prst="convex"/>
          </a:sp3d>
        </p:spPr>
        <p:style>
          <a:lnRef idx="1">
            <a:schemeClr val="dk1"/>
          </a:lnRef>
          <a:fillRef idx="2">
            <a:schemeClr val="dk1"/>
          </a:fillRef>
          <a:effectRef idx="1">
            <a:schemeClr val="dk1"/>
          </a:effectRef>
          <a:fontRef idx="minor">
            <a:schemeClr val="dk1"/>
          </a:fontRef>
        </p:style>
        <p:txBody>
          <a:bodyPr/>
          <a:lstStyle/>
          <a:p>
            <a:pPr marL="514350" indent="-514350" eaLnBrk="1" hangingPunct="1">
              <a:lnSpc>
                <a:spcPct val="90000"/>
              </a:lnSpc>
              <a:buFont typeface="Wingdings 2" pitchFamily="18" charset="2"/>
              <a:buAutoNum type="arabicPeriod"/>
            </a:pPr>
            <a:r>
              <a:rPr lang="en-US" sz="3000" dirty="0" err="1" smtClean="0">
                <a:solidFill>
                  <a:schemeClr val="tx1">
                    <a:lumMod val="95000"/>
                    <a:lumOff val="5000"/>
                  </a:schemeClr>
                </a:solidFill>
                <a:latin typeface="Arial" charset="0"/>
              </a:rPr>
              <a:t>Mempunyai</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harga</a:t>
            </a:r>
            <a:r>
              <a:rPr lang="en-US" sz="3000" dirty="0" smtClean="0">
                <a:solidFill>
                  <a:schemeClr val="tx1">
                    <a:lumMod val="95000"/>
                    <a:lumOff val="5000"/>
                  </a:schemeClr>
                </a:solidFill>
                <a:latin typeface="Arial" charset="0"/>
              </a:rPr>
              <a:t> nominal </a:t>
            </a:r>
            <a:r>
              <a:rPr lang="en-US" sz="3000" dirty="0" err="1" smtClean="0">
                <a:solidFill>
                  <a:schemeClr val="tx1">
                    <a:lumMod val="95000"/>
                    <a:lumOff val="5000"/>
                  </a:schemeClr>
                </a:solidFill>
                <a:latin typeface="Arial" charset="0"/>
              </a:rPr>
              <a:t>sampai</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dengan</a:t>
            </a:r>
            <a:r>
              <a:rPr lang="en-US" sz="3000" dirty="0" smtClean="0">
                <a:solidFill>
                  <a:schemeClr val="tx1">
                    <a:lumMod val="95000"/>
                    <a:lumOff val="5000"/>
                  </a:schemeClr>
                </a:solidFill>
                <a:latin typeface="Arial" charset="0"/>
              </a:rPr>
              <a:t> Rp.250.000,- </a:t>
            </a:r>
            <a:r>
              <a:rPr lang="en-US" sz="3000" dirty="0" err="1" smtClean="0">
                <a:solidFill>
                  <a:schemeClr val="tx1">
                    <a:lumMod val="95000"/>
                    <a:lumOff val="5000"/>
                  </a:schemeClr>
                </a:solidFill>
                <a:latin typeface="Arial" charset="0"/>
              </a:rPr>
              <a:t>tidak</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dikenakan</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bea</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meterai</a:t>
            </a:r>
            <a:endParaRPr lang="en-US" sz="3000" dirty="0" smtClean="0">
              <a:solidFill>
                <a:schemeClr val="tx1">
                  <a:lumMod val="95000"/>
                  <a:lumOff val="5000"/>
                </a:schemeClr>
              </a:solidFill>
              <a:latin typeface="Arial" charset="0"/>
            </a:endParaRPr>
          </a:p>
          <a:p>
            <a:pPr marL="514350" indent="-514350" eaLnBrk="1" hangingPunct="1">
              <a:lnSpc>
                <a:spcPct val="90000"/>
              </a:lnSpc>
              <a:buFont typeface="Wingdings 2" pitchFamily="18" charset="2"/>
              <a:buAutoNum type="arabicPeriod"/>
            </a:pPr>
            <a:endParaRPr lang="en-US" sz="3000" dirty="0" smtClean="0">
              <a:solidFill>
                <a:schemeClr val="tx1">
                  <a:lumMod val="95000"/>
                  <a:lumOff val="5000"/>
                </a:schemeClr>
              </a:solidFill>
              <a:latin typeface="Arial" charset="0"/>
            </a:endParaRPr>
          </a:p>
          <a:p>
            <a:pPr marL="514350" indent="-514350" eaLnBrk="1" hangingPunct="1">
              <a:lnSpc>
                <a:spcPct val="90000"/>
              </a:lnSpc>
              <a:buFont typeface="Wingdings 2" pitchFamily="18" charset="2"/>
              <a:buAutoNum type="arabicPeriod"/>
            </a:pPr>
            <a:r>
              <a:rPr lang="en-US" sz="3000" dirty="0" smtClean="0">
                <a:solidFill>
                  <a:schemeClr val="tx1">
                    <a:lumMod val="95000"/>
                    <a:lumOff val="5000"/>
                  </a:schemeClr>
                </a:solidFill>
                <a:latin typeface="Arial" charset="0"/>
              </a:rPr>
              <a:t>Yang </a:t>
            </a:r>
            <a:r>
              <a:rPr lang="en-US" sz="3000" dirty="0" err="1" smtClean="0">
                <a:solidFill>
                  <a:schemeClr val="tx1">
                    <a:lumMod val="95000"/>
                    <a:lumOff val="5000"/>
                  </a:schemeClr>
                </a:solidFill>
                <a:latin typeface="Arial" charset="0"/>
              </a:rPr>
              <a:t>mempunyai</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harga</a:t>
            </a:r>
            <a:r>
              <a:rPr lang="en-US" sz="3000" dirty="0" smtClean="0">
                <a:solidFill>
                  <a:schemeClr val="tx1">
                    <a:lumMod val="95000"/>
                    <a:lumOff val="5000"/>
                  </a:schemeClr>
                </a:solidFill>
                <a:latin typeface="Arial" charset="0"/>
              </a:rPr>
              <a:t> nominal </a:t>
            </a:r>
            <a:r>
              <a:rPr lang="en-US" sz="3000" dirty="0" err="1" smtClean="0">
                <a:solidFill>
                  <a:schemeClr val="tx1">
                    <a:lumMod val="95000"/>
                    <a:lumOff val="5000"/>
                  </a:schemeClr>
                </a:solidFill>
                <a:latin typeface="Arial" charset="0"/>
              </a:rPr>
              <a:t>lebih</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dari</a:t>
            </a:r>
            <a:r>
              <a:rPr lang="en-US" sz="3000" dirty="0" smtClean="0">
                <a:solidFill>
                  <a:schemeClr val="tx1">
                    <a:lumMod val="95000"/>
                    <a:lumOff val="5000"/>
                  </a:schemeClr>
                </a:solidFill>
                <a:latin typeface="Arial" charset="0"/>
              </a:rPr>
              <a:t> Rp.250.000,- </a:t>
            </a:r>
            <a:r>
              <a:rPr lang="en-US" sz="3000" dirty="0" err="1" smtClean="0">
                <a:solidFill>
                  <a:schemeClr val="tx1">
                    <a:lumMod val="95000"/>
                    <a:lumOff val="5000"/>
                  </a:schemeClr>
                </a:solidFill>
                <a:latin typeface="Arial" charset="0"/>
              </a:rPr>
              <a:t>s.d</a:t>
            </a:r>
            <a:r>
              <a:rPr lang="en-US" sz="3000" dirty="0" smtClean="0">
                <a:solidFill>
                  <a:schemeClr val="tx1">
                    <a:lumMod val="95000"/>
                    <a:lumOff val="5000"/>
                  </a:schemeClr>
                </a:solidFill>
                <a:latin typeface="Arial" charset="0"/>
              </a:rPr>
              <a:t>. Rp.1000.000,- </a:t>
            </a:r>
            <a:r>
              <a:rPr lang="en-US" sz="3000" dirty="0" err="1" smtClean="0">
                <a:solidFill>
                  <a:schemeClr val="tx1">
                    <a:lumMod val="95000"/>
                    <a:lumOff val="5000"/>
                  </a:schemeClr>
                </a:solidFill>
                <a:latin typeface="Arial" charset="0"/>
              </a:rPr>
              <a:t>dikenakan</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bea</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meterai</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dengan</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tarif</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sebesar</a:t>
            </a:r>
            <a:r>
              <a:rPr lang="en-US" sz="3000" dirty="0" smtClean="0">
                <a:solidFill>
                  <a:schemeClr val="tx1">
                    <a:lumMod val="95000"/>
                    <a:lumOff val="5000"/>
                  </a:schemeClr>
                </a:solidFill>
                <a:latin typeface="Arial" charset="0"/>
              </a:rPr>
              <a:t> Rp.3.000,-</a:t>
            </a:r>
          </a:p>
          <a:p>
            <a:pPr marL="514350" indent="-514350" eaLnBrk="1" hangingPunct="1">
              <a:lnSpc>
                <a:spcPct val="90000"/>
              </a:lnSpc>
              <a:buFont typeface="Wingdings 2" pitchFamily="18" charset="2"/>
              <a:buAutoNum type="arabicPeriod"/>
            </a:pPr>
            <a:endParaRPr lang="en-US" sz="3000" dirty="0" smtClean="0">
              <a:solidFill>
                <a:schemeClr val="tx1">
                  <a:lumMod val="95000"/>
                  <a:lumOff val="5000"/>
                </a:schemeClr>
              </a:solidFill>
              <a:latin typeface="Arial" charset="0"/>
            </a:endParaRPr>
          </a:p>
          <a:p>
            <a:pPr marL="514350" indent="-514350" eaLnBrk="1" hangingPunct="1">
              <a:lnSpc>
                <a:spcPct val="90000"/>
              </a:lnSpc>
              <a:buFont typeface="Wingdings 2" pitchFamily="18" charset="2"/>
              <a:buAutoNum type="arabicPeriod"/>
            </a:pPr>
            <a:r>
              <a:rPr lang="en-US" sz="3000" dirty="0" smtClean="0">
                <a:solidFill>
                  <a:schemeClr val="tx1">
                    <a:lumMod val="95000"/>
                    <a:lumOff val="5000"/>
                  </a:schemeClr>
                </a:solidFill>
                <a:latin typeface="Arial" charset="0"/>
              </a:rPr>
              <a:t>Yang </a:t>
            </a:r>
            <a:r>
              <a:rPr lang="en-US" sz="3000" dirty="0" err="1" smtClean="0">
                <a:solidFill>
                  <a:schemeClr val="tx1">
                    <a:lumMod val="95000"/>
                    <a:lumOff val="5000"/>
                  </a:schemeClr>
                </a:solidFill>
                <a:latin typeface="Arial" charset="0"/>
              </a:rPr>
              <a:t>mempunyai</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harga</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nominallebih</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dari</a:t>
            </a:r>
            <a:r>
              <a:rPr lang="en-US" sz="3000" dirty="0" smtClean="0">
                <a:solidFill>
                  <a:schemeClr val="tx1">
                    <a:lumMod val="95000"/>
                    <a:lumOff val="5000"/>
                  </a:schemeClr>
                </a:solidFill>
                <a:latin typeface="Arial" charset="0"/>
              </a:rPr>
              <a:t> Rp.1.000.000,- </a:t>
            </a:r>
            <a:r>
              <a:rPr lang="en-US" sz="3000" dirty="0" err="1" smtClean="0">
                <a:solidFill>
                  <a:schemeClr val="tx1">
                    <a:lumMod val="95000"/>
                    <a:lumOff val="5000"/>
                  </a:schemeClr>
                </a:solidFill>
                <a:latin typeface="Arial" charset="0"/>
              </a:rPr>
              <a:t>dikenakan</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bea</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materai</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denga</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tarif</a:t>
            </a:r>
            <a:r>
              <a:rPr lang="en-US" sz="3000" dirty="0" smtClean="0">
                <a:solidFill>
                  <a:schemeClr val="tx1">
                    <a:lumMod val="95000"/>
                    <a:lumOff val="5000"/>
                  </a:schemeClr>
                </a:solidFill>
                <a:latin typeface="Arial" charset="0"/>
              </a:rPr>
              <a:t> </a:t>
            </a:r>
            <a:r>
              <a:rPr lang="en-US" sz="3000" dirty="0" err="1" smtClean="0">
                <a:solidFill>
                  <a:schemeClr val="tx1">
                    <a:lumMod val="95000"/>
                    <a:lumOff val="5000"/>
                  </a:schemeClr>
                </a:solidFill>
                <a:latin typeface="Arial" charset="0"/>
              </a:rPr>
              <a:t>sebesar</a:t>
            </a:r>
            <a:r>
              <a:rPr lang="en-US" sz="3000" dirty="0" smtClean="0">
                <a:solidFill>
                  <a:schemeClr val="tx1">
                    <a:lumMod val="95000"/>
                    <a:lumOff val="5000"/>
                  </a:schemeClr>
                </a:solidFill>
                <a:latin typeface="Arial" charset="0"/>
              </a:rPr>
              <a:t> Rp.6.000,-</a:t>
            </a:r>
          </a:p>
        </p:txBody>
      </p:sp>
      <p:sp>
        <p:nvSpPr>
          <p:cNvPr id="21507"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A5737B25-5138-4AC5-BFD7-38154B5850F2}" type="slidenum">
              <a:rPr lang="en-US" smtClean="0"/>
              <a:pPr/>
              <a:t>16</a:t>
            </a:fld>
            <a:endParaRPr lang="en-US" smtClean="0"/>
          </a:p>
        </p:txBody>
      </p:sp>
      <p:sp>
        <p:nvSpPr>
          <p:cNvPr id="9219" name="Rectangle 2"/>
          <p:cNvSpPr>
            <a:spLocks noGrp="1" noChangeArrowheads="1"/>
          </p:cNvSpPr>
          <p:nvPr>
            <p:ph type="title"/>
          </p:nvPr>
        </p:nvSpPr>
        <p:spPr>
          <a:xfrm>
            <a:off x="500034" y="301625"/>
            <a:ext cx="8286808" cy="1055688"/>
          </a:xfrm>
          <a:scene3d>
            <a:camera prst="orthographicFront"/>
            <a:lightRig rig="soft" dir="t"/>
          </a:scene3d>
          <a:sp3d>
            <a:bevelT prst="convex"/>
          </a:sp3d>
        </p:spPr>
        <p:style>
          <a:lnRef idx="3">
            <a:schemeClr val="lt1"/>
          </a:lnRef>
          <a:fillRef idx="1">
            <a:schemeClr val="accent4"/>
          </a:fillRef>
          <a:effectRef idx="1">
            <a:schemeClr val="accent4"/>
          </a:effectRef>
          <a:fontRef idx="minor">
            <a:schemeClr val="lt1"/>
          </a:fontRef>
        </p:style>
        <p:txBody>
          <a:bodyPr>
            <a:normAutofit/>
            <a:scene3d>
              <a:camera prst="orthographicFront"/>
              <a:lightRig rig="soft" dir="t"/>
            </a:scene3d>
            <a:sp3d prstMaterial="softEdge">
              <a:bevelT w="25400" h="25400"/>
            </a:sp3d>
          </a:bodyPr>
          <a:lstStyle/>
          <a:p>
            <a:pPr eaLnBrk="1" fontAlgn="auto" hangingPunct="1">
              <a:spcAft>
                <a:spcPts val="0"/>
              </a:spcAft>
              <a:defRPr/>
            </a:pPr>
            <a:r>
              <a:rPr lang="en-US" sz="3200" dirty="0" smtClean="0">
                <a:solidFill>
                  <a:schemeClr val="tx1"/>
                </a:solidFill>
                <a:latin typeface="Century" pitchFamily="18" charset="0"/>
              </a:rPr>
              <a:t>TARIF BEA METERAI</a:t>
            </a:r>
            <a:br>
              <a:rPr lang="en-US" sz="3200" dirty="0" smtClean="0">
                <a:solidFill>
                  <a:schemeClr val="tx1"/>
                </a:solidFill>
                <a:latin typeface="Century" pitchFamily="18" charset="0"/>
              </a:rPr>
            </a:br>
            <a:r>
              <a:rPr lang="en-US" sz="1400" dirty="0" smtClean="0">
                <a:solidFill>
                  <a:schemeClr val="tx1"/>
                </a:solidFill>
                <a:latin typeface="Century" pitchFamily="18" charset="0"/>
              </a:rPr>
              <a:t>(UU NO 13 </a:t>
            </a:r>
            <a:r>
              <a:rPr lang="en-US" sz="1400" dirty="0" err="1" smtClean="0">
                <a:solidFill>
                  <a:schemeClr val="tx1"/>
                </a:solidFill>
                <a:latin typeface="Century" pitchFamily="18" charset="0"/>
              </a:rPr>
              <a:t>Tahun</a:t>
            </a:r>
            <a:r>
              <a:rPr lang="en-US" sz="1400" dirty="0" smtClean="0">
                <a:solidFill>
                  <a:schemeClr val="tx1"/>
                </a:solidFill>
                <a:latin typeface="Century" pitchFamily="18" charset="0"/>
              </a:rPr>
              <a:t> 1985 Ps 2 </a:t>
            </a:r>
            <a:r>
              <a:rPr lang="en-US" sz="1400" dirty="0" err="1" smtClean="0">
                <a:solidFill>
                  <a:schemeClr val="tx1"/>
                </a:solidFill>
                <a:latin typeface="Century" pitchFamily="18" charset="0"/>
              </a:rPr>
              <a:t>jo</a:t>
            </a:r>
            <a:r>
              <a:rPr lang="en-US" sz="1400" dirty="0" smtClean="0">
                <a:solidFill>
                  <a:schemeClr val="tx1"/>
                </a:solidFill>
                <a:latin typeface="Century" pitchFamily="18" charset="0"/>
              </a:rPr>
              <a:t> PP No 24 </a:t>
            </a:r>
            <a:r>
              <a:rPr lang="en-US" sz="1400" dirty="0" err="1" smtClean="0">
                <a:solidFill>
                  <a:schemeClr val="tx1"/>
                </a:solidFill>
                <a:latin typeface="Century" pitchFamily="18" charset="0"/>
              </a:rPr>
              <a:t>Tahun</a:t>
            </a:r>
            <a:r>
              <a:rPr lang="en-US" sz="1400" dirty="0" smtClean="0">
                <a:solidFill>
                  <a:schemeClr val="tx1"/>
                </a:solidFill>
                <a:latin typeface="Century" pitchFamily="18" charset="0"/>
              </a:rPr>
              <a:t> 2000)</a:t>
            </a:r>
            <a:endParaRPr lang="en-US" sz="3200" dirty="0" smtClean="0">
              <a:solidFill>
                <a:schemeClr val="tx1"/>
              </a:solidFill>
              <a:latin typeface="Century"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DC5DCC6A-D1D9-42C6-9FAC-F85DF653B425}" type="slidenum">
              <a:rPr lang="en-US" smtClean="0"/>
              <a:pPr/>
              <a:t>17</a:t>
            </a:fld>
            <a:endParaRPr lang="en-US" smtClean="0"/>
          </a:p>
        </p:txBody>
      </p:sp>
      <p:sp>
        <p:nvSpPr>
          <p:cNvPr id="17411" name="Text Box 7"/>
          <p:cNvSpPr txBox="1">
            <a:spLocks noChangeArrowheads="1"/>
          </p:cNvSpPr>
          <p:nvPr/>
        </p:nvSpPr>
        <p:spPr bwMode="auto">
          <a:xfrm>
            <a:off x="611188" y="142875"/>
            <a:ext cx="4864100" cy="369888"/>
          </a:xfrm>
          <a:prstGeom prst="rect">
            <a:avLst/>
          </a:prstGeom>
          <a:noFill/>
          <a:ln w="12700" cap="sq">
            <a:noFill/>
            <a:miter lim="800000"/>
            <a:headEnd type="none" w="sm" len="sm"/>
            <a:tailEnd type="none" w="sm" len="sm"/>
          </a:ln>
        </p:spPr>
        <p:txBody>
          <a:bodyPr>
            <a:spAutoFit/>
          </a:bodyPr>
          <a:lstStyle/>
          <a:p>
            <a:r>
              <a:rPr lang="en-US" sz="1800" b="1" dirty="0" err="1"/>
              <a:t>Contoh</a:t>
            </a:r>
            <a:r>
              <a:rPr lang="en-US" sz="1800" b="1" dirty="0"/>
              <a:t> : </a:t>
            </a:r>
            <a:r>
              <a:rPr lang="en-US" sz="1800" b="1" dirty="0" err="1"/>
              <a:t>Kuitansi</a:t>
            </a:r>
            <a:r>
              <a:rPr lang="en-US" sz="1800" b="1" dirty="0"/>
              <a:t> </a:t>
            </a:r>
            <a:r>
              <a:rPr lang="en-US" sz="1800" b="1" dirty="0" err="1" smtClean="0"/>
              <a:t>belanja</a:t>
            </a:r>
            <a:r>
              <a:rPr lang="en-US" sz="1800" b="1" dirty="0" smtClean="0"/>
              <a:t> </a:t>
            </a:r>
            <a:r>
              <a:rPr lang="en-US" sz="1800" b="1" dirty="0" err="1" smtClean="0"/>
              <a:t>bahan</a:t>
            </a:r>
            <a:r>
              <a:rPr lang="en-US" sz="1800" dirty="0" smtClean="0"/>
              <a:t> </a:t>
            </a:r>
            <a:endParaRPr lang="en-US" sz="1800" dirty="0"/>
          </a:p>
        </p:txBody>
      </p:sp>
      <p:sp>
        <p:nvSpPr>
          <p:cNvPr id="17412" name="Text Box 8"/>
          <p:cNvSpPr txBox="1">
            <a:spLocks noChangeArrowheads="1"/>
          </p:cNvSpPr>
          <p:nvPr/>
        </p:nvSpPr>
        <p:spPr bwMode="auto">
          <a:xfrm>
            <a:off x="6444208" y="500063"/>
            <a:ext cx="1704430" cy="461962"/>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wrap="square">
            <a:spAutoFit/>
          </a:bodyPr>
          <a:lstStyle/>
          <a:p>
            <a:r>
              <a:rPr lang="en-US" dirty="0"/>
              <a:t>T A         : 201</a:t>
            </a:r>
            <a:r>
              <a:rPr lang="id-ID" dirty="0"/>
              <a:t>5</a:t>
            </a:r>
            <a:endParaRPr lang="en-US" dirty="0"/>
          </a:p>
          <a:p>
            <a:r>
              <a:rPr lang="en-US" dirty="0"/>
              <a:t>No </a:t>
            </a:r>
            <a:r>
              <a:rPr lang="en-US" dirty="0" err="1"/>
              <a:t>bukti</a:t>
            </a:r>
            <a:r>
              <a:rPr lang="en-US" dirty="0"/>
              <a:t>  : </a:t>
            </a:r>
            <a:r>
              <a:rPr lang="id-ID" dirty="0" smtClean="0"/>
              <a:t>......</a:t>
            </a:r>
            <a:endParaRPr lang="en-US" dirty="0"/>
          </a:p>
        </p:txBody>
      </p:sp>
      <p:sp>
        <p:nvSpPr>
          <p:cNvPr id="17413" name="Text Box 11"/>
          <p:cNvSpPr txBox="1">
            <a:spLocks noChangeArrowheads="1"/>
          </p:cNvSpPr>
          <p:nvPr/>
        </p:nvSpPr>
        <p:spPr bwMode="auto">
          <a:xfrm>
            <a:off x="3184525" y="571500"/>
            <a:ext cx="2865438" cy="307975"/>
          </a:xfrm>
          <a:prstGeom prst="rect">
            <a:avLst/>
          </a:prstGeom>
          <a:noFill/>
          <a:ln w="12700" cap="sq">
            <a:noFill/>
            <a:miter lim="800000"/>
            <a:headEnd type="none" w="sm" len="sm"/>
            <a:tailEnd type="none" w="sm" len="sm"/>
          </a:ln>
        </p:spPr>
        <p:txBody>
          <a:bodyPr>
            <a:spAutoFit/>
          </a:bodyPr>
          <a:lstStyle/>
          <a:p>
            <a:r>
              <a:rPr lang="en-US" sz="1400"/>
              <a:t>KUITANSI/BUKTI PEMBAYARAN</a:t>
            </a:r>
          </a:p>
        </p:txBody>
      </p:sp>
      <p:sp>
        <p:nvSpPr>
          <p:cNvPr id="17414" name="Text Box 12"/>
          <p:cNvSpPr txBox="1">
            <a:spLocks noChangeArrowheads="1"/>
          </p:cNvSpPr>
          <p:nvPr/>
        </p:nvSpPr>
        <p:spPr bwMode="auto">
          <a:xfrm>
            <a:off x="808038" y="2081213"/>
            <a:ext cx="184150" cy="366712"/>
          </a:xfrm>
          <a:prstGeom prst="rect">
            <a:avLst/>
          </a:prstGeom>
          <a:noFill/>
          <a:ln w="12700" cap="sq">
            <a:noFill/>
            <a:miter lim="800000"/>
            <a:headEnd type="none" w="sm" len="sm"/>
            <a:tailEnd type="none" w="sm" len="sm"/>
          </a:ln>
        </p:spPr>
        <p:txBody>
          <a:bodyPr wrap="none">
            <a:spAutoFit/>
          </a:bodyPr>
          <a:lstStyle/>
          <a:p>
            <a:endParaRPr lang="id-ID" sz="1800"/>
          </a:p>
        </p:txBody>
      </p:sp>
      <p:sp>
        <p:nvSpPr>
          <p:cNvPr id="17415" name="Text Box 13"/>
          <p:cNvSpPr txBox="1">
            <a:spLocks noChangeArrowheads="1"/>
          </p:cNvSpPr>
          <p:nvPr/>
        </p:nvSpPr>
        <p:spPr bwMode="auto">
          <a:xfrm>
            <a:off x="879475" y="1071563"/>
            <a:ext cx="7346950" cy="5262979"/>
          </a:xfrm>
          <a:prstGeom prst="rect">
            <a:avLst/>
          </a:prstGeom>
          <a:noFill/>
          <a:ln w="12700" cap="sq">
            <a:noFill/>
            <a:miter lim="800000"/>
            <a:headEnd type="none" w="sm" len="sm"/>
            <a:tailEnd type="none" w="sm" len="sm"/>
          </a:ln>
        </p:spPr>
        <p:txBody>
          <a:bodyPr>
            <a:spAutoFit/>
          </a:bodyPr>
          <a:lstStyle/>
          <a:p>
            <a:r>
              <a:rPr lang="en-US" dirty="0" err="1"/>
              <a:t>Sudah</a:t>
            </a:r>
            <a:r>
              <a:rPr lang="en-US" dirty="0"/>
              <a:t> </a:t>
            </a:r>
            <a:r>
              <a:rPr lang="en-US" dirty="0" err="1"/>
              <a:t>terima</a:t>
            </a:r>
            <a:r>
              <a:rPr lang="en-US" dirty="0"/>
              <a:t> </a:t>
            </a:r>
            <a:r>
              <a:rPr lang="en-US" dirty="0" err="1"/>
              <a:t>dari</a:t>
            </a:r>
            <a:r>
              <a:rPr lang="en-US" dirty="0"/>
              <a:t>         : </a:t>
            </a:r>
            <a:r>
              <a:rPr lang="en-US" dirty="0" err="1" smtClean="0"/>
              <a:t>Rektor</a:t>
            </a:r>
            <a:r>
              <a:rPr lang="en-US" dirty="0" smtClean="0"/>
              <a:t>/</a:t>
            </a:r>
            <a:r>
              <a:rPr lang="en-US" dirty="0" err="1" smtClean="0"/>
              <a:t>Ketua</a:t>
            </a:r>
            <a:r>
              <a:rPr lang="en-US" dirty="0" smtClean="0"/>
              <a:t>/</a:t>
            </a:r>
            <a:r>
              <a:rPr lang="en-US" dirty="0" err="1" smtClean="0"/>
              <a:t>Direktur</a:t>
            </a:r>
            <a:r>
              <a:rPr lang="en-US" dirty="0" smtClean="0"/>
              <a:t>/LPPM </a:t>
            </a:r>
            <a:endParaRPr lang="en-US" dirty="0"/>
          </a:p>
          <a:p>
            <a:endParaRPr lang="en-US" dirty="0"/>
          </a:p>
          <a:p>
            <a:r>
              <a:rPr lang="en-US" dirty="0" err="1"/>
              <a:t>Jumlah</a:t>
            </a:r>
            <a:r>
              <a:rPr lang="en-US" dirty="0"/>
              <a:t> </a:t>
            </a:r>
            <a:r>
              <a:rPr lang="en-US" dirty="0" err="1"/>
              <a:t>uang</a:t>
            </a:r>
            <a:r>
              <a:rPr lang="en-US" dirty="0"/>
              <a:t>                : </a:t>
            </a:r>
            <a:r>
              <a:rPr lang="en-US" dirty="0" err="1"/>
              <a:t>Rp</a:t>
            </a:r>
            <a:r>
              <a:rPr lang="en-US" dirty="0"/>
              <a:t>. </a:t>
            </a:r>
            <a:r>
              <a:rPr lang="en-US" dirty="0" smtClean="0"/>
              <a:t>3.500.000,-</a:t>
            </a:r>
            <a:endParaRPr lang="en-US" dirty="0"/>
          </a:p>
          <a:p>
            <a:endParaRPr lang="en-US" dirty="0"/>
          </a:p>
          <a:p>
            <a:r>
              <a:rPr lang="en-US" dirty="0" err="1"/>
              <a:t>Terbilang</a:t>
            </a:r>
            <a:r>
              <a:rPr lang="en-US" dirty="0"/>
              <a:t>                      : </a:t>
            </a:r>
            <a:r>
              <a:rPr lang="en-US" dirty="0" err="1" smtClean="0"/>
              <a:t>tiga</a:t>
            </a:r>
            <a:r>
              <a:rPr lang="en-US" dirty="0" smtClean="0"/>
              <a:t> </a:t>
            </a:r>
            <a:r>
              <a:rPr lang="en-US" dirty="0" err="1" smtClean="0"/>
              <a:t>juta</a:t>
            </a:r>
            <a:r>
              <a:rPr lang="en-US" dirty="0" smtClean="0"/>
              <a:t> lima </a:t>
            </a:r>
            <a:r>
              <a:rPr lang="en-US" dirty="0" err="1" smtClean="0"/>
              <a:t>ratus</a:t>
            </a:r>
            <a:r>
              <a:rPr lang="en-US" dirty="0" smtClean="0"/>
              <a:t> </a:t>
            </a:r>
            <a:r>
              <a:rPr lang="en-US" dirty="0" err="1" smtClean="0"/>
              <a:t>ribu</a:t>
            </a:r>
            <a:r>
              <a:rPr lang="en-US" dirty="0" smtClean="0"/>
              <a:t> rupiah</a:t>
            </a:r>
            <a:endParaRPr lang="en-US" dirty="0"/>
          </a:p>
          <a:p>
            <a:endParaRPr lang="en-US" dirty="0"/>
          </a:p>
          <a:p>
            <a:r>
              <a:rPr lang="en-US" dirty="0" err="1"/>
              <a:t>Untuk</a:t>
            </a:r>
            <a:r>
              <a:rPr lang="en-US" dirty="0"/>
              <a:t> </a:t>
            </a:r>
            <a:r>
              <a:rPr lang="en-US" dirty="0" err="1"/>
              <a:t>keperluan</a:t>
            </a:r>
            <a:r>
              <a:rPr lang="en-US" dirty="0"/>
              <a:t>         : </a:t>
            </a:r>
            <a:r>
              <a:rPr lang="en-US" dirty="0" err="1" smtClean="0"/>
              <a:t>Pembelian</a:t>
            </a:r>
            <a:r>
              <a:rPr lang="en-US" dirty="0" smtClean="0"/>
              <a:t> </a:t>
            </a:r>
            <a:r>
              <a:rPr lang="en-US" dirty="0" err="1" smtClean="0"/>
              <a:t>bahan</a:t>
            </a:r>
            <a:r>
              <a:rPr lang="en-US" dirty="0" smtClean="0"/>
              <a:t> </a:t>
            </a:r>
            <a:r>
              <a:rPr lang="id-ID" dirty="0" smtClean="0"/>
              <a:t> </a:t>
            </a:r>
            <a:r>
              <a:rPr lang="id-ID" b="1" i="1" u="sng" dirty="0" smtClean="0">
                <a:solidFill>
                  <a:srgbClr val="FF0000"/>
                </a:solidFill>
              </a:rPr>
              <a:t>sesuai nota/bon terlampir</a:t>
            </a:r>
            <a:r>
              <a:rPr lang="id-ID" dirty="0" smtClean="0">
                <a:solidFill>
                  <a:srgbClr val="FF0000"/>
                </a:solidFill>
              </a:rPr>
              <a:t> </a:t>
            </a:r>
            <a:r>
              <a:rPr lang="en-US" dirty="0" err="1" smtClean="0"/>
              <a:t>untuk</a:t>
            </a:r>
            <a:r>
              <a:rPr lang="en-US" dirty="0" smtClean="0"/>
              <a:t> </a:t>
            </a:r>
            <a:r>
              <a:rPr lang="en-US" dirty="0" err="1" smtClean="0"/>
              <a:t>kegiatan</a:t>
            </a:r>
            <a:r>
              <a:rPr lang="en-US" dirty="0" smtClean="0"/>
              <a:t> </a:t>
            </a:r>
            <a:r>
              <a:rPr lang="en-US" dirty="0" err="1"/>
              <a:t>pelaksanaan</a:t>
            </a:r>
            <a:r>
              <a:rPr lang="en-US" dirty="0"/>
              <a:t> </a:t>
            </a:r>
            <a:r>
              <a:rPr lang="en-US" dirty="0" smtClean="0"/>
              <a:t>  </a:t>
            </a:r>
          </a:p>
          <a:p>
            <a:r>
              <a:rPr lang="en-US" dirty="0" smtClean="0"/>
              <a:t>                                     </a:t>
            </a:r>
            <a:r>
              <a:rPr lang="en-US" dirty="0" err="1" smtClean="0"/>
              <a:t>penelitian</a:t>
            </a:r>
            <a:r>
              <a:rPr lang="en-US" dirty="0" smtClean="0"/>
              <a:t> </a:t>
            </a:r>
            <a:r>
              <a:rPr lang="en-US" dirty="0" err="1"/>
              <a:t>Hibah</a:t>
            </a:r>
            <a:r>
              <a:rPr lang="en-US" dirty="0"/>
              <a:t> </a:t>
            </a:r>
            <a:r>
              <a:rPr lang="en-US" dirty="0" err="1" smtClean="0"/>
              <a:t>bersaing</a:t>
            </a:r>
            <a:r>
              <a:rPr lang="en-US" dirty="0" smtClean="0"/>
              <a:t>, </a:t>
            </a:r>
            <a:r>
              <a:rPr lang="en-US" dirty="0" err="1" smtClean="0"/>
              <a:t>sesuai</a:t>
            </a:r>
            <a:r>
              <a:rPr lang="en-US" dirty="0" smtClean="0"/>
              <a:t> </a:t>
            </a:r>
            <a:r>
              <a:rPr lang="en-US" dirty="0" err="1" smtClean="0"/>
              <a:t>kontrak</a:t>
            </a:r>
            <a:r>
              <a:rPr lang="en-US" dirty="0" smtClean="0"/>
              <a:t> </a:t>
            </a:r>
            <a:r>
              <a:rPr lang="en-US" dirty="0" err="1" smtClean="0"/>
              <a:t>nomor</a:t>
            </a:r>
            <a:r>
              <a:rPr lang="en-US" dirty="0" smtClean="0"/>
              <a:t>………..</a:t>
            </a:r>
            <a:r>
              <a:rPr lang="en-US" dirty="0" err="1" smtClean="0"/>
              <a:t>tgl</a:t>
            </a:r>
            <a:r>
              <a:rPr lang="en-US" dirty="0" smtClean="0"/>
              <a:t>…….. </a:t>
            </a:r>
            <a:endParaRPr lang="en-US" dirty="0"/>
          </a:p>
          <a:p>
            <a:r>
              <a:rPr lang="en-US" dirty="0"/>
              <a:t>                                    </a:t>
            </a:r>
            <a:endParaRPr lang="en-US" dirty="0" smtClean="0"/>
          </a:p>
          <a:p>
            <a:endParaRPr lang="en-US" dirty="0" smtClean="0"/>
          </a:p>
          <a:p>
            <a:r>
              <a:rPr lang="en-US" dirty="0" smtClean="0"/>
              <a:t>                                                                       </a:t>
            </a:r>
            <a:endParaRPr lang="en-US" dirty="0"/>
          </a:p>
          <a:p>
            <a:r>
              <a:rPr lang="en-US" dirty="0"/>
              <a:t>                                                                                                            Yogyakarta, </a:t>
            </a:r>
            <a:r>
              <a:rPr lang="id-ID" dirty="0"/>
              <a:t>..........</a:t>
            </a:r>
            <a:endParaRPr lang="en-US" dirty="0"/>
          </a:p>
          <a:p>
            <a:r>
              <a:rPr lang="en-US" dirty="0"/>
              <a:t>                                                                                                             </a:t>
            </a:r>
            <a:r>
              <a:rPr lang="en-US" dirty="0" err="1" smtClean="0"/>
              <a:t>Toko</a:t>
            </a:r>
            <a:r>
              <a:rPr lang="en-US" dirty="0" smtClean="0"/>
              <a:t>   </a:t>
            </a:r>
            <a:r>
              <a:rPr lang="en-US" dirty="0" err="1" smtClean="0"/>
              <a:t>Rejeki</a:t>
            </a:r>
            <a:endParaRPr lang="en-US" dirty="0" smtClean="0"/>
          </a:p>
          <a:p>
            <a:endParaRPr lang="en-US" dirty="0"/>
          </a:p>
          <a:p>
            <a:r>
              <a:rPr lang="en-US" dirty="0"/>
              <a:t>					   </a:t>
            </a:r>
            <a:r>
              <a:rPr lang="en-US" dirty="0" smtClean="0"/>
              <a:t>- </a:t>
            </a:r>
            <a:r>
              <a:rPr lang="en-US" dirty="0" err="1" smtClean="0"/>
              <a:t>materai</a:t>
            </a:r>
            <a:r>
              <a:rPr lang="en-US" dirty="0" smtClean="0"/>
              <a:t> 6000 &amp;</a:t>
            </a:r>
            <a:r>
              <a:rPr lang="en-US" dirty="0" err="1" smtClean="0"/>
              <a:t>stampel</a:t>
            </a:r>
            <a:r>
              <a:rPr lang="en-US" dirty="0" smtClean="0"/>
              <a:t> </a:t>
            </a:r>
            <a:r>
              <a:rPr lang="en-US" dirty="0" err="1" smtClean="0"/>
              <a:t>toko</a:t>
            </a:r>
            <a:endParaRPr lang="en-US" dirty="0"/>
          </a:p>
          <a:p>
            <a:r>
              <a:rPr lang="en-US" dirty="0"/>
              <a:t>					   </a:t>
            </a:r>
          </a:p>
          <a:p>
            <a:r>
              <a:rPr lang="en-US" dirty="0"/>
              <a:t>					</a:t>
            </a:r>
            <a:r>
              <a:rPr lang="en-US" dirty="0" smtClean="0"/>
              <a:t>   - </a:t>
            </a:r>
            <a:r>
              <a:rPr lang="en-US" dirty="0" err="1" smtClean="0"/>
              <a:t>Nama</a:t>
            </a:r>
            <a:r>
              <a:rPr lang="en-US" dirty="0" smtClean="0"/>
              <a:t> </a:t>
            </a:r>
            <a:r>
              <a:rPr lang="en-US" dirty="0" err="1" smtClean="0"/>
              <a:t>jelas</a:t>
            </a:r>
            <a:r>
              <a:rPr lang="en-US" dirty="0" smtClean="0"/>
              <a:t> &amp; </a:t>
            </a:r>
            <a:r>
              <a:rPr lang="en-US" dirty="0" err="1" smtClean="0"/>
              <a:t>tanda</a:t>
            </a:r>
            <a:r>
              <a:rPr lang="en-US" dirty="0" smtClean="0"/>
              <a:t> </a:t>
            </a:r>
            <a:r>
              <a:rPr lang="en-US" dirty="0" err="1" smtClean="0"/>
              <a:t>tangan</a:t>
            </a:r>
            <a:endParaRPr lang="en-US" dirty="0"/>
          </a:p>
          <a:p>
            <a:r>
              <a:rPr lang="en-US" dirty="0"/>
              <a:t>                                                                                 </a:t>
            </a:r>
            <a:endParaRPr lang="en-US" dirty="0" smtClean="0"/>
          </a:p>
          <a:p>
            <a:r>
              <a:rPr lang="en-US" dirty="0" smtClean="0"/>
              <a:t>                                                                                                              …………………….</a:t>
            </a:r>
            <a:endParaRPr lang="en-US" dirty="0"/>
          </a:p>
          <a:p>
            <a:r>
              <a:rPr lang="en-US" dirty="0"/>
              <a:t>---------------------------------------------------------------------------------------------------------------------------------------------</a:t>
            </a:r>
          </a:p>
          <a:p>
            <a:r>
              <a:rPr lang="en-US" dirty="0"/>
              <a:t>               </a:t>
            </a:r>
            <a:r>
              <a:rPr lang="en-US" dirty="0" err="1"/>
              <a:t>Setujuh</a:t>
            </a:r>
            <a:r>
              <a:rPr lang="en-US" dirty="0"/>
              <a:t> </a:t>
            </a:r>
            <a:r>
              <a:rPr lang="en-US" dirty="0" err="1"/>
              <a:t>dibayar</a:t>
            </a:r>
            <a:r>
              <a:rPr lang="en-US" dirty="0"/>
              <a:t>                                                                            </a:t>
            </a:r>
            <a:r>
              <a:rPr lang="en-US" dirty="0" err="1"/>
              <a:t>Lunas</a:t>
            </a:r>
            <a:r>
              <a:rPr lang="en-US" dirty="0"/>
              <a:t> </a:t>
            </a:r>
            <a:r>
              <a:rPr lang="en-US" dirty="0" err="1"/>
              <a:t>dibayar</a:t>
            </a:r>
            <a:endParaRPr lang="en-US" dirty="0"/>
          </a:p>
          <a:p>
            <a:r>
              <a:rPr lang="en-US" dirty="0"/>
              <a:t>           </a:t>
            </a:r>
            <a:r>
              <a:rPr lang="en-US" dirty="0" err="1" smtClean="0"/>
              <a:t>Ketua</a:t>
            </a:r>
            <a:r>
              <a:rPr lang="en-US" dirty="0" smtClean="0"/>
              <a:t> LPPM               </a:t>
            </a:r>
            <a:r>
              <a:rPr lang="id-ID" dirty="0" smtClean="0"/>
              <a:t> </a:t>
            </a:r>
            <a:r>
              <a:rPr lang="en-US" dirty="0" smtClean="0"/>
              <a:t>                                                                    </a:t>
            </a:r>
            <a:r>
              <a:rPr lang="en-US" dirty="0" err="1"/>
              <a:t>Tanggal</a:t>
            </a:r>
            <a:r>
              <a:rPr lang="en-US" dirty="0"/>
              <a:t> …………….</a:t>
            </a:r>
          </a:p>
          <a:p>
            <a:r>
              <a:rPr lang="en-US" dirty="0" smtClean="0"/>
              <a:t>					         </a:t>
            </a:r>
            <a:r>
              <a:rPr lang="en-US" dirty="0" err="1" smtClean="0"/>
              <a:t>Bendahara</a:t>
            </a:r>
            <a:r>
              <a:rPr lang="en-US" dirty="0" smtClean="0"/>
              <a:t>/</a:t>
            </a:r>
            <a:r>
              <a:rPr lang="en-US" dirty="0" err="1" smtClean="0"/>
              <a:t>Keuangan</a:t>
            </a:r>
            <a:r>
              <a:rPr lang="en-US" dirty="0" smtClean="0"/>
              <a:t> UJB</a:t>
            </a:r>
            <a:endParaRPr lang="en-US" dirty="0"/>
          </a:p>
          <a:p>
            <a:r>
              <a:rPr lang="en-US" dirty="0"/>
              <a:t>                   </a:t>
            </a:r>
            <a:r>
              <a:rPr lang="en-US" dirty="0" err="1"/>
              <a:t>ttd</a:t>
            </a:r>
            <a:r>
              <a:rPr lang="en-US" dirty="0"/>
              <a:t>				               </a:t>
            </a:r>
            <a:r>
              <a:rPr lang="en-US" dirty="0" err="1"/>
              <a:t>ttd</a:t>
            </a:r>
            <a:endParaRPr lang="en-US" dirty="0"/>
          </a:p>
          <a:p>
            <a:endParaRPr lang="en-US" dirty="0"/>
          </a:p>
          <a:p>
            <a:r>
              <a:rPr lang="en-US" dirty="0"/>
              <a:t>          </a:t>
            </a:r>
            <a:r>
              <a:rPr lang="en-US" dirty="0" err="1"/>
              <a:t>Nama</a:t>
            </a:r>
            <a:r>
              <a:rPr lang="en-US" dirty="0"/>
              <a:t>……………..			                              </a:t>
            </a:r>
            <a:r>
              <a:rPr lang="en-US" dirty="0" err="1"/>
              <a:t>Nama</a:t>
            </a:r>
            <a:r>
              <a:rPr lang="en-US" dirty="0"/>
              <a:t>………….</a:t>
            </a:r>
          </a:p>
          <a:p>
            <a:r>
              <a:rPr lang="en-US" dirty="0"/>
              <a:t>          NIP/NIK………….			                              </a:t>
            </a:r>
            <a:r>
              <a:rPr lang="en-US" dirty="0" err="1"/>
              <a:t>Nama</a:t>
            </a:r>
            <a:r>
              <a:rPr lang="en-US" dirty="0"/>
              <a:t>/NIK……… </a:t>
            </a:r>
          </a:p>
          <a:p>
            <a:r>
              <a:rPr lang="en-US" dirty="0"/>
              <a:t>                                                                 </a:t>
            </a:r>
          </a:p>
        </p:txBody>
      </p:sp>
      <p:sp>
        <p:nvSpPr>
          <p:cNvPr id="12" name="Oval 11"/>
          <p:cNvSpPr/>
          <p:nvPr/>
        </p:nvSpPr>
        <p:spPr>
          <a:xfrm>
            <a:off x="6786563" y="1214438"/>
            <a:ext cx="1771650" cy="5715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400" b="1" dirty="0" err="1"/>
              <a:t>Harus</a:t>
            </a:r>
            <a:r>
              <a:rPr lang="en-US" sz="1400" b="1" dirty="0"/>
              <a:t> </a:t>
            </a:r>
            <a:r>
              <a:rPr lang="en-US" sz="1400" b="1" dirty="0" err="1"/>
              <a:t>sama</a:t>
            </a:r>
            <a:endParaRPr lang="en-US" sz="1400" b="1" dirty="0"/>
          </a:p>
        </p:txBody>
      </p:sp>
      <p:cxnSp>
        <p:nvCxnSpPr>
          <p:cNvPr id="14" name="Straight Arrow Connector 13"/>
          <p:cNvCxnSpPr/>
          <p:nvPr/>
        </p:nvCxnSpPr>
        <p:spPr>
          <a:xfrm rot="10800000" flipV="1">
            <a:off x="3714750" y="1500188"/>
            <a:ext cx="3000375" cy="71437"/>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8" name="Straight Arrow Connector 17"/>
          <p:cNvCxnSpPr/>
          <p:nvPr/>
        </p:nvCxnSpPr>
        <p:spPr>
          <a:xfrm rot="10800000" flipV="1">
            <a:off x="3786188" y="1571625"/>
            <a:ext cx="2928937" cy="3571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7" name="Rectangle 16"/>
          <p:cNvSpPr/>
          <p:nvPr/>
        </p:nvSpPr>
        <p:spPr>
          <a:xfrm>
            <a:off x="1214414" y="2928934"/>
            <a:ext cx="1857388" cy="35719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err="1" smtClean="0"/>
              <a:t>Harus</a:t>
            </a:r>
            <a:r>
              <a:rPr lang="en-US" dirty="0" smtClean="0"/>
              <a:t> </a:t>
            </a:r>
            <a:r>
              <a:rPr lang="en-US" dirty="0" err="1" smtClean="0"/>
              <a:t>dilampirkan</a:t>
            </a:r>
            <a:endParaRPr lang="en-US" dirty="0"/>
          </a:p>
        </p:txBody>
      </p:sp>
      <p:cxnSp>
        <p:nvCxnSpPr>
          <p:cNvPr id="21" name="Straight Arrow Connector 20"/>
          <p:cNvCxnSpPr/>
          <p:nvPr/>
        </p:nvCxnSpPr>
        <p:spPr>
          <a:xfrm rot="10800000" flipV="1">
            <a:off x="3143240" y="2357430"/>
            <a:ext cx="1428760" cy="57150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9" name="Straight Connector 18"/>
          <p:cNvCxnSpPr>
            <a:stCxn id="17412" idx="1"/>
            <a:endCxn id="17412" idx="3"/>
          </p:cNvCxnSpPr>
          <p:nvPr/>
        </p:nvCxnSpPr>
        <p:spPr>
          <a:xfrm>
            <a:off x="6444208" y="731044"/>
            <a:ext cx="1704430"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idx="1"/>
          </p:nvPr>
        </p:nvSpPr>
        <p:spPr>
          <a:xfrm>
            <a:off x="468313" y="1785926"/>
            <a:ext cx="8351837" cy="4310074"/>
          </a:xfrm>
          <a:scene3d>
            <a:camera prst="orthographicFront"/>
            <a:lightRig rig="threePt" dir="t"/>
          </a:scene3d>
          <a:sp3d>
            <a:bevelT w="139700" h="139700" prst="divot"/>
          </a:sp3d>
        </p:spPr>
        <p:style>
          <a:lnRef idx="1">
            <a:schemeClr val="accent1"/>
          </a:lnRef>
          <a:fillRef idx="2">
            <a:schemeClr val="accent1"/>
          </a:fillRef>
          <a:effectRef idx="1">
            <a:schemeClr val="accent1"/>
          </a:effectRef>
          <a:fontRef idx="minor">
            <a:schemeClr val="dk1"/>
          </a:fontRef>
        </p:style>
        <p:txBody>
          <a:bodyPr/>
          <a:lstStyle/>
          <a:p>
            <a:pPr marL="533400" indent="-533400" eaLnBrk="1" hangingPunct="1">
              <a:buFont typeface="Wingdings 2" pitchFamily="18" charset="2"/>
              <a:buNone/>
            </a:pPr>
            <a:r>
              <a:rPr lang="en-US" dirty="0" err="1" smtClean="0">
                <a:solidFill>
                  <a:srgbClr val="002060"/>
                </a:solidFill>
                <a:latin typeface="Arial" charset="0"/>
              </a:rPr>
              <a:t>Terdiri</a:t>
            </a:r>
            <a:r>
              <a:rPr lang="en-US" dirty="0" smtClean="0">
                <a:solidFill>
                  <a:srgbClr val="002060"/>
                </a:solidFill>
                <a:latin typeface="Arial" charset="0"/>
              </a:rPr>
              <a:t> </a:t>
            </a:r>
            <a:r>
              <a:rPr lang="en-US" dirty="0" err="1" smtClean="0">
                <a:solidFill>
                  <a:srgbClr val="002060"/>
                </a:solidFill>
                <a:latin typeface="Arial" charset="0"/>
              </a:rPr>
              <a:t>dari</a:t>
            </a:r>
            <a:r>
              <a:rPr lang="en-US" dirty="0" smtClean="0">
                <a:solidFill>
                  <a:srgbClr val="002060"/>
                </a:solidFill>
                <a:latin typeface="Arial" charset="0"/>
              </a:rPr>
              <a:t> 3 </a:t>
            </a:r>
            <a:r>
              <a:rPr lang="en-US" dirty="0" err="1" smtClean="0">
                <a:solidFill>
                  <a:srgbClr val="002060"/>
                </a:solidFill>
                <a:latin typeface="Arial" charset="0"/>
              </a:rPr>
              <a:t>kategori</a:t>
            </a:r>
            <a:r>
              <a:rPr lang="en-US" dirty="0" smtClean="0">
                <a:solidFill>
                  <a:srgbClr val="002060"/>
                </a:solidFill>
                <a:latin typeface="Arial" charset="0"/>
              </a:rPr>
              <a:t>:</a:t>
            </a:r>
          </a:p>
          <a:p>
            <a:pPr marL="533400" indent="-533400" eaLnBrk="1" hangingPunct="1">
              <a:buFont typeface="Wingdings 2" pitchFamily="18" charset="2"/>
              <a:buNone/>
            </a:pPr>
            <a:endParaRPr lang="en-US" dirty="0" smtClean="0">
              <a:solidFill>
                <a:srgbClr val="002060"/>
              </a:solidFill>
              <a:latin typeface="Arial" charset="0"/>
            </a:endParaRPr>
          </a:p>
          <a:p>
            <a:pPr marL="533400" indent="-533400" eaLnBrk="1" hangingPunct="1">
              <a:buFontTx/>
              <a:buAutoNum type="arabicPeriod"/>
            </a:pPr>
            <a:r>
              <a:rPr lang="en-US" dirty="0" err="1" smtClean="0">
                <a:solidFill>
                  <a:srgbClr val="002060"/>
                </a:solidFill>
                <a:latin typeface="Arial" charset="0"/>
              </a:rPr>
              <a:t>Perjalanan</a:t>
            </a:r>
            <a:r>
              <a:rPr lang="en-US" dirty="0" smtClean="0">
                <a:solidFill>
                  <a:srgbClr val="002060"/>
                </a:solidFill>
                <a:latin typeface="Arial" charset="0"/>
              </a:rPr>
              <a:t> </a:t>
            </a:r>
            <a:r>
              <a:rPr lang="en-US" dirty="0" err="1" smtClean="0">
                <a:solidFill>
                  <a:srgbClr val="002060"/>
                </a:solidFill>
                <a:latin typeface="Arial" charset="0"/>
              </a:rPr>
              <a:t>melewati</a:t>
            </a:r>
            <a:r>
              <a:rPr lang="en-US" dirty="0" smtClean="0">
                <a:solidFill>
                  <a:srgbClr val="002060"/>
                </a:solidFill>
                <a:latin typeface="Arial" charset="0"/>
              </a:rPr>
              <a:t> </a:t>
            </a:r>
            <a:r>
              <a:rPr lang="en-US" dirty="0" err="1" smtClean="0">
                <a:solidFill>
                  <a:srgbClr val="002060"/>
                </a:solidFill>
                <a:latin typeface="Arial" charset="0"/>
              </a:rPr>
              <a:t>batas</a:t>
            </a:r>
            <a:r>
              <a:rPr lang="en-US" dirty="0" smtClean="0">
                <a:solidFill>
                  <a:srgbClr val="002060"/>
                </a:solidFill>
                <a:latin typeface="Arial" charset="0"/>
              </a:rPr>
              <a:t> </a:t>
            </a:r>
            <a:r>
              <a:rPr lang="en-US" dirty="0" err="1" smtClean="0">
                <a:solidFill>
                  <a:srgbClr val="002060"/>
                </a:solidFill>
                <a:latin typeface="Arial" charset="0"/>
              </a:rPr>
              <a:t>kota</a:t>
            </a:r>
            <a:endParaRPr lang="en-US" dirty="0" smtClean="0">
              <a:solidFill>
                <a:srgbClr val="002060"/>
              </a:solidFill>
              <a:latin typeface="Arial" charset="0"/>
            </a:endParaRPr>
          </a:p>
          <a:p>
            <a:pPr marL="533400" indent="-533400" eaLnBrk="1" hangingPunct="1">
              <a:buFontTx/>
              <a:buAutoNum type="arabicPeriod"/>
            </a:pPr>
            <a:endParaRPr lang="en-US" dirty="0" smtClean="0">
              <a:solidFill>
                <a:srgbClr val="002060"/>
              </a:solidFill>
              <a:latin typeface="Arial" charset="0"/>
            </a:endParaRPr>
          </a:p>
          <a:p>
            <a:pPr marL="533400" indent="-533400" eaLnBrk="1" hangingPunct="1">
              <a:buFontTx/>
              <a:buAutoNum type="arabicPeriod"/>
            </a:pPr>
            <a:r>
              <a:rPr lang="en-US" dirty="0" err="1" smtClean="0">
                <a:solidFill>
                  <a:srgbClr val="002060"/>
                </a:solidFill>
                <a:latin typeface="Arial" charset="0"/>
              </a:rPr>
              <a:t>Perjalanan</a:t>
            </a:r>
            <a:r>
              <a:rPr lang="en-US" dirty="0" smtClean="0">
                <a:solidFill>
                  <a:srgbClr val="002060"/>
                </a:solidFill>
                <a:latin typeface="Arial" charset="0"/>
              </a:rPr>
              <a:t> </a:t>
            </a:r>
            <a:r>
              <a:rPr lang="en-US" dirty="0" err="1" smtClean="0">
                <a:solidFill>
                  <a:srgbClr val="002060"/>
                </a:solidFill>
                <a:latin typeface="Arial" charset="0"/>
              </a:rPr>
              <a:t>dalam</a:t>
            </a:r>
            <a:r>
              <a:rPr lang="en-US" dirty="0" smtClean="0">
                <a:solidFill>
                  <a:srgbClr val="002060"/>
                </a:solidFill>
                <a:latin typeface="Arial" charset="0"/>
              </a:rPr>
              <a:t> </a:t>
            </a:r>
            <a:r>
              <a:rPr lang="en-US" dirty="0" err="1" smtClean="0">
                <a:solidFill>
                  <a:srgbClr val="002060"/>
                </a:solidFill>
                <a:latin typeface="Arial" charset="0"/>
              </a:rPr>
              <a:t>kota</a:t>
            </a:r>
            <a:r>
              <a:rPr lang="en-US" dirty="0" smtClean="0">
                <a:solidFill>
                  <a:srgbClr val="002060"/>
                </a:solidFill>
                <a:latin typeface="Arial" charset="0"/>
              </a:rPr>
              <a:t> </a:t>
            </a:r>
            <a:r>
              <a:rPr lang="en-US" dirty="0" err="1" smtClean="0">
                <a:solidFill>
                  <a:srgbClr val="002060"/>
                </a:solidFill>
                <a:latin typeface="Arial" charset="0"/>
              </a:rPr>
              <a:t>sampai</a:t>
            </a:r>
            <a:r>
              <a:rPr lang="en-US" dirty="0" smtClean="0">
                <a:solidFill>
                  <a:srgbClr val="002060"/>
                </a:solidFill>
                <a:latin typeface="Arial" charset="0"/>
              </a:rPr>
              <a:t> 8 jam</a:t>
            </a:r>
          </a:p>
          <a:p>
            <a:pPr marL="533400" indent="-533400" eaLnBrk="1" hangingPunct="1">
              <a:buFontTx/>
              <a:buAutoNum type="arabicPeriod"/>
            </a:pPr>
            <a:endParaRPr lang="en-US" dirty="0" smtClean="0">
              <a:solidFill>
                <a:srgbClr val="002060"/>
              </a:solidFill>
              <a:latin typeface="Arial" charset="0"/>
            </a:endParaRPr>
          </a:p>
          <a:p>
            <a:pPr marL="533400" indent="-533400" eaLnBrk="1" hangingPunct="1">
              <a:buFontTx/>
              <a:buAutoNum type="arabicPeriod"/>
            </a:pPr>
            <a:r>
              <a:rPr lang="en-US" dirty="0" err="1" smtClean="0">
                <a:solidFill>
                  <a:srgbClr val="002060"/>
                </a:solidFill>
                <a:latin typeface="Arial" charset="0"/>
              </a:rPr>
              <a:t>Perjalanan</a:t>
            </a:r>
            <a:r>
              <a:rPr lang="en-US" dirty="0" smtClean="0">
                <a:solidFill>
                  <a:srgbClr val="002060"/>
                </a:solidFill>
                <a:latin typeface="Arial" charset="0"/>
              </a:rPr>
              <a:t> </a:t>
            </a:r>
            <a:r>
              <a:rPr lang="en-US" dirty="0" err="1" smtClean="0">
                <a:solidFill>
                  <a:srgbClr val="002060"/>
                </a:solidFill>
                <a:latin typeface="Arial" charset="0"/>
              </a:rPr>
              <a:t>dalam</a:t>
            </a:r>
            <a:r>
              <a:rPr lang="en-US" dirty="0" smtClean="0">
                <a:solidFill>
                  <a:srgbClr val="002060"/>
                </a:solidFill>
                <a:latin typeface="Arial" charset="0"/>
              </a:rPr>
              <a:t> </a:t>
            </a:r>
            <a:r>
              <a:rPr lang="en-US" dirty="0" err="1" smtClean="0">
                <a:solidFill>
                  <a:srgbClr val="002060"/>
                </a:solidFill>
                <a:latin typeface="Arial" charset="0"/>
              </a:rPr>
              <a:t>kota</a:t>
            </a:r>
            <a:r>
              <a:rPr lang="en-US" dirty="0" smtClean="0">
                <a:solidFill>
                  <a:srgbClr val="002060"/>
                </a:solidFill>
                <a:latin typeface="Arial" charset="0"/>
              </a:rPr>
              <a:t> </a:t>
            </a:r>
            <a:r>
              <a:rPr lang="en-US" dirty="0" err="1" smtClean="0">
                <a:solidFill>
                  <a:srgbClr val="002060"/>
                </a:solidFill>
                <a:latin typeface="Arial" charset="0"/>
              </a:rPr>
              <a:t>lebih</a:t>
            </a:r>
            <a:r>
              <a:rPr lang="en-US" dirty="0" smtClean="0">
                <a:solidFill>
                  <a:srgbClr val="002060"/>
                </a:solidFill>
                <a:latin typeface="Arial" charset="0"/>
              </a:rPr>
              <a:t> </a:t>
            </a:r>
            <a:r>
              <a:rPr lang="en-US" dirty="0" err="1" smtClean="0">
                <a:solidFill>
                  <a:srgbClr val="002060"/>
                </a:solidFill>
                <a:latin typeface="Arial" charset="0"/>
              </a:rPr>
              <a:t>dari</a:t>
            </a:r>
            <a:r>
              <a:rPr lang="en-US" dirty="0" smtClean="0">
                <a:solidFill>
                  <a:srgbClr val="002060"/>
                </a:solidFill>
                <a:latin typeface="Arial" charset="0"/>
              </a:rPr>
              <a:t> 8 jam</a:t>
            </a:r>
          </a:p>
          <a:p>
            <a:pPr marL="533400" indent="-533400" eaLnBrk="1" hangingPunct="1">
              <a:buFontTx/>
              <a:buAutoNum type="arabicPeriod"/>
            </a:pPr>
            <a:endParaRPr lang="en-US" sz="2900" dirty="0" smtClean="0">
              <a:solidFill>
                <a:srgbClr val="0099FF"/>
              </a:solidFill>
              <a:latin typeface="Arial" charset="0"/>
            </a:endParaRPr>
          </a:p>
          <a:p>
            <a:pPr marL="533400" indent="-533400" eaLnBrk="1" hangingPunct="1">
              <a:buFontTx/>
              <a:buAutoNum type="arabicPeriod"/>
            </a:pPr>
            <a:endParaRPr lang="en-US" sz="2900" dirty="0" smtClean="0">
              <a:solidFill>
                <a:srgbClr val="0099FF"/>
              </a:solidFill>
              <a:latin typeface="Arial" charset="0"/>
            </a:endParaRPr>
          </a:p>
        </p:txBody>
      </p:sp>
      <p:sp>
        <p:nvSpPr>
          <p:cNvPr id="3584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FAFD6056-7E5D-433A-9DAF-9053B4F0C1C1}" type="slidenum">
              <a:rPr lang="en-US" smtClean="0"/>
              <a:pPr/>
              <a:t>18</a:t>
            </a:fld>
            <a:endParaRPr lang="en-US" smtClean="0"/>
          </a:p>
        </p:txBody>
      </p:sp>
      <p:sp>
        <p:nvSpPr>
          <p:cNvPr id="20483" name="Rectangle 2"/>
          <p:cNvSpPr>
            <a:spLocks noGrp="1" noChangeArrowheads="1"/>
          </p:cNvSpPr>
          <p:nvPr>
            <p:ph type="title"/>
          </p:nvPr>
        </p:nvSpPr>
        <p:spPr>
          <a:xfrm>
            <a:off x="428596" y="428604"/>
            <a:ext cx="8358246" cy="1285884"/>
          </a:xfrm>
          <a:scene3d>
            <a:camera prst="orthographicFront"/>
            <a:lightRig rig="soft" dir="t"/>
          </a:scene3d>
          <a:sp3d>
            <a:bevelT w="139700" h="139700" prst="divot"/>
          </a:sp3d>
        </p:spPr>
        <p:style>
          <a:lnRef idx="1">
            <a:schemeClr val="accent1"/>
          </a:lnRef>
          <a:fillRef idx="2">
            <a:schemeClr val="accent1"/>
          </a:fillRef>
          <a:effectRef idx="1">
            <a:schemeClr val="accent1"/>
          </a:effectRef>
          <a:fontRef idx="minor">
            <a:schemeClr val="dk1"/>
          </a:fontRef>
        </p:style>
        <p:txBody>
          <a:bodyPr wrap="square" lIns="91440" tIns="45720" rIns="91440" bIns="45720" numCol="1" anchorCtr="0" compatLnSpc="1">
            <a:prstTxWarp prst="textNoShape">
              <a:avLst/>
            </a:prstTxWarp>
            <a:normAutofit fontScale="90000"/>
            <a:scene3d>
              <a:camera prst="orthographicFront"/>
              <a:lightRig rig="soft" dir="t"/>
            </a:scene3d>
            <a:sp3d prstMaterial="softEdge">
              <a:bevelT w="25400" h="25400"/>
            </a:sp3d>
          </a:bodyPr>
          <a:lstStyle/>
          <a:p>
            <a:pPr algn="ctr" eaLnBrk="1" fontAlgn="auto" hangingPunct="1">
              <a:spcAft>
                <a:spcPts val="0"/>
              </a:spcAft>
              <a:defRPr/>
            </a:pPr>
            <a:r>
              <a:rPr lang="en-US" dirty="0" smtClean="0">
                <a:effectLst>
                  <a:outerShdw blurRad="38100" dist="38100" dir="2700000" algn="tl">
                    <a:srgbClr val="000000"/>
                  </a:outerShdw>
                </a:effectLst>
                <a:latin typeface="Arial" charset="0"/>
              </a:rPr>
              <a:t/>
            </a:r>
            <a:br>
              <a:rPr lang="en-US" dirty="0" smtClean="0">
                <a:effectLst>
                  <a:outerShdw blurRad="38100" dist="38100" dir="2700000" algn="tl">
                    <a:srgbClr val="000000"/>
                  </a:outerShdw>
                </a:effectLst>
                <a:latin typeface="Arial" charset="0"/>
              </a:rPr>
            </a:br>
            <a:r>
              <a:rPr lang="en-US" dirty="0" smtClean="0">
                <a:effectLst>
                  <a:outerShdw blurRad="38100" dist="38100" dir="2700000" algn="tl">
                    <a:srgbClr val="000000"/>
                  </a:outerShdw>
                </a:effectLst>
                <a:latin typeface="Arial" charset="0"/>
              </a:rPr>
              <a:t>C.    </a:t>
            </a:r>
            <a:r>
              <a:rPr lang="en-US" sz="4900" dirty="0" smtClean="0">
                <a:solidFill>
                  <a:srgbClr val="002060"/>
                </a:solidFill>
                <a:effectLst>
                  <a:outerShdw blurRad="38100" dist="38100" dir="2700000" algn="tl">
                    <a:srgbClr val="000000"/>
                  </a:outerShdw>
                </a:effectLst>
                <a:latin typeface="Arial" charset="0"/>
              </a:rPr>
              <a:t>PERJALANAN DINAS</a:t>
            </a:r>
            <a:r>
              <a:rPr lang="en-US" dirty="0" smtClean="0">
                <a:solidFill>
                  <a:srgbClr val="002060"/>
                </a:solidFill>
                <a:effectLst>
                  <a:outerShdw blurRad="38100" dist="38100" dir="2700000" algn="tl">
                    <a:srgbClr val="000000"/>
                  </a:outerShdw>
                </a:effectLst>
                <a:latin typeface="Arial" charset="0"/>
              </a:rPr>
              <a:t> </a:t>
            </a:r>
            <a:br>
              <a:rPr lang="en-US" dirty="0" smtClean="0">
                <a:solidFill>
                  <a:srgbClr val="002060"/>
                </a:solidFill>
                <a:effectLst>
                  <a:outerShdw blurRad="38100" dist="38100" dir="2700000" algn="tl">
                    <a:srgbClr val="000000"/>
                  </a:outerShdw>
                </a:effectLst>
                <a:latin typeface="Arial" charset="0"/>
              </a:rPr>
            </a:br>
            <a:r>
              <a:rPr lang="en-US" sz="1800" dirty="0" smtClean="0">
                <a:solidFill>
                  <a:srgbClr val="002060"/>
                </a:solidFill>
                <a:effectLst>
                  <a:outerShdw blurRad="38100" dist="38100" dir="2700000" algn="tl">
                    <a:srgbClr val="000000"/>
                  </a:outerShdw>
                </a:effectLst>
                <a:latin typeface="Arial" charset="0"/>
              </a:rPr>
              <a:t>PMK : 113/PMK.05/2012 TENTANG PERJALANAN DINAS DALAM NEGERI</a:t>
            </a:r>
            <a:r>
              <a:rPr lang="en-US" sz="2900" dirty="0" smtClean="0">
                <a:effectLst>
                  <a:outerShdw blurRad="38100" dist="38100" dir="2700000" algn="tl">
                    <a:srgbClr val="000000"/>
                  </a:outerShdw>
                </a:effectLst>
                <a:latin typeface="Arial" charset="0"/>
              </a:rPr>
              <a:t/>
            </a:r>
            <a:br>
              <a:rPr lang="en-US" sz="2900" dirty="0" smtClean="0">
                <a:effectLst>
                  <a:outerShdw blurRad="38100" dist="38100" dir="2700000" algn="tl">
                    <a:srgbClr val="000000"/>
                  </a:outerShdw>
                </a:effectLst>
                <a:latin typeface="Arial" charset="0"/>
              </a:rPr>
            </a:br>
            <a:endParaRPr lang="en-US" sz="2900" dirty="0" smtClean="0">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468313" y="1500174"/>
            <a:ext cx="8496300" cy="4808551"/>
          </a:xfrm>
          <a:scene3d>
            <a:camera prst="orthographicFront"/>
            <a:lightRig rig="threePt" dir="t"/>
          </a:scene3d>
          <a:sp3d>
            <a:bevelT w="101600" prst="riblet"/>
          </a:sp3d>
        </p:spPr>
        <p:style>
          <a:lnRef idx="1">
            <a:schemeClr val="accent6"/>
          </a:lnRef>
          <a:fillRef idx="2">
            <a:schemeClr val="accent6"/>
          </a:fillRef>
          <a:effectRef idx="1">
            <a:schemeClr val="accent6"/>
          </a:effectRef>
          <a:fontRef idx="minor">
            <a:schemeClr val="dk1"/>
          </a:fontRef>
        </p:style>
        <p:txBody>
          <a:bodyPr>
            <a:normAutofit/>
          </a:bodyPr>
          <a:lstStyle/>
          <a:p>
            <a:pPr marL="609600" indent="-609600" eaLnBrk="1" fontAlgn="auto" hangingPunct="1">
              <a:lnSpc>
                <a:spcPct val="80000"/>
              </a:lnSpc>
              <a:spcAft>
                <a:spcPts val="0"/>
              </a:spcAft>
              <a:buFontTx/>
              <a:buNone/>
              <a:defRPr/>
            </a:pPr>
            <a:r>
              <a:rPr lang="en-US" sz="2800" b="1" dirty="0" smtClean="0">
                <a:solidFill>
                  <a:srgbClr val="002060"/>
                </a:solidFill>
                <a:latin typeface="Centaur" pitchFamily="18" charset="0"/>
              </a:rPr>
              <a:t>SURAT TUGAS;</a:t>
            </a:r>
          </a:p>
          <a:p>
            <a:pPr marL="609600" indent="-609600" eaLnBrk="1" fontAlgn="auto" hangingPunct="1">
              <a:lnSpc>
                <a:spcPct val="80000"/>
              </a:lnSpc>
              <a:spcAft>
                <a:spcPts val="0"/>
              </a:spcAft>
              <a:buFontTx/>
              <a:buNone/>
              <a:defRPr/>
            </a:pPr>
            <a:endParaRPr lang="en-US" sz="2400" b="1" dirty="0" smtClean="0">
              <a:solidFill>
                <a:srgbClr val="002060"/>
              </a:solidFill>
              <a:latin typeface="Centaur" pitchFamily="18" charset="0"/>
            </a:endParaRPr>
          </a:p>
          <a:p>
            <a:pPr marL="609600" indent="-609600" algn="just"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1. </a:t>
            </a:r>
            <a:r>
              <a:rPr lang="en-US" sz="2400" b="1" dirty="0" err="1" smtClean="0">
                <a:solidFill>
                  <a:srgbClr val="002060"/>
                </a:solidFill>
                <a:latin typeface="Centaur" pitchFamily="18" charset="0"/>
                <a:cs typeface="EucrosiaUPC" pitchFamily="18" charset="-34"/>
              </a:rPr>
              <a:t>Surat</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Tugas</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diterbitkan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oleh</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Kepala</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Satuan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Kerja</a:t>
            </a:r>
            <a:r>
              <a:rPr lang="en-US" sz="2400" b="1" dirty="0" smtClean="0">
                <a:solidFill>
                  <a:srgbClr val="002060"/>
                </a:solidFill>
                <a:latin typeface="Centaur" pitchFamily="18" charset="0"/>
                <a:cs typeface="EucrosiaUPC" pitchFamily="18" charset="-34"/>
              </a:rPr>
              <a:t>/</a:t>
            </a:r>
            <a:r>
              <a:rPr lang="en-US" sz="2400" b="1" dirty="0" err="1" smtClean="0">
                <a:solidFill>
                  <a:srgbClr val="002060"/>
                </a:solidFill>
                <a:latin typeface="Centaur" pitchFamily="18" charset="0"/>
                <a:cs typeface="EucrosiaUPC" pitchFamily="18" charset="-34"/>
              </a:rPr>
              <a:t>Pejabat</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EselonI</a:t>
            </a:r>
            <a:r>
              <a:rPr lang="en-US" sz="2400" b="1" dirty="0" smtClean="0">
                <a:solidFill>
                  <a:srgbClr val="002060"/>
                </a:solidFill>
                <a:latin typeface="Centaur" pitchFamily="18" charset="0"/>
                <a:cs typeface="EucrosiaUPC" pitchFamily="18" charset="-34"/>
              </a:rPr>
              <a:t>/</a:t>
            </a:r>
            <a:r>
              <a:rPr lang="en-US" sz="2400" b="1" dirty="0" err="1" smtClean="0">
                <a:solidFill>
                  <a:srgbClr val="002060"/>
                </a:solidFill>
                <a:latin typeface="Centaur" pitchFamily="18" charset="0"/>
                <a:cs typeface="EucrosiaUPC" pitchFamily="18" charset="-34"/>
              </a:rPr>
              <a:t>Pejabat</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Eselon</a:t>
            </a:r>
            <a:r>
              <a:rPr lang="en-US" sz="2400" b="1" dirty="0" smtClean="0">
                <a:solidFill>
                  <a:srgbClr val="002060"/>
                </a:solidFill>
                <a:latin typeface="Centaur" pitchFamily="18" charset="0"/>
                <a:cs typeface="EucrosiaUPC" pitchFamily="18" charset="-34"/>
              </a:rPr>
              <a:t> II/</a:t>
            </a:r>
            <a:r>
              <a:rPr lang="en-US" sz="2400" b="1" dirty="0" err="1" smtClean="0">
                <a:solidFill>
                  <a:srgbClr val="002060"/>
                </a:solidFill>
                <a:latin typeface="Centaur" pitchFamily="18" charset="0"/>
                <a:cs typeface="EucrosiaUPC" pitchFamily="18" charset="-34"/>
              </a:rPr>
              <a:t>Atasan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langsung</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pelaksana</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perjalanan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dinas</a:t>
            </a:r>
            <a:r>
              <a:rPr lang="en-US" sz="2400" b="1" dirty="0" smtClean="0">
                <a:solidFill>
                  <a:srgbClr val="002060"/>
                </a:solidFill>
                <a:latin typeface="Centaur" pitchFamily="18" charset="0"/>
                <a:cs typeface="EucrosiaUPC" pitchFamily="18" charset="-34"/>
              </a:rPr>
              <a:t>,</a:t>
            </a:r>
          </a:p>
          <a:p>
            <a:pPr marL="609600" indent="-609600" algn="just"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        SURAT TUGAS  </a:t>
            </a:r>
            <a:r>
              <a:rPr lang="en-US" sz="2400" b="1" dirty="0" err="1" smtClean="0">
                <a:solidFill>
                  <a:srgbClr val="002060"/>
                </a:solidFill>
                <a:latin typeface="Centaur" pitchFamily="18" charset="0"/>
                <a:cs typeface="EucrosiaUPC" pitchFamily="18" charset="-34"/>
              </a:rPr>
              <a:t>sedikitnya</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mencantumkan</a:t>
            </a:r>
            <a:r>
              <a:rPr lang="en-US" sz="2400" b="1" dirty="0" smtClean="0">
                <a:solidFill>
                  <a:srgbClr val="002060"/>
                </a:solidFill>
                <a:latin typeface="Centaur" pitchFamily="18" charset="0"/>
                <a:cs typeface="EucrosiaUPC" pitchFamily="18" charset="-34"/>
              </a:rPr>
              <a:t>:</a:t>
            </a:r>
          </a:p>
          <a:p>
            <a:pPr marL="609600" indent="-609600"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        - </a:t>
            </a:r>
            <a:r>
              <a:rPr lang="en-US" sz="2400" b="1" dirty="0" err="1" smtClean="0">
                <a:solidFill>
                  <a:srgbClr val="002060"/>
                </a:solidFill>
                <a:latin typeface="Centaur" pitchFamily="18" charset="0"/>
                <a:cs typeface="EucrosiaUPC" pitchFamily="18" charset="-34"/>
              </a:rPr>
              <a:t>Pemberian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tugas</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oleh</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Atasan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langsung</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Dekan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Wadek</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Kadep</a:t>
            </a:r>
            <a:r>
              <a:rPr lang="en-US" sz="2400" b="1" dirty="0" smtClean="0">
                <a:solidFill>
                  <a:srgbClr val="002060"/>
                </a:solidFill>
                <a:latin typeface="Centaur" pitchFamily="18" charset="0"/>
                <a:cs typeface="EucrosiaUPC" pitchFamily="18" charset="-34"/>
              </a:rPr>
              <a:t>/   </a:t>
            </a:r>
          </a:p>
          <a:p>
            <a:pPr marL="609600" indent="-609600"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Sekdep</a:t>
            </a:r>
            <a:r>
              <a:rPr lang="en-US" sz="2400" b="1" dirty="0" smtClean="0">
                <a:solidFill>
                  <a:srgbClr val="002060"/>
                </a:solidFill>
                <a:latin typeface="Centaur" pitchFamily="18" charset="0"/>
                <a:cs typeface="EucrosiaUPC" pitchFamily="18" charset="-34"/>
              </a:rPr>
              <a:t>)</a:t>
            </a:r>
          </a:p>
          <a:p>
            <a:pPr marL="609600" indent="-609600"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        - </a:t>
            </a:r>
            <a:r>
              <a:rPr lang="en-US" sz="2400" b="1" dirty="0" err="1" smtClean="0">
                <a:solidFill>
                  <a:srgbClr val="002060"/>
                </a:solidFill>
                <a:latin typeface="Centaur" pitchFamily="18" charset="0"/>
                <a:cs typeface="EucrosiaUPC" pitchFamily="18" charset="-34"/>
              </a:rPr>
              <a:t>Pelaksana</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Tugas</a:t>
            </a:r>
            <a:endParaRPr lang="en-US" sz="2400" b="1" dirty="0" smtClean="0">
              <a:solidFill>
                <a:srgbClr val="002060"/>
              </a:solidFill>
              <a:latin typeface="Centaur" pitchFamily="18" charset="0"/>
              <a:cs typeface="EucrosiaUPC" pitchFamily="18" charset="-34"/>
            </a:endParaRPr>
          </a:p>
          <a:p>
            <a:pPr marL="609600" indent="-609600"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        - </a:t>
            </a:r>
            <a:r>
              <a:rPr lang="en-US" sz="2400" b="1" dirty="0" err="1" smtClean="0">
                <a:solidFill>
                  <a:srgbClr val="002060"/>
                </a:solidFill>
                <a:latin typeface="Centaur" pitchFamily="18" charset="0"/>
                <a:cs typeface="EucrosiaUPC" pitchFamily="18" charset="-34"/>
              </a:rPr>
              <a:t>Waktu</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Pelaksanaan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Tugas</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dan</a:t>
            </a:r>
            <a:endParaRPr lang="en-US" sz="2400" b="1" dirty="0" smtClean="0">
              <a:solidFill>
                <a:srgbClr val="002060"/>
              </a:solidFill>
              <a:latin typeface="Centaur" pitchFamily="18" charset="0"/>
              <a:cs typeface="EucrosiaUPC" pitchFamily="18" charset="-34"/>
            </a:endParaRPr>
          </a:p>
          <a:p>
            <a:pPr marL="609600" indent="-609600" eaLnBrk="1" fontAlgn="auto" hangingPunct="1">
              <a:lnSpc>
                <a:spcPct val="80000"/>
              </a:lnSpc>
              <a:spcAft>
                <a:spcPts val="0"/>
              </a:spcAft>
              <a:buFontTx/>
              <a:buNone/>
              <a:defRPr/>
            </a:pPr>
            <a:r>
              <a:rPr lang="en-US" sz="2400" b="1" dirty="0" smtClean="0">
                <a:solidFill>
                  <a:srgbClr val="002060"/>
                </a:solidFill>
                <a:latin typeface="Centaur" pitchFamily="18" charset="0"/>
                <a:cs typeface="EucrosiaUPC" pitchFamily="18" charset="-34"/>
              </a:rPr>
              <a:t>        - </a:t>
            </a:r>
            <a:r>
              <a:rPr lang="en-US" sz="2400" b="1" dirty="0" err="1" smtClean="0">
                <a:solidFill>
                  <a:srgbClr val="002060"/>
                </a:solidFill>
                <a:latin typeface="Centaur" pitchFamily="18" charset="0"/>
                <a:cs typeface="EucrosiaUPC" pitchFamily="18" charset="-34"/>
              </a:rPr>
              <a:t>Tempat</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Pelaksanaan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Tugas</a:t>
            </a:r>
            <a:endParaRPr lang="en-US" sz="2400" b="1" dirty="0" smtClean="0">
              <a:solidFill>
                <a:srgbClr val="002060"/>
              </a:solidFill>
              <a:latin typeface="Centaur" pitchFamily="18" charset="0"/>
              <a:cs typeface="EucrosiaUPC" pitchFamily="18" charset="-34"/>
            </a:endParaRPr>
          </a:p>
          <a:p>
            <a:pPr marL="609600" indent="-609600" eaLnBrk="1" fontAlgn="auto" hangingPunct="1">
              <a:lnSpc>
                <a:spcPct val="80000"/>
              </a:lnSpc>
              <a:spcAft>
                <a:spcPts val="0"/>
              </a:spcAft>
              <a:buFontTx/>
              <a:buAutoNum type="arabicPeriod" startAt="2"/>
              <a:defRPr/>
            </a:pPr>
            <a:r>
              <a:rPr lang="en-US" sz="2400" b="1" dirty="0" err="1" smtClean="0">
                <a:solidFill>
                  <a:srgbClr val="002060"/>
                </a:solidFill>
                <a:latin typeface="Centaur" pitchFamily="18" charset="0"/>
                <a:cs typeface="EucrosiaUPC" pitchFamily="18" charset="-34"/>
              </a:rPr>
              <a:t>Surat</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Perjalanan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Dinas</a:t>
            </a:r>
            <a:r>
              <a:rPr lang="en-US" sz="2400" b="1" dirty="0" smtClean="0">
                <a:solidFill>
                  <a:srgbClr val="002060"/>
                </a:solidFill>
                <a:latin typeface="Centaur" pitchFamily="18" charset="0"/>
                <a:cs typeface="EucrosiaUPC" pitchFamily="18" charset="-34"/>
              </a:rPr>
              <a:t> (SPD) </a:t>
            </a:r>
            <a:r>
              <a:rPr lang="en-US" sz="2400" b="1" dirty="0" err="1" smtClean="0">
                <a:solidFill>
                  <a:srgbClr val="002060"/>
                </a:solidFill>
                <a:latin typeface="Centaur" pitchFamily="18" charset="0"/>
                <a:cs typeface="EucrosiaUPC" pitchFamily="18" charset="-34"/>
              </a:rPr>
              <a:t>dari</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Atasan</a:t>
            </a: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langsung</a:t>
            </a:r>
            <a:endParaRPr lang="en-US" sz="2400" b="1" dirty="0" smtClean="0">
              <a:solidFill>
                <a:srgbClr val="002060"/>
              </a:solidFill>
              <a:latin typeface="Centaur" pitchFamily="18" charset="0"/>
              <a:cs typeface="EucrosiaUPC" pitchFamily="18" charset="-34"/>
            </a:endParaRPr>
          </a:p>
          <a:p>
            <a:pPr marL="609600" indent="-609600" eaLnBrk="1" fontAlgn="auto" hangingPunct="1">
              <a:lnSpc>
                <a:spcPct val="80000"/>
              </a:lnSpc>
              <a:spcAft>
                <a:spcPts val="0"/>
              </a:spcAft>
              <a:buNone/>
              <a:defRPr/>
            </a:pPr>
            <a:r>
              <a:rPr lang="en-US" sz="2400" b="1" dirty="0" smtClean="0">
                <a:solidFill>
                  <a:srgbClr val="002060"/>
                </a:solidFill>
                <a:latin typeface="Centaur" pitchFamily="18" charset="0"/>
                <a:cs typeface="EucrosiaUPC" pitchFamily="18" charset="-34"/>
              </a:rPr>
              <a:t>        (</a:t>
            </a:r>
            <a:r>
              <a:rPr lang="en-US" sz="2400" b="1" dirty="0" err="1" smtClean="0">
                <a:solidFill>
                  <a:srgbClr val="002060"/>
                </a:solidFill>
                <a:latin typeface="Centaur" pitchFamily="18" charset="0"/>
                <a:cs typeface="EucrosiaUPC" pitchFamily="18" charset="-34"/>
              </a:rPr>
              <a:t>Dekan</a:t>
            </a:r>
            <a:r>
              <a:rPr lang="en-US" sz="2400" b="1" dirty="0" smtClean="0">
                <a:solidFill>
                  <a:srgbClr val="002060"/>
                </a:solidFill>
                <a:latin typeface="Centaur" pitchFamily="18" charset="0"/>
                <a:cs typeface="EucrosiaUPC" pitchFamily="18" charset="-34"/>
              </a:rPr>
              <a:t>/</a:t>
            </a:r>
            <a:r>
              <a:rPr lang="en-US" sz="2400" b="1" dirty="0" err="1" smtClean="0">
                <a:solidFill>
                  <a:srgbClr val="002060"/>
                </a:solidFill>
                <a:latin typeface="Centaur" pitchFamily="18" charset="0"/>
                <a:cs typeface="EucrosiaUPC" pitchFamily="18" charset="-34"/>
              </a:rPr>
              <a:t>Wadek</a:t>
            </a:r>
            <a:r>
              <a:rPr lang="en-US" sz="2400" b="1" dirty="0" smtClean="0">
                <a:solidFill>
                  <a:srgbClr val="002060"/>
                </a:solidFill>
                <a:latin typeface="Centaur" pitchFamily="18" charset="0"/>
                <a:cs typeface="EucrosiaUPC" pitchFamily="18" charset="-34"/>
              </a:rPr>
              <a:t>/</a:t>
            </a:r>
            <a:r>
              <a:rPr lang="en-US" sz="2400" b="1" dirty="0" err="1" smtClean="0">
                <a:solidFill>
                  <a:srgbClr val="002060"/>
                </a:solidFill>
                <a:latin typeface="Centaur" pitchFamily="18" charset="0"/>
                <a:cs typeface="EucrosiaUPC" pitchFamily="18" charset="-34"/>
              </a:rPr>
              <a:t>Kadep</a:t>
            </a:r>
            <a:r>
              <a:rPr lang="en-US" sz="2400" b="1" dirty="0" smtClean="0">
                <a:solidFill>
                  <a:srgbClr val="002060"/>
                </a:solidFill>
                <a:latin typeface="Centaur" pitchFamily="18" charset="0"/>
                <a:cs typeface="EucrosiaUPC" pitchFamily="18" charset="-34"/>
              </a:rPr>
              <a:t>/</a:t>
            </a:r>
            <a:r>
              <a:rPr lang="en-US" sz="2400" b="1" dirty="0" err="1" smtClean="0">
                <a:solidFill>
                  <a:srgbClr val="002060"/>
                </a:solidFill>
                <a:latin typeface="Centaur" pitchFamily="18" charset="0"/>
                <a:cs typeface="EucrosiaUPC" pitchFamily="18" charset="-34"/>
              </a:rPr>
              <a:t>Sekdep</a:t>
            </a:r>
            <a:r>
              <a:rPr lang="en-US" sz="2400" b="1" dirty="0" smtClean="0">
                <a:solidFill>
                  <a:srgbClr val="002060"/>
                </a:solidFill>
                <a:latin typeface="Centaur" pitchFamily="18" charset="0"/>
                <a:cs typeface="EucrosiaUPC" pitchFamily="18" charset="-34"/>
              </a:rPr>
              <a:t>)</a:t>
            </a:r>
          </a:p>
        </p:txBody>
      </p:sp>
      <p:sp>
        <p:nvSpPr>
          <p:cNvPr id="23555"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A9A886E9-2063-4330-9EF8-784C7AB866FC}" type="slidenum">
              <a:rPr lang="en-US" smtClean="0"/>
              <a:pPr/>
              <a:t>19</a:t>
            </a:fld>
            <a:endParaRPr lang="en-US" smtClean="0"/>
          </a:p>
        </p:txBody>
      </p:sp>
      <p:sp>
        <p:nvSpPr>
          <p:cNvPr id="5123" name="Rectangle 2"/>
          <p:cNvSpPr>
            <a:spLocks noGrp="1" noChangeArrowheads="1"/>
          </p:cNvSpPr>
          <p:nvPr>
            <p:ph type="title"/>
          </p:nvPr>
        </p:nvSpPr>
        <p:spPr>
          <a:xfrm>
            <a:off x="428596" y="188913"/>
            <a:ext cx="8501122" cy="1239823"/>
          </a:xfrm>
        </p:spPr>
        <p:style>
          <a:lnRef idx="1">
            <a:schemeClr val="dk1"/>
          </a:lnRef>
          <a:fillRef idx="2">
            <a:schemeClr val="dk1"/>
          </a:fillRef>
          <a:effectRef idx="1">
            <a:schemeClr val="dk1"/>
          </a:effectRef>
          <a:fontRef idx="minor">
            <a:schemeClr val="dk1"/>
          </a:fontRef>
        </p:style>
        <p:txBody>
          <a:bodyPr>
            <a:normAutofit fontScale="90000"/>
            <a:scene3d>
              <a:camera prst="orthographicFront"/>
              <a:lightRig rig="soft" dir="t"/>
            </a:scene3d>
            <a:sp3d prstMaterial="softEdge">
              <a:bevelT w="25400" h="25400"/>
            </a:sp3d>
          </a:bodyPr>
          <a:lstStyle/>
          <a:p>
            <a:pPr algn="ctr" eaLnBrk="1" fontAlgn="auto" hangingPunct="1">
              <a:spcAft>
                <a:spcPts val="0"/>
              </a:spcAft>
              <a:defRPr/>
            </a:pPr>
            <a:r>
              <a:rPr lang="en-US" sz="1800" dirty="0" smtClean="0">
                <a:solidFill>
                  <a:schemeClr val="bg2">
                    <a:lumMod val="25000"/>
                  </a:schemeClr>
                </a:solidFill>
                <a:latin typeface="Centaur" pitchFamily="18" charset="0"/>
              </a:rPr>
              <a:t/>
            </a:r>
            <a:br>
              <a:rPr lang="en-US" sz="1800" dirty="0" smtClean="0">
                <a:solidFill>
                  <a:schemeClr val="bg2">
                    <a:lumMod val="25000"/>
                  </a:schemeClr>
                </a:solidFill>
                <a:latin typeface="Centaur" pitchFamily="18" charset="0"/>
              </a:rPr>
            </a:br>
            <a:r>
              <a:rPr lang="en-US" sz="1800" dirty="0" smtClean="0">
                <a:solidFill>
                  <a:schemeClr val="bg2">
                    <a:lumMod val="25000"/>
                  </a:schemeClr>
                </a:solidFill>
                <a:latin typeface="Centaur" pitchFamily="18" charset="0"/>
              </a:rPr>
              <a:t/>
            </a:r>
            <a:br>
              <a:rPr lang="en-US" sz="1800" dirty="0" smtClean="0">
                <a:solidFill>
                  <a:schemeClr val="bg2">
                    <a:lumMod val="25000"/>
                  </a:schemeClr>
                </a:solidFill>
                <a:latin typeface="Centaur" pitchFamily="18" charset="0"/>
              </a:rPr>
            </a:br>
            <a:r>
              <a:rPr lang="en-US" sz="1800" dirty="0" smtClean="0">
                <a:solidFill>
                  <a:srgbClr val="002060"/>
                </a:solidFill>
                <a:latin typeface="Centaur" pitchFamily="18" charset="0"/>
              </a:rPr>
              <a:t>PMK : 113/PMK.05/2012 </a:t>
            </a:r>
            <a:r>
              <a:rPr lang="en-US" sz="1800" dirty="0" err="1" smtClean="0">
                <a:solidFill>
                  <a:srgbClr val="002060"/>
                </a:solidFill>
                <a:latin typeface="Centaur" pitchFamily="18" charset="0"/>
              </a:rPr>
              <a:t>Tentang</a:t>
            </a:r>
            <a:r>
              <a:rPr lang="en-US" sz="1800" dirty="0" smtClean="0">
                <a:solidFill>
                  <a:srgbClr val="002060"/>
                </a:solidFill>
                <a:latin typeface="Centaur" pitchFamily="18" charset="0"/>
              </a:rPr>
              <a:t> </a:t>
            </a:r>
            <a:r>
              <a:rPr lang="en-US" sz="1800" dirty="0" err="1" smtClean="0">
                <a:solidFill>
                  <a:srgbClr val="002060"/>
                </a:solidFill>
                <a:latin typeface="Centaur" pitchFamily="18" charset="0"/>
              </a:rPr>
              <a:t>Perjalanan</a:t>
            </a:r>
            <a:r>
              <a:rPr lang="en-US" sz="1800" dirty="0" smtClean="0">
                <a:solidFill>
                  <a:srgbClr val="002060"/>
                </a:solidFill>
                <a:latin typeface="Centaur" pitchFamily="18" charset="0"/>
              </a:rPr>
              <a:t> </a:t>
            </a:r>
            <a:r>
              <a:rPr lang="en-US" sz="1800" dirty="0" err="1" smtClean="0">
                <a:solidFill>
                  <a:srgbClr val="002060"/>
                </a:solidFill>
                <a:latin typeface="Centaur" pitchFamily="18" charset="0"/>
              </a:rPr>
              <a:t>Dinas</a:t>
            </a:r>
            <a:r>
              <a:rPr lang="en-US" sz="1800" dirty="0" smtClean="0">
                <a:solidFill>
                  <a:srgbClr val="002060"/>
                </a:solidFill>
                <a:latin typeface="Centaur" pitchFamily="18" charset="0"/>
              </a:rPr>
              <a:t> </a:t>
            </a:r>
            <a:r>
              <a:rPr lang="en-US" sz="1800" dirty="0" err="1" smtClean="0">
                <a:solidFill>
                  <a:srgbClr val="002060"/>
                </a:solidFill>
                <a:latin typeface="Centaur" pitchFamily="18" charset="0"/>
              </a:rPr>
              <a:t>Dalam</a:t>
            </a:r>
            <a:r>
              <a:rPr lang="en-US" sz="1800" dirty="0" smtClean="0">
                <a:solidFill>
                  <a:srgbClr val="002060"/>
                </a:solidFill>
                <a:latin typeface="Centaur" pitchFamily="18" charset="0"/>
              </a:rPr>
              <a:t> </a:t>
            </a:r>
            <a:r>
              <a:rPr lang="en-US" sz="1800" dirty="0" err="1" smtClean="0">
                <a:solidFill>
                  <a:srgbClr val="002060"/>
                </a:solidFill>
                <a:latin typeface="Centaur" pitchFamily="18" charset="0"/>
              </a:rPr>
              <a:t>Negeri</a:t>
            </a:r>
            <a:r>
              <a:rPr lang="en-US" sz="3200" dirty="0" smtClean="0">
                <a:solidFill>
                  <a:srgbClr val="002060"/>
                </a:solidFill>
                <a:latin typeface="Centaur" pitchFamily="18" charset="0"/>
              </a:rPr>
              <a:t/>
            </a:r>
            <a:br>
              <a:rPr lang="en-US" sz="3200" dirty="0" smtClean="0">
                <a:solidFill>
                  <a:srgbClr val="002060"/>
                </a:solidFill>
                <a:latin typeface="Centaur" pitchFamily="18" charset="0"/>
              </a:rPr>
            </a:br>
            <a:r>
              <a:rPr lang="en-US" sz="3200" dirty="0" smtClean="0">
                <a:solidFill>
                  <a:srgbClr val="002060"/>
                </a:solidFill>
                <a:latin typeface="Centaur" pitchFamily="18" charset="0"/>
              </a:rPr>
              <a:t>PERJALANAN DINAS   </a:t>
            </a:r>
            <a:r>
              <a:rPr lang="en-US" sz="3200" dirty="0" err="1" smtClean="0">
                <a:solidFill>
                  <a:srgbClr val="002060"/>
                </a:solidFill>
                <a:latin typeface="Centaur" pitchFamily="18" charset="0"/>
              </a:rPr>
              <a:t>harus</a:t>
            </a:r>
            <a:r>
              <a:rPr lang="en-US" sz="3200" dirty="0" smtClean="0">
                <a:solidFill>
                  <a:srgbClr val="002060"/>
                </a:solidFill>
                <a:latin typeface="Centaur" pitchFamily="18" charset="0"/>
              </a:rPr>
              <a:t> </a:t>
            </a:r>
            <a:r>
              <a:rPr lang="en-US" sz="3200" dirty="0" err="1" smtClean="0">
                <a:solidFill>
                  <a:srgbClr val="002060"/>
                </a:solidFill>
                <a:latin typeface="Centaur" pitchFamily="18" charset="0"/>
              </a:rPr>
              <a:t>berdasarkan</a:t>
            </a:r>
            <a:r>
              <a:rPr lang="en-US" sz="3200" dirty="0" smtClean="0">
                <a:solidFill>
                  <a:schemeClr val="tx1"/>
                </a:solidFill>
                <a:latin typeface="Centaur" pitchFamily="18" charset="0"/>
              </a:rPr>
              <a:t/>
            </a:r>
            <a:br>
              <a:rPr lang="en-US" sz="3200" dirty="0" smtClean="0">
                <a:solidFill>
                  <a:schemeClr val="tx1"/>
                </a:solidFill>
                <a:latin typeface="Centaur" pitchFamily="18" charset="0"/>
              </a:rPr>
            </a:br>
            <a:endParaRPr lang="en-US" sz="3200" dirty="0" smtClean="0">
              <a:solidFill>
                <a:schemeClr val="tx1"/>
              </a:solidFill>
              <a:latin typeface="Centaur"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a:xfrm>
            <a:off x="0" y="214313"/>
            <a:ext cx="9144000" cy="6429397"/>
          </a:xfrm>
        </p:spPr>
        <p:style>
          <a:lnRef idx="2">
            <a:schemeClr val="accent1">
              <a:shade val="50000"/>
            </a:schemeClr>
          </a:lnRef>
          <a:fillRef idx="1">
            <a:schemeClr val="accent1"/>
          </a:fillRef>
          <a:effectRef idx="0">
            <a:schemeClr val="accent1"/>
          </a:effectRef>
          <a:fontRef idx="minor">
            <a:schemeClr val="lt1"/>
          </a:fontRef>
        </p:style>
        <p:txBody>
          <a:bodyPr>
            <a:normAutofit fontScale="90000"/>
            <a:scene3d>
              <a:camera prst="orthographicFront"/>
              <a:lightRig rig="soft" dir="t"/>
            </a:scene3d>
            <a:sp3d prstMaterial="softEdge">
              <a:bevelT w="25400" h="25400"/>
            </a:sp3d>
          </a:bodyPr>
          <a:lstStyle/>
          <a:p>
            <a:pPr algn="l" eaLnBrk="1" fontAlgn="auto" hangingPunct="1">
              <a:spcAft>
                <a:spcPts val="0"/>
              </a:spcAft>
              <a:defRPr/>
            </a:pPr>
            <a:r>
              <a:rPr lang="en-US" sz="2700" dirty="0" smtClean="0">
                <a:solidFill>
                  <a:schemeClr val="tx1"/>
                </a:solidFill>
                <a:latin typeface="Centaur" pitchFamily="18" charset="0"/>
              </a:rPr>
              <a:t>DASAR</a:t>
            </a:r>
            <a:br>
              <a:rPr lang="en-US" sz="2700" dirty="0" smtClean="0">
                <a:solidFill>
                  <a:schemeClr val="tx1"/>
                </a:solidFill>
                <a:latin typeface="Centaur" pitchFamily="18" charset="0"/>
              </a:rPr>
            </a:br>
            <a:r>
              <a:rPr lang="id-ID" sz="2700" dirty="0" smtClean="0">
                <a:solidFill>
                  <a:schemeClr val="tx1"/>
                </a:solidFill>
                <a:latin typeface="Centaur" pitchFamily="18" charset="0"/>
              </a:rPr>
              <a:t/>
            </a:r>
            <a:br>
              <a:rPr lang="id-ID" sz="2700" dirty="0" smtClean="0">
                <a:solidFill>
                  <a:schemeClr val="tx1"/>
                </a:solidFill>
                <a:latin typeface="Centaur" pitchFamily="18" charset="0"/>
              </a:rPr>
            </a:br>
            <a:r>
              <a:rPr lang="en-US" sz="2700" dirty="0" smtClean="0">
                <a:solidFill>
                  <a:schemeClr val="tx1"/>
                </a:solidFill>
                <a:latin typeface="Centaur" pitchFamily="18" charset="0"/>
              </a:rPr>
              <a:t>1. </a:t>
            </a:r>
            <a:r>
              <a:rPr lang="en-US" sz="2700" dirty="0" err="1" smtClean="0">
                <a:solidFill>
                  <a:schemeClr val="tx1"/>
                </a:solidFill>
                <a:latin typeface="Centaur" pitchFamily="18" charset="0"/>
              </a:rPr>
              <a:t>Undang-undang</a:t>
            </a:r>
            <a:r>
              <a:rPr lang="en-US" sz="2700" dirty="0" smtClean="0">
                <a:solidFill>
                  <a:schemeClr val="tx1"/>
                </a:solidFill>
                <a:latin typeface="Centaur" pitchFamily="18" charset="0"/>
              </a:rPr>
              <a:t> No. 17 </a:t>
            </a:r>
            <a:r>
              <a:rPr lang="en-US" sz="2700" dirty="0" err="1" smtClean="0">
                <a:solidFill>
                  <a:schemeClr val="tx1"/>
                </a:solidFill>
                <a:latin typeface="Centaur" pitchFamily="18" charset="0"/>
              </a:rPr>
              <a:t>Tahun</a:t>
            </a:r>
            <a:r>
              <a:rPr lang="en-US" sz="2700" dirty="0" smtClean="0">
                <a:solidFill>
                  <a:schemeClr val="tx1"/>
                </a:solidFill>
                <a:latin typeface="Centaur" pitchFamily="18" charset="0"/>
              </a:rPr>
              <a:t> 2003 </a:t>
            </a:r>
            <a:r>
              <a:rPr lang="en-US" sz="2700" dirty="0" err="1" smtClean="0">
                <a:solidFill>
                  <a:schemeClr val="tx1"/>
                </a:solidFill>
                <a:latin typeface="Centaur" pitchFamily="18" charset="0"/>
              </a:rPr>
              <a:t>tentang</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Keuangan</a:t>
            </a:r>
            <a:r>
              <a:rPr lang="en-US" sz="2700" dirty="0" smtClean="0">
                <a:solidFill>
                  <a:schemeClr val="tx1"/>
                </a:solidFill>
                <a:latin typeface="Centaur" pitchFamily="18" charset="0"/>
              </a:rPr>
              <a:t> Negara</a:t>
            </a:r>
            <a:br>
              <a:rPr lang="en-US" sz="2700" dirty="0" smtClean="0">
                <a:solidFill>
                  <a:schemeClr val="tx1"/>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2. </a:t>
            </a:r>
            <a:r>
              <a:rPr lang="en-US" sz="2700" dirty="0" err="1" smtClean="0">
                <a:solidFill>
                  <a:schemeClr val="tx1"/>
                </a:solidFill>
                <a:latin typeface="Centaur" pitchFamily="18" charset="0"/>
              </a:rPr>
              <a:t>Undang-undang</a:t>
            </a:r>
            <a:r>
              <a:rPr lang="en-US" sz="2700" dirty="0" smtClean="0">
                <a:solidFill>
                  <a:schemeClr val="tx1"/>
                </a:solidFill>
                <a:latin typeface="Centaur" pitchFamily="18" charset="0"/>
              </a:rPr>
              <a:t> No l. </a:t>
            </a:r>
            <a:r>
              <a:rPr lang="en-US" sz="2700" dirty="0" err="1" smtClean="0">
                <a:solidFill>
                  <a:schemeClr val="tx1"/>
                </a:solidFill>
                <a:latin typeface="Centaur" pitchFamily="18" charset="0"/>
              </a:rPr>
              <a:t>Tahun</a:t>
            </a:r>
            <a:r>
              <a:rPr lang="en-US" sz="2700" dirty="0" smtClean="0">
                <a:solidFill>
                  <a:schemeClr val="tx1"/>
                </a:solidFill>
                <a:latin typeface="Centaur" pitchFamily="18" charset="0"/>
              </a:rPr>
              <a:t> 2004 </a:t>
            </a:r>
            <a:r>
              <a:rPr lang="en-US" sz="2700" dirty="0" err="1" smtClean="0">
                <a:solidFill>
                  <a:schemeClr val="tx1"/>
                </a:solidFill>
                <a:latin typeface="Centaur" pitchFamily="18" charset="0"/>
              </a:rPr>
              <a:t>tentang</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Perbendaharaan</a:t>
            </a:r>
            <a:r>
              <a:rPr lang="en-US" sz="2700" dirty="0" smtClean="0">
                <a:solidFill>
                  <a:schemeClr val="tx1"/>
                </a:solidFill>
                <a:latin typeface="Centaur" pitchFamily="18" charset="0"/>
              </a:rPr>
              <a:t> Negara </a:t>
            </a:r>
            <a:br>
              <a:rPr lang="en-US" sz="2700" dirty="0" smtClean="0">
                <a:solidFill>
                  <a:schemeClr val="tx1"/>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3. </a:t>
            </a:r>
            <a:r>
              <a:rPr lang="en-US" sz="2700" dirty="0" err="1" smtClean="0">
                <a:solidFill>
                  <a:schemeClr val="tx1"/>
                </a:solidFill>
                <a:latin typeface="Centaur" pitchFamily="18" charset="0"/>
              </a:rPr>
              <a:t>Undang-undang</a:t>
            </a:r>
            <a:r>
              <a:rPr lang="en-US" sz="2700" dirty="0" smtClean="0">
                <a:solidFill>
                  <a:schemeClr val="tx1"/>
                </a:solidFill>
                <a:latin typeface="Centaur" pitchFamily="18" charset="0"/>
              </a:rPr>
              <a:t> No.19 </a:t>
            </a:r>
            <a:r>
              <a:rPr lang="en-US" sz="2700" dirty="0" err="1" smtClean="0">
                <a:solidFill>
                  <a:schemeClr val="tx1"/>
                </a:solidFill>
                <a:latin typeface="Centaur" pitchFamily="18" charset="0"/>
              </a:rPr>
              <a:t>Tahun</a:t>
            </a:r>
            <a:r>
              <a:rPr lang="en-US" sz="2700" dirty="0" smtClean="0">
                <a:solidFill>
                  <a:schemeClr val="tx1"/>
                </a:solidFill>
                <a:latin typeface="Centaur" pitchFamily="18" charset="0"/>
              </a:rPr>
              <a:t> 2012 </a:t>
            </a:r>
            <a:r>
              <a:rPr lang="en-US" sz="2700" dirty="0" err="1" smtClean="0">
                <a:solidFill>
                  <a:schemeClr val="tx1"/>
                </a:solidFill>
                <a:latin typeface="Centaur" pitchFamily="18" charset="0"/>
              </a:rPr>
              <a:t>tentang</a:t>
            </a:r>
            <a:r>
              <a:rPr lang="en-US" sz="2700" dirty="0" smtClean="0">
                <a:solidFill>
                  <a:schemeClr val="tx1"/>
                </a:solidFill>
                <a:latin typeface="Centaur" pitchFamily="18" charset="0"/>
              </a:rPr>
              <a:t> APBN</a:t>
            </a:r>
            <a:br>
              <a:rPr lang="en-US" sz="2700" dirty="0" smtClean="0">
                <a:solidFill>
                  <a:schemeClr val="tx1"/>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4. </a:t>
            </a:r>
            <a:r>
              <a:rPr lang="en-US" sz="2700" dirty="0" err="1" smtClean="0">
                <a:solidFill>
                  <a:schemeClr val="tx1"/>
                </a:solidFill>
                <a:latin typeface="Centaur" pitchFamily="18" charset="0"/>
              </a:rPr>
              <a:t>Perpres</a:t>
            </a:r>
            <a:r>
              <a:rPr lang="en-US" sz="2700" dirty="0" smtClean="0">
                <a:solidFill>
                  <a:schemeClr val="tx1"/>
                </a:solidFill>
                <a:latin typeface="Centaur" pitchFamily="18" charset="0"/>
              </a:rPr>
              <a:t> No.70 </a:t>
            </a:r>
            <a:r>
              <a:rPr lang="en-US" sz="2700" dirty="0" err="1" smtClean="0">
                <a:solidFill>
                  <a:schemeClr val="tx1"/>
                </a:solidFill>
                <a:latin typeface="Centaur" pitchFamily="18" charset="0"/>
              </a:rPr>
              <a:t>Tahun</a:t>
            </a:r>
            <a:r>
              <a:rPr lang="en-US" sz="2700" dirty="0" smtClean="0">
                <a:solidFill>
                  <a:schemeClr val="tx1"/>
                </a:solidFill>
                <a:latin typeface="Centaur" pitchFamily="18" charset="0"/>
              </a:rPr>
              <a:t> 2012 </a:t>
            </a:r>
            <a:r>
              <a:rPr lang="en-US" sz="2700" dirty="0" err="1" smtClean="0">
                <a:solidFill>
                  <a:schemeClr val="tx1"/>
                </a:solidFill>
                <a:latin typeface="Centaur" pitchFamily="18" charset="0"/>
              </a:rPr>
              <a:t>tentang</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Pengadaan</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Barang</a:t>
            </a:r>
            <a:r>
              <a:rPr lang="en-US" sz="2700" dirty="0" smtClean="0">
                <a:solidFill>
                  <a:schemeClr val="tx1"/>
                </a:solidFill>
                <a:latin typeface="Centaur" pitchFamily="18" charset="0"/>
              </a:rPr>
              <a:t> / </a:t>
            </a:r>
            <a:r>
              <a:rPr lang="en-US" sz="2700" dirty="0" err="1" smtClean="0">
                <a:solidFill>
                  <a:schemeClr val="tx1"/>
                </a:solidFill>
                <a:latin typeface="Centaur" pitchFamily="18" charset="0"/>
              </a:rPr>
              <a:t>Jasa</a:t>
            </a: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5.Peraturan </a:t>
            </a:r>
            <a:r>
              <a:rPr lang="en-US" sz="2700" dirty="0" err="1" smtClean="0">
                <a:solidFill>
                  <a:schemeClr val="tx1"/>
                </a:solidFill>
                <a:latin typeface="Centaur" pitchFamily="18" charset="0"/>
              </a:rPr>
              <a:t>Pemerintah</a:t>
            </a:r>
            <a:r>
              <a:rPr lang="en-US" sz="2700" dirty="0" smtClean="0">
                <a:solidFill>
                  <a:schemeClr val="tx1"/>
                </a:solidFill>
                <a:latin typeface="Centaur" pitchFamily="18" charset="0"/>
              </a:rPr>
              <a:t>  No. 24 </a:t>
            </a:r>
            <a:r>
              <a:rPr lang="en-US" sz="2700" dirty="0" err="1" smtClean="0">
                <a:solidFill>
                  <a:schemeClr val="tx1"/>
                </a:solidFill>
                <a:latin typeface="Centaur" pitchFamily="18" charset="0"/>
              </a:rPr>
              <a:t>Tahun</a:t>
            </a:r>
            <a:r>
              <a:rPr lang="en-US" sz="2700" dirty="0" smtClean="0">
                <a:solidFill>
                  <a:schemeClr val="tx1"/>
                </a:solidFill>
                <a:latin typeface="Centaur" pitchFamily="18" charset="0"/>
              </a:rPr>
              <a:t> 2005 </a:t>
            </a:r>
            <a:r>
              <a:rPr lang="en-US" sz="2700" dirty="0" err="1" smtClean="0">
                <a:solidFill>
                  <a:schemeClr val="tx1"/>
                </a:solidFill>
                <a:latin typeface="Centaur" pitchFamily="18" charset="0"/>
              </a:rPr>
              <a:t>Tentang</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Standar</a:t>
            </a:r>
            <a:r>
              <a:rPr lang="en-US" sz="2700" dirty="0" smtClean="0">
                <a:solidFill>
                  <a:schemeClr val="tx1"/>
                </a:solidFill>
                <a:latin typeface="Centaur" pitchFamily="18" charset="0"/>
              </a:rPr>
              <a:t>  </a:t>
            </a:r>
            <a:br>
              <a:rPr lang="en-US" sz="2700" dirty="0" smtClean="0">
                <a:solidFill>
                  <a:schemeClr val="tx1"/>
                </a:solidFill>
                <a:latin typeface="Centaur" pitchFamily="18" charset="0"/>
              </a:rPr>
            </a:b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Akuntansi</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Pemerintah</a:t>
            </a: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700" dirty="0" smtClean="0">
                <a:solidFill>
                  <a:schemeClr val="tx1"/>
                </a:solidFill>
                <a:latin typeface="Centaur" pitchFamily="18" charset="0"/>
              </a:rPr>
              <a:t>6.PMK </a:t>
            </a:r>
            <a:r>
              <a:rPr lang="en-US" sz="2700" dirty="0" err="1" smtClean="0">
                <a:solidFill>
                  <a:schemeClr val="tx1"/>
                </a:solidFill>
                <a:latin typeface="Centaur" pitchFamily="18" charset="0"/>
              </a:rPr>
              <a:t>Nomor</a:t>
            </a:r>
            <a:r>
              <a:rPr lang="en-US" sz="2700" dirty="0" smtClean="0">
                <a:solidFill>
                  <a:schemeClr val="tx1"/>
                </a:solidFill>
                <a:latin typeface="Centaur" pitchFamily="18" charset="0"/>
              </a:rPr>
              <a:t>: 53/PMK.02/2014 </a:t>
            </a:r>
            <a:r>
              <a:rPr lang="en-US" sz="2700" dirty="0" err="1" smtClean="0">
                <a:solidFill>
                  <a:schemeClr val="tx1"/>
                </a:solidFill>
                <a:latin typeface="Centaur" pitchFamily="18" charset="0"/>
              </a:rPr>
              <a:t>tentang</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Standar</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Biaya</a:t>
            </a:r>
            <a:r>
              <a:rPr lang="en-US" sz="2700" dirty="0" smtClean="0">
                <a:solidFill>
                  <a:schemeClr val="tx1"/>
                </a:solidFill>
                <a:latin typeface="Centaur" pitchFamily="18" charset="0"/>
              </a:rPr>
              <a:t> </a:t>
            </a:r>
            <a:r>
              <a:rPr lang="en-US" sz="2700" dirty="0" err="1" smtClean="0">
                <a:solidFill>
                  <a:schemeClr val="tx1"/>
                </a:solidFill>
                <a:latin typeface="Centaur" pitchFamily="18" charset="0"/>
              </a:rPr>
              <a:t>Masukan</a:t>
            </a:r>
            <a:r>
              <a:rPr lang="en-US" sz="2700" dirty="0" smtClean="0">
                <a:solidFill>
                  <a:schemeClr val="tx1"/>
                </a:solidFill>
                <a:latin typeface="Centaur" pitchFamily="18" charset="0"/>
              </a:rPr>
              <a:t> TA   </a:t>
            </a:r>
            <a:br>
              <a:rPr lang="en-US" sz="2700" dirty="0" smtClean="0">
                <a:solidFill>
                  <a:schemeClr val="tx1"/>
                </a:solidFill>
                <a:latin typeface="Centaur" pitchFamily="18" charset="0"/>
              </a:rPr>
            </a:br>
            <a:r>
              <a:rPr lang="en-US" sz="2700" dirty="0" smtClean="0">
                <a:solidFill>
                  <a:schemeClr val="tx1"/>
                </a:solidFill>
                <a:latin typeface="Centaur" pitchFamily="18" charset="0"/>
              </a:rPr>
              <a:t>   2015</a:t>
            </a:r>
            <a:r>
              <a:rPr lang="id-ID" sz="2700" dirty="0" smtClean="0">
                <a:solidFill>
                  <a:schemeClr val="tx1"/>
                </a:solidFill>
                <a:latin typeface="Centaur" pitchFamily="18" charset="0"/>
              </a:rPr>
              <a:t/>
            </a:r>
            <a:br>
              <a:rPr lang="id-ID" sz="2700" dirty="0" smtClean="0">
                <a:solidFill>
                  <a:schemeClr val="tx1"/>
                </a:solidFill>
                <a:latin typeface="Centaur" pitchFamily="18" charset="0"/>
              </a:rPr>
            </a:br>
            <a:r>
              <a:rPr lang="id-ID" sz="2700" dirty="0" smtClean="0">
                <a:solidFill>
                  <a:schemeClr val="tx1"/>
                </a:solidFill>
                <a:latin typeface="Centaur" pitchFamily="18" charset="0"/>
              </a:rPr>
              <a:t>7. Undang-undang No 15 Tahun 2004 tentang Pemeriksaan Pengelolaan    </a:t>
            </a:r>
            <a:br>
              <a:rPr lang="id-ID" sz="2700" dirty="0" smtClean="0">
                <a:solidFill>
                  <a:schemeClr val="tx1"/>
                </a:solidFill>
                <a:latin typeface="Centaur" pitchFamily="18" charset="0"/>
              </a:rPr>
            </a:br>
            <a:r>
              <a:rPr lang="id-ID" sz="2700" dirty="0" smtClean="0">
                <a:solidFill>
                  <a:schemeClr val="tx1"/>
                </a:solidFill>
                <a:latin typeface="Centaur" pitchFamily="18" charset="0"/>
              </a:rPr>
              <a:t>    Keuangan &amp; Tanggung Jawab Keuangan Negara</a:t>
            </a:r>
            <a:r>
              <a:rPr lang="en-US" sz="2700" dirty="0" smtClean="0">
                <a:solidFill>
                  <a:schemeClr val="tx1"/>
                </a:solidFill>
                <a:latin typeface="Centaur" pitchFamily="18" charset="0"/>
              </a:rPr>
              <a:t/>
            </a:r>
            <a:br>
              <a:rPr lang="en-US" sz="2700" dirty="0" smtClean="0">
                <a:solidFill>
                  <a:schemeClr val="tx1"/>
                </a:solidFill>
                <a:latin typeface="Centaur" pitchFamily="18" charset="0"/>
              </a:rPr>
            </a:br>
            <a:r>
              <a:rPr lang="en-US" sz="2000" dirty="0" smtClean="0">
                <a:solidFill>
                  <a:schemeClr val="tx1"/>
                </a:solidFill>
                <a:latin typeface="Centaur" pitchFamily="18" charset="0"/>
              </a:rPr>
              <a:t/>
            </a:r>
            <a:br>
              <a:rPr lang="en-US" sz="2000" dirty="0" smtClean="0">
                <a:solidFill>
                  <a:schemeClr val="tx1"/>
                </a:solidFill>
                <a:latin typeface="Centaur" pitchFamily="18" charset="0"/>
              </a:rPr>
            </a:br>
            <a:endParaRPr lang="en-US" sz="2000" dirty="0" smtClean="0">
              <a:solidFill>
                <a:schemeClr val="tx1"/>
              </a:solidFill>
              <a:latin typeface="Centaur" pitchFamily="18" charset="0"/>
            </a:endParaRPr>
          </a:p>
        </p:txBody>
      </p:sp>
      <p:sp>
        <p:nvSpPr>
          <p:cNvPr id="10243" name="Rectangle 139"/>
          <p:cNvSpPr>
            <a:spLocks noGrp="1" noChangeArrowheads="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6F8231EC-4EBB-4B27-86A9-454B1C100100}" type="slidenum">
              <a:rPr lang="en-US" smtClean="0"/>
              <a:pPr/>
              <a:t>2</a:t>
            </a:fld>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428596" y="1928802"/>
            <a:ext cx="8358018" cy="4092486"/>
          </a:xfrm>
          <a:scene3d>
            <a:camera prst="orthographicFront"/>
            <a:lightRig rig="threePt" dir="t"/>
          </a:scene3d>
          <a:sp3d>
            <a:bevelT w="101600" prst="riblet"/>
          </a:sp3d>
        </p:spPr>
        <p:style>
          <a:lnRef idx="1">
            <a:schemeClr val="accent4"/>
          </a:lnRef>
          <a:fillRef idx="2">
            <a:schemeClr val="accent4"/>
          </a:fillRef>
          <a:effectRef idx="1">
            <a:schemeClr val="accent4"/>
          </a:effectRef>
          <a:fontRef idx="minor">
            <a:schemeClr val="dk1"/>
          </a:fontRef>
        </p:style>
        <p:txBody>
          <a:bodyPr>
            <a:normAutofit fontScale="85000" lnSpcReduction="20000"/>
          </a:bodyPr>
          <a:lstStyle/>
          <a:p>
            <a:pPr marL="514350" indent="-514350" algn="just" eaLnBrk="1" fontAlgn="auto" hangingPunct="1">
              <a:spcAft>
                <a:spcPts val="0"/>
              </a:spcAft>
              <a:buNone/>
              <a:defRPr/>
            </a:pPr>
            <a:endParaRPr lang="en-US" sz="3000" b="1" dirty="0" smtClean="0">
              <a:solidFill>
                <a:schemeClr val="bg2">
                  <a:lumMod val="25000"/>
                </a:schemeClr>
              </a:solidFill>
              <a:latin typeface="Century" pitchFamily="18" charset="0"/>
            </a:endParaRPr>
          </a:p>
          <a:p>
            <a:pPr marL="514350" indent="-514350" algn="just" eaLnBrk="1" fontAlgn="auto" hangingPunct="1">
              <a:spcAft>
                <a:spcPts val="0"/>
              </a:spcAft>
              <a:buNone/>
              <a:defRPr/>
            </a:pPr>
            <a:r>
              <a:rPr lang="en-US" sz="3000" b="1" dirty="0" smtClean="0">
                <a:solidFill>
                  <a:srgbClr val="002060"/>
                </a:solidFill>
                <a:latin typeface="Century" pitchFamily="18" charset="0"/>
              </a:rPr>
              <a:t>1. </a:t>
            </a:r>
            <a:r>
              <a:rPr lang="id-ID" sz="3000" b="1" dirty="0" smtClean="0">
                <a:solidFill>
                  <a:srgbClr val="002060"/>
                </a:solidFill>
                <a:latin typeface="Century" pitchFamily="18" charset="0"/>
              </a:rPr>
              <a:t>Uang Harian</a:t>
            </a:r>
            <a:endParaRPr lang="en-US" sz="3000" b="1" dirty="0" smtClean="0">
              <a:solidFill>
                <a:srgbClr val="002060"/>
              </a:solidFill>
              <a:latin typeface="Century" pitchFamily="18" charset="0"/>
            </a:endParaRPr>
          </a:p>
          <a:p>
            <a:pPr marL="514350" indent="-514350" algn="just" eaLnBrk="1" fontAlgn="auto" hangingPunct="1">
              <a:spcAft>
                <a:spcPts val="0"/>
              </a:spcAft>
              <a:buFont typeface="Wingdings 2" pitchFamily="18" charset="2"/>
              <a:buAutoNum type="arabicPeriod"/>
              <a:defRPr/>
            </a:pPr>
            <a:endParaRPr lang="en-US" sz="3000" b="1" dirty="0" smtClean="0">
              <a:solidFill>
                <a:srgbClr val="002060"/>
              </a:solidFill>
              <a:latin typeface="Century" pitchFamily="18" charset="0"/>
            </a:endParaRPr>
          </a:p>
          <a:p>
            <a:pPr marL="514350" indent="-514350" algn="just" eaLnBrk="1" fontAlgn="auto" hangingPunct="1">
              <a:spcAft>
                <a:spcPts val="0"/>
              </a:spcAft>
              <a:buNone/>
              <a:defRPr/>
            </a:pPr>
            <a:r>
              <a:rPr lang="en-US" sz="3000" b="1" dirty="0" smtClean="0">
                <a:solidFill>
                  <a:srgbClr val="002060"/>
                </a:solidFill>
                <a:latin typeface="Century" pitchFamily="18" charset="0"/>
              </a:rPr>
              <a:t>2. </a:t>
            </a:r>
            <a:r>
              <a:rPr lang="id-ID" sz="3000" b="1" dirty="0" smtClean="0">
                <a:solidFill>
                  <a:srgbClr val="002060"/>
                </a:solidFill>
                <a:latin typeface="Century" pitchFamily="18" charset="0"/>
              </a:rPr>
              <a:t>Biaya Transport</a:t>
            </a:r>
            <a:endParaRPr lang="en-US" sz="3000" b="1" dirty="0" smtClean="0">
              <a:solidFill>
                <a:srgbClr val="002060"/>
              </a:solidFill>
              <a:latin typeface="Century" pitchFamily="18" charset="0"/>
            </a:endParaRPr>
          </a:p>
          <a:p>
            <a:pPr marL="514350" indent="-514350" algn="just" eaLnBrk="1" fontAlgn="auto" hangingPunct="1">
              <a:spcAft>
                <a:spcPts val="0"/>
              </a:spcAft>
              <a:buFont typeface="Wingdings 2" pitchFamily="18" charset="2"/>
              <a:buAutoNum type="arabicPeriod"/>
              <a:defRPr/>
            </a:pPr>
            <a:endParaRPr lang="en-US" sz="3000" b="1" dirty="0" smtClean="0">
              <a:solidFill>
                <a:srgbClr val="002060"/>
              </a:solidFill>
              <a:latin typeface="Century" pitchFamily="18" charset="0"/>
            </a:endParaRPr>
          </a:p>
          <a:p>
            <a:pPr marL="514350" indent="-514350" algn="just" eaLnBrk="1" fontAlgn="auto" hangingPunct="1">
              <a:spcAft>
                <a:spcPts val="0"/>
              </a:spcAft>
              <a:buNone/>
              <a:defRPr/>
            </a:pPr>
            <a:r>
              <a:rPr lang="en-US" sz="3000" b="1" dirty="0" smtClean="0">
                <a:solidFill>
                  <a:srgbClr val="002060"/>
                </a:solidFill>
                <a:latin typeface="Century" pitchFamily="18" charset="0"/>
              </a:rPr>
              <a:t>3. </a:t>
            </a:r>
            <a:r>
              <a:rPr lang="id-ID" sz="3000" b="1" dirty="0" smtClean="0">
                <a:solidFill>
                  <a:srgbClr val="002060"/>
                </a:solidFill>
                <a:latin typeface="Century" pitchFamily="18" charset="0"/>
              </a:rPr>
              <a:t>Biaya Penginapan</a:t>
            </a:r>
            <a:endParaRPr lang="en-US" sz="3000" b="1" dirty="0" smtClean="0">
              <a:solidFill>
                <a:srgbClr val="002060"/>
              </a:solidFill>
              <a:latin typeface="Century" pitchFamily="18" charset="0"/>
            </a:endParaRPr>
          </a:p>
          <a:p>
            <a:pPr marL="514350" indent="-514350" algn="just" eaLnBrk="1" fontAlgn="auto" hangingPunct="1">
              <a:spcAft>
                <a:spcPts val="0"/>
              </a:spcAft>
              <a:buNone/>
              <a:defRPr/>
            </a:pPr>
            <a:endParaRPr lang="en-US" sz="3000" b="1" dirty="0" smtClean="0">
              <a:solidFill>
                <a:srgbClr val="002060"/>
              </a:solidFill>
              <a:latin typeface="Century" pitchFamily="18" charset="0"/>
            </a:endParaRPr>
          </a:p>
          <a:p>
            <a:pPr marL="514350" indent="-514350" algn="just" eaLnBrk="1" fontAlgn="auto" hangingPunct="1">
              <a:spcAft>
                <a:spcPts val="0"/>
              </a:spcAft>
              <a:buNone/>
              <a:defRPr/>
            </a:pPr>
            <a:r>
              <a:rPr lang="en-US" sz="3000" b="1" dirty="0" smtClean="0">
                <a:solidFill>
                  <a:srgbClr val="002060"/>
                </a:solidFill>
                <a:latin typeface="Century" pitchFamily="18" charset="0"/>
              </a:rPr>
              <a:t>4. </a:t>
            </a:r>
            <a:r>
              <a:rPr lang="id-ID" sz="3000" b="1" dirty="0" smtClean="0">
                <a:solidFill>
                  <a:srgbClr val="002060"/>
                </a:solidFill>
                <a:latin typeface="Century" pitchFamily="18" charset="0"/>
              </a:rPr>
              <a:t>Sewa Kendaraan dinas</a:t>
            </a:r>
            <a:endParaRPr lang="en-US" sz="3000" b="1" dirty="0" smtClean="0">
              <a:solidFill>
                <a:srgbClr val="002060"/>
              </a:solidFill>
              <a:latin typeface="Century" pitchFamily="18" charset="0"/>
            </a:endParaRPr>
          </a:p>
          <a:p>
            <a:pPr marL="514350" indent="-514350" algn="just" eaLnBrk="1" fontAlgn="auto" hangingPunct="1">
              <a:spcAft>
                <a:spcPts val="0"/>
              </a:spcAft>
              <a:buFont typeface="Wingdings 2" pitchFamily="18" charset="2"/>
              <a:buAutoNum type="arabicPeriod"/>
              <a:defRPr/>
            </a:pPr>
            <a:endParaRPr lang="en-US" sz="3000" dirty="0" smtClean="0">
              <a:solidFill>
                <a:srgbClr val="0099FF"/>
              </a:solidFill>
              <a:latin typeface="Arial" charset="0"/>
            </a:endParaRPr>
          </a:p>
          <a:p>
            <a:pPr marL="514350" indent="-514350" algn="just" eaLnBrk="1" fontAlgn="auto" hangingPunct="1">
              <a:spcAft>
                <a:spcPts val="0"/>
              </a:spcAft>
              <a:buFont typeface="Wingdings 2" pitchFamily="18" charset="2"/>
              <a:buNone/>
              <a:defRPr/>
            </a:pPr>
            <a:endParaRPr lang="en-US" sz="3000" dirty="0" smtClean="0">
              <a:solidFill>
                <a:srgbClr val="0099FF"/>
              </a:solidFill>
              <a:latin typeface="Arial" charset="0"/>
            </a:endParaRPr>
          </a:p>
          <a:p>
            <a:pPr marL="442913" indent="-442913" eaLnBrk="1" fontAlgn="auto" hangingPunct="1">
              <a:spcAft>
                <a:spcPts val="0"/>
              </a:spcAft>
              <a:buFont typeface="Wingdings 2" pitchFamily="18" charset="2"/>
              <a:buNone/>
              <a:defRPr/>
            </a:pPr>
            <a:r>
              <a:rPr lang="en-US" sz="3000" dirty="0" smtClean="0">
                <a:solidFill>
                  <a:srgbClr val="0099FF"/>
                </a:solidFill>
                <a:latin typeface="Arial" charset="0"/>
              </a:rPr>
              <a:t> </a:t>
            </a:r>
          </a:p>
          <a:p>
            <a:pPr marL="442913" indent="-442913" eaLnBrk="1" fontAlgn="auto" hangingPunct="1">
              <a:spcAft>
                <a:spcPts val="0"/>
              </a:spcAft>
              <a:buFont typeface="Wingdings 2" pitchFamily="18" charset="2"/>
              <a:buNone/>
              <a:defRPr/>
            </a:pPr>
            <a:endParaRPr lang="en-US" sz="3000" dirty="0" smtClean="0">
              <a:solidFill>
                <a:srgbClr val="0099FF"/>
              </a:solidFill>
              <a:latin typeface="Arial" charset="0"/>
            </a:endParaRPr>
          </a:p>
        </p:txBody>
      </p:sp>
      <p:sp>
        <p:nvSpPr>
          <p:cNvPr id="24579"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85F13496-E6B2-4E0F-A69F-38B463396CAC}" type="slidenum">
              <a:rPr lang="en-US" smtClean="0"/>
              <a:pPr/>
              <a:t>20</a:t>
            </a:fld>
            <a:endParaRPr lang="en-US" smtClean="0"/>
          </a:p>
        </p:txBody>
      </p:sp>
      <p:sp>
        <p:nvSpPr>
          <p:cNvPr id="8195" name="Rectangle 2"/>
          <p:cNvSpPr>
            <a:spLocks noGrp="1" noChangeArrowheads="1"/>
          </p:cNvSpPr>
          <p:nvPr>
            <p:ph type="title"/>
          </p:nvPr>
        </p:nvSpPr>
        <p:spPr>
          <a:xfrm>
            <a:off x="467544" y="548680"/>
            <a:ext cx="8280920" cy="1296144"/>
          </a:xfrm>
          <a:scene3d>
            <a:camera prst="orthographicFront"/>
            <a:lightRig rig="soft" dir="t"/>
          </a:scene3d>
          <a:sp3d>
            <a:bevelT w="101600" prst="riblet"/>
          </a:sp3d>
        </p:spPr>
        <p:style>
          <a:lnRef idx="1">
            <a:schemeClr val="accent4"/>
          </a:lnRef>
          <a:fillRef idx="2">
            <a:schemeClr val="accent4"/>
          </a:fillRef>
          <a:effectRef idx="1">
            <a:schemeClr val="accent4"/>
          </a:effectRef>
          <a:fontRef idx="minor">
            <a:schemeClr val="dk1"/>
          </a:fontRef>
        </p:style>
        <p:txBody>
          <a:bodyPr>
            <a:normAutofit/>
            <a:scene3d>
              <a:camera prst="orthographicFront"/>
              <a:lightRig rig="soft" dir="t"/>
            </a:scene3d>
            <a:sp3d prstMaterial="softEdge">
              <a:bevelT w="25400" h="25400"/>
            </a:sp3d>
          </a:bodyPr>
          <a:lstStyle/>
          <a:p>
            <a:pPr eaLnBrk="1" fontAlgn="auto" hangingPunct="1">
              <a:spcAft>
                <a:spcPts val="0"/>
              </a:spcAft>
              <a:defRPr/>
            </a:pPr>
            <a:r>
              <a:rPr lang="id-ID" sz="2400" dirty="0" smtClean="0">
                <a:solidFill>
                  <a:schemeClr val="bg2">
                    <a:lumMod val="25000"/>
                  </a:schemeClr>
                </a:solidFill>
                <a:latin typeface="Century" pitchFamily="18" charset="0"/>
              </a:rPr>
              <a:t>Komponen </a:t>
            </a:r>
            <a:r>
              <a:rPr lang="en-US" sz="2400" dirty="0" err="1" smtClean="0">
                <a:solidFill>
                  <a:schemeClr val="bg2">
                    <a:lumMod val="25000"/>
                  </a:schemeClr>
                </a:solidFill>
                <a:latin typeface="Century" pitchFamily="18" charset="0"/>
              </a:rPr>
              <a:t>Biaya</a:t>
            </a:r>
            <a:r>
              <a:rPr lang="en-US" sz="2400" dirty="0" smtClean="0">
                <a:solidFill>
                  <a:schemeClr val="bg2">
                    <a:lumMod val="25000"/>
                  </a:schemeClr>
                </a:solidFill>
                <a:latin typeface="Century" pitchFamily="18" charset="0"/>
              </a:rPr>
              <a:t> </a:t>
            </a:r>
            <a:r>
              <a:rPr lang="en-US" sz="2400" dirty="0" err="1" smtClean="0">
                <a:solidFill>
                  <a:schemeClr val="bg2">
                    <a:lumMod val="25000"/>
                  </a:schemeClr>
                </a:solidFill>
                <a:latin typeface="Century" pitchFamily="18" charset="0"/>
              </a:rPr>
              <a:t>Perjalanan</a:t>
            </a:r>
            <a:r>
              <a:rPr lang="en-US" sz="2400" dirty="0" smtClean="0">
                <a:solidFill>
                  <a:schemeClr val="bg2">
                    <a:lumMod val="25000"/>
                  </a:schemeClr>
                </a:solidFill>
                <a:latin typeface="Century" pitchFamily="18" charset="0"/>
              </a:rPr>
              <a:t> </a:t>
            </a:r>
            <a:r>
              <a:rPr lang="en-US" sz="2400" dirty="0" err="1" smtClean="0">
                <a:solidFill>
                  <a:schemeClr val="bg2">
                    <a:lumMod val="25000"/>
                  </a:schemeClr>
                </a:solidFill>
                <a:latin typeface="Century" pitchFamily="18" charset="0"/>
              </a:rPr>
              <a:t>dinas</a:t>
            </a:r>
            <a:r>
              <a:rPr lang="en-US" sz="2400" dirty="0" smtClean="0">
                <a:solidFill>
                  <a:schemeClr val="bg2">
                    <a:lumMod val="25000"/>
                  </a:schemeClr>
                </a:solidFill>
                <a:latin typeface="Century" pitchFamily="18" charset="0"/>
              </a:rPr>
              <a:t> </a:t>
            </a:r>
            <a:r>
              <a:rPr lang="en-US" sz="2400" dirty="0" err="1" smtClean="0">
                <a:solidFill>
                  <a:schemeClr val="bg2">
                    <a:lumMod val="25000"/>
                  </a:schemeClr>
                </a:solidFill>
                <a:latin typeface="Century" pitchFamily="18" charset="0"/>
              </a:rPr>
              <a:t>terdiri</a:t>
            </a:r>
            <a:r>
              <a:rPr lang="en-US" sz="2400" dirty="0" smtClean="0">
                <a:solidFill>
                  <a:schemeClr val="bg2">
                    <a:lumMod val="25000"/>
                  </a:schemeClr>
                </a:solidFill>
                <a:latin typeface="Century" pitchFamily="18" charset="0"/>
              </a:rPr>
              <a:t> </a:t>
            </a:r>
            <a:r>
              <a:rPr lang="en-US" sz="2400" dirty="0" err="1" smtClean="0">
                <a:solidFill>
                  <a:schemeClr val="bg2">
                    <a:lumMod val="25000"/>
                  </a:schemeClr>
                </a:solidFill>
                <a:latin typeface="Century" pitchFamily="18" charset="0"/>
              </a:rPr>
              <a:t>dar</a:t>
            </a:r>
            <a:r>
              <a:rPr lang="id-ID" sz="2400" dirty="0" smtClean="0">
                <a:solidFill>
                  <a:schemeClr val="bg2">
                    <a:lumMod val="25000"/>
                  </a:schemeClr>
                </a:solidFill>
                <a:latin typeface="Century" pitchFamily="18" charset="0"/>
              </a:rPr>
              <a:t>i;</a:t>
            </a:r>
            <a:r>
              <a:rPr lang="en-US" sz="2400" dirty="0" smtClean="0">
                <a:solidFill>
                  <a:schemeClr val="bg2">
                    <a:lumMod val="25000"/>
                  </a:schemeClr>
                </a:solidFill>
                <a:latin typeface="Century" pitchFamily="18" charset="0"/>
              </a:rPr>
              <a:t/>
            </a:r>
            <a:br>
              <a:rPr lang="en-US" sz="2400" dirty="0" smtClean="0">
                <a:solidFill>
                  <a:schemeClr val="bg2">
                    <a:lumMod val="25000"/>
                  </a:schemeClr>
                </a:solidFill>
                <a:latin typeface="Century" pitchFamily="18" charset="0"/>
              </a:rPr>
            </a:br>
            <a:r>
              <a:rPr lang="en-US" sz="1400" dirty="0" smtClean="0">
                <a:solidFill>
                  <a:schemeClr val="bg2">
                    <a:lumMod val="25000"/>
                  </a:schemeClr>
                </a:solidFill>
                <a:latin typeface="Century" pitchFamily="18" charset="0"/>
              </a:rPr>
              <a:t>PMK: 113/PMK.05/2012 TENTANG </a:t>
            </a:r>
            <a:r>
              <a:rPr lang="en-US" sz="1400" dirty="0" err="1" smtClean="0">
                <a:solidFill>
                  <a:schemeClr val="bg2">
                    <a:lumMod val="25000"/>
                  </a:schemeClr>
                </a:solidFill>
                <a:latin typeface="Century" pitchFamily="18" charset="0"/>
              </a:rPr>
              <a:t>Perjalanan</a:t>
            </a:r>
            <a:r>
              <a:rPr lang="en-US" sz="1400" dirty="0" smtClean="0">
                <a:solidFill>
                  <a:schemeClr val="bg2">
                    <a:lumMod val="25000"/>
                  </a:schemeClr>
                </a:solidFill>
                <a:latin typeface="Century" pitchFamily="18" charset="0"/>
              </a:rPr>
              <a:t> </a:t>
            </a:r>
            <a:r>
              <a:rPr lang="en-US" sz="1400" dirty="0" err="1" smtClean="0">
                <a:solidFill>
                  <a:schemeClr val="bg2">
                    <a:lumMod val="25000"/>
                  </a:schemeClr>
                </a:solidFill>
                <a:latin typeface="Century" pitchFamily="18" charset="0"/>
              </a:rPr>
              <a:t>Dinas</a:t>
            </a:r>
            <a:r>
              <a:rPr lang="en-US" sz="1400" dirty="0" smtClean="0">
                <a:solidFill>
                  <a:schemeClr val="bg2">
                    <a:lumMod val="25000"/>
                  </a:schemeClr>
                </a:solidFill>
                <a:latin typeface="Century" pitchFamily="18" charset="0"/>
              </a:rPr>
              <a:t> </a:t>
            </a:r>
            <a:r>
              <a:rPr lang="en-US" sz="1400" dirty="0" err="1" smtClean="0">
                <a:solidFill>
                  <a:schemeClr val="bg2">
                    <a:lumMod val="25000"/>
                  </a:schemeClr>
                </a:solidFill>
                <a:latin typeface="Century" pitchFamily="18" charset="0"/>
              </a:rPr>
              <a:t>Dalam</a:t>
            </a:r>
            <a:r>
              <a:rPr lang="en-US" sz="1400" dirty="0" smtClean="0">
                <a:solidFill>
                  <a:schemeClr val="bg2">
                    <a:lumMod val="25000"/>
                  </a:schemeClr>
                </a:solidFill>
                <a:latin typeface="Century" pitchFamily="18" charset="0"/>
              </a:rPr>
              <a:t> </a:t>
            </a:r>
            <a:r>
              <a:rPr lang="en-US" sz="1400" dirty="0" err="1" smtClean="0">
                <a:solidFill>
                  <a:schemeClr val="bg2">
                    <a:lumMod val="25000"/>
                  </a:schemeClr>
                </a:solidFill>
                <a:latin typeface="Century" pitchFamily="18" charset="0"/>
              </a:rPr>
              <a:t>Negeri</a:t>
            </a:r>
            <a:endParaRPr lang="en-US" sz="1400" dirty="0" smtClean="0">
              <a:solidFill>
                <a:schemeClr val="bg2">
                  <a:lumMod val="25000"/>
                </a:schemeClr>
              </a:solidFill>
              <a:latin typeface="Century"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468313" y="1125538"/>
            <a:ext cx="8280400" cy="4970462"/>
          </a:xfrm>
          <a:scene3d>
            <a:camera prst="orthographicFront"/>
            <a:lightRig rig="threePt" dir="t"/>
          </a:scene3d>
          <a:sp3d>
            <a:bevelT w="101600" prst="riblet"/>
          </a:sp3d>
        </p:spPr>
        <p:style>
          <a:lnRef idx="1">
            <a:schemeClr val="accent5"/>
          </a:lnRef>
          <a:fillRef idx="2">
            <a:schemeClr val="accent5"/>
          </a:fillRef>
          <a:effectRef idx="1">
            <a:schemeClr val="accent5"/>
          </a:effectRef>
          <a:fontRef idx="minor">
            <a:schemeClr val="dk1"/>
          </a:fontRef>
        </p:style>
        <p:txBody>
          <a:bodyPr>
            <a:normAutofit/>
          </a:bodyPr>
          <a:lstStyle/>
          <a:p>
            <a:pPr marL="442913" indent="-442913" algn="just" eaLnBrk="1" fontAlgn="auto" hangingPunct="1">
              <a:lnSpc>
                <a:spcPct val="90000"/>
              </a:lnSpc>
              <a:spcAft>
                <a:spcPts val="0"/>
              </a:spcAft>
              <a:buFont typeface="Wingdings 2" pitchFamily="18" charset="2"/>
              <a:buNone/>
              <a:defRPr/>
            </a:pPr>
            <a:r>
              <a:rPr lang="en-US" sz="3100" dirty="0" smtClean="0">
                <a:solidFill>
                  <a:srgbClr val="0099FF"/>
                </a:solidFill>
                <a:latin typeface="Arial" charset="0"/>
              </a:rPr>
              <a:t> </a:t>
            </a:r>
            <a:r>
              <a:rPr lang="en-US" sz="3100" dirty="0" smtClean="0">
                <a:solidFill>
                  <a:srgbClr val="002060"/>
                </a:solidFill>
                <a:latin typeface="Century" pitchFamily="18" charset="0"/>
              </a:rPr>
              <a:t>1.Uang </a:t>
            </a:r>
            <a:r>
              <a:rPr lang="en-US" sz="3100" dirty="0" err="1" smtClean="0">
                <a:solidFill>
                  <a:srgbClr val="002060"/>
                </a:solidFill>
                <a:latin typeface="Century" pitchFamily="18" charset="0"/>
              </a:rPr>
              <a:t>harian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perjalanan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dinas</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dalam</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negari</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merupakan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penggantian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biaya</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keperluan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sehari-hari</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pegawai</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negeri</a:t>
            </a:r>
            <a:r>
              <a:rPr lang="en-US" sz="3100" dirty="0" smtClean="0">
                <a:solidFill>
                  <a:srgbClr val="002060"/>
                </a:solidFill>
                <a:latin typeface="Century" pitchFamily="18" charset="0"/>
              </a:rPr>
              <a:t>/non PNS </a:t>
            </a:r>
            <a:r>
              <a:rPr lang="en-US" sz="3100" dirty="0" err="1" smtClean="0">
                <a:solidFill>
                  <a:srgbClr val="002060"/>
                </a:solidFill>
                <a:latin typeface="Century" pitchFamily="18" charset="0"/>
              </a:rPr>
              <a:t>dalam</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menjalankan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perintah</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perjalanan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dinas</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di</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dalam</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negeri</a:t>
            </a:r>
            <a:endParaRPr lang="en-US" sz="3100" dirty="0" smtClean="0">
              <a:solidFill>
                <a:srgbClr val="002060"/>
              </a:solidFill>
              <a:latin typeface="Century" pitchFamily="18" charset="0"/>
            </a:endParaRPr>
          </a:p>
          <a:p>
            <a:pPr marL="442913" indent="-442913" algn="just" eaLnBrk="1" fontAlgn="auto" hangingPunct="1">
              <a:lnSpc>
                <a:spcPct val="90000"/>
              </a:lnSpc>
              <a:spcAft>
                <a:spcPts val="0"/>
              </a:spcAft>
              <a:buFont typeface="Wingdings 2" pitchFamily="18" charset="2"/>
              <a:buNone/>
              <a:defRPr/>
            </a:pP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Uang</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harian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diberikan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sesuai</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standar</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biaya</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umum</a:t>
            </a:r>
            <a:r>
              <a:rPr lang="en-US" sz="3100" dirty="0" smtClean="0">
                <a:solidFill>
                  <a:srgbClr val="002060"/>
                </a:solidFill>
                <a:latin typeface="Century" pitchFamily="18" charset="0"/>
              </a:rPr>
              <a:t>(SBU) </a:t>
            </a:r>
            <a:r>
              <a:rPr lang="en-US" sz="3100" dirty="0" err="1" smtClean="0">
                <a:solidFill>
                  <a:srgbClr val="002060"/>
                </a:solidFill>
                <a:latin typeface="Century" pitchFamily="18" charset="0"/>
              </a:rPr>
              <a:t>merupakan</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batas</a:t>
            </a:r>
            <a:r>
              <a:rPr lang="en-US" sz="3100" dirty="0" smtClean="0">
                <a:solidFill>
                  <a:srgbClr val="002060"/>
                </a:solidFill>
                <a:latin typeface="Century" pitchFamily="18" charset="0"/>
              </a:rPr>
              <a:t> </a:t>
            </a:r>
            <a:r>
              <a:rPr lang="en-US" sz="3100" dirty="0" err="1" smtClean="0">
                <a:solidFill>
                  <a:srgbClr val="002060"/>
                </a:solidFill>
                <a:latin typeface="Century" pitchFamily="18" charset="0"/>
              </a:rPr>
              <a:t>tertinggi</a:t>
            </a:r>
            <a:endParaRPr lang="en-US" sz="3100" dirty="0" smtClean="0">
              <a:solidFill>
                <a:srgbClr val="002060"/>
              </a:solidFill>
              <a:latin typeface="Century" pitchFamily="18" charset="0"/>
            </a:endParaRPr>
          </a:p>
          <a:p>
            <a:pPr marL="442913" indent="-442913" algn="just" eaLnBrk="1" fontAlgn="auto" hangingPunct="1">
              <a:lnSpc>
                <a:spcPct val="90000"/>
              </a:lnSpc>
              <a:spcAft>
                <a:spcPts val="0"/>
              </a:spcAft>
              <a:buFont typeface="Wingdings 2" pitchFamily="18" charset="2"/>
              <a:buNone/>
              <a:defRPr/>
            </a:pPr>
            <a:endParaRPr lang="en-US" sz="3100" dirty="0" smtClean="0">
              <a:solidFill>
                <a:srgbClr val="0099FF"/>
              </a:solidFill>
              <a:latin typeface="Arial" charset="0"/>
            </a:endParaRPr>
          </a:p>
        </p:txBody>
      </p:sp>
      <p:sp>
        <p:nvSpPr>
          <p:cNvPr id="2560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FB59A5E3-5317-4E50-B34E-FCE0CB449621}" type="slidenum">
              <a:rPr lang="en-US" smtClean="0"/>
              <a:pPr/>
              <a:t>21</a:t>
            </a:fld>
            <a:endParaRPr lang="en-US" smtClean="0"/>
          </a:p>
        </p:txBody>
      </p:sp>
      <p:sp>
        <p:nvSpPr>
          <p:cNvPr id="12291" name="Rectangle 2"/>
          <p:cNvSpPr>
            <a:spLocks noGrp="1" noChangeArrowheads="1"/>
          </p:cNvSpPr>
          <p:nvPr>
            <p:ph type="title"/>
          </p:nvPr>
        </p:nvSpPr>
        <p:spPr>
          <a:xfrm>
            <a:off x="467544" y="301625"/>
            <a:ext cx="8280920" cy="679450"/>
          </a:xfrm>
          <a:scene3d>
            <a:camera prst="orthographicFront"/>
            <a:lightRig rig="soft" dir="t"/>
          </a:scene3d>
          <a:sp3d>
            <a:bevelT w="101600" prst="riblet"/>
          </a:sp3d>
        </p:spPr>
        <p:style>
          <a:lnRef idx="1">
            <a:schemeClr val="accent5"/>
          </a:lnRef>
          <a:fillRef idx="2">
            <a:schemeClr val="accent5"/>
          </a:fillRef>
          <a:effectRef idx="1">
            <a:schemeClr val="accent5"/>
          </a:effectRef>
          <a:fontRef idx="minor">
            <a:schemeClr val="dk1"/>
          </a:fontRef>
        </p:style>
        <p:txBody>
          <a:bodyPr>
            <a:normAutofit/>
            <a:scene3d>
              <a:camera prst="orthographicFront"/>
              <a:lightRig rig="soft" dir="t"/>
            </a:scene3d>
            <a:sp3d prstMaterial="softEdge">
              <a:bevelT w="25400" h="25400"/>
            </a:sp3d>
          </a:bodyPr>
          <a:lstStyle/>
          <a:p>
            <a:pPr eaLnBrk="1" fontAlgn="auto" hangingPunct="1">
              <a:spcAft>
                <a:spcPts val="0"/>
              </a:spcAft>
              <a:defRPr/>
            </a:pPr>
            <a:r>
              <a:rPr lang="en-US" sz="3200" dirty="0" smtClean="0">
                <a:solidFill>
                  <a:schemeClr val="bg2">
                    <a:lumMod val="25000"/>
                  </a:schemeClr>
                </a:solidFill>
                <a:latin typeface="Centaur" pitchFamily="18" charset="0"/>
              </a:rPr>
              <a:t>UANG   HARIAN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142844" y="692150"/>
            <a:ext cx="8858312" cy="5808684"/>
          </a:xfrm>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lstStyle/>
          <a:p>
            <a:pPr marL="442913" indent="-442913" eaLnBrk="1" hangingPunct="1">
              <a:buFont typeface="Wingdings 2" pitchFamily="18" charset="2"/>
              <a:buNone/>
            </a:pPr>
            <a:r>
              <a:rPr lang="en-US" sz="2800" dirty="0" smtClean="0">
                <a:solidFill>
                  <a:schemeClr val="tx1"/>
                </a:solidFill>
                <a:latin typeface="Century" pitchFamily="18" charset="0"/>
              </a:rPr>
              <a:t>2. UANG TRANSPORT:</a:t>
            </a:r>
          </a:p>
          <a:p>
            <a:pPr marL="442913" indent="-442913" eaLnBrk="1" hangingPunct="1">
              <a:buFont typeface="Wingdings 2" pitchFamily="18" charset="2"/>
              <a:buNone/>
            </a:pPr>
            <a:r>
              <a:rPr lang="en-US" sz="2800" dirty="0" smtClean="0">
                <a:solidFill>
                  <a:schemeClr val="tx1"/>
                </a:solidFill>
                <a:latin typeface="Century" pitchFamily="18" charset="0"/>
              </a:rPr>
              <a:t>    a. </a:t>
            </a:r>
            <a:r>
              <a:rPr lang="en-US" sz="2800" dirty="0" err="1" smtClean="0">
                <a:solidFill>
                  <a:schemeClr val="tx1"/>
                </a:solidFill>
                <a:latin typeface="Century" pitchFamily="18" charset="0"/>
              </a:rPr>
              <a:t>Tiket</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pesawat</a:t>
            </a:r>
            <a:r>
              <a:rPr lang="en-US" sz="2800" dirty="0" smtClean="0">
                <a:solidFill>
                  <a:schemeClr val="tx1"/>
                </a:solidFill>
                <a:latin typeface="Century" pitchFamily="18" charset="0"/>
              </a:rPr>
              <a:t>/</a:t>
            </a:r>
            <a:r>
              <a:rPr lang="en-US" sz="2800" dirty="0" err="1" smtClean="0">
                <a:solidFill>
                  <a:schemeClr val="tx1"/>
                </a:solidFill>
                <a:latin typeface="Century" pitchFamily="18" charset="0"/>
              </a:rPr>
              <a:t>kereta</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api</a:t>
            </a:r>
            <a:r>
              <a:rPr lang="en-US" sz="2800" dirty="0" smtClean="0">
                <a:solidFill>
                  <a:schemeClr val="tx1"/>
                </a:solidFill>
                <a:latin typeface="Century" pitchFamily="18" charset="0"/>
              </a:rPr>
              <a:t>/</a:t>
            </a:r>
            <a:r>
              <a:rPr lang="en-US" sz="2800" dirty="0" err="1" smtClean="0">
                <a:solidFill>
                  <a:schemeClr val="tx1"/>
                </a:solidFill>
                <a:latin typeface="Century" pitchFamily="18" charset="0"/>
              </a:rPr>
              <a:t>kapal</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laut</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atcost</a:t>
            </a:r>
            <a:r>
              <a:rPr lang="en-US" sz="2800" dirty="0" smtClean="0">
                <a:solidFill>
                  <a:schemeClr val="tx1"/>
                </a:solidFill>
                <a:latin typeface="Century" pitchFamily="18" charset="0"/>
              </a:rPr>
              <a:t>) </a:t>
            </a:r>
          </a:p>
          <a:p>
            <a:pPr marL="442913" indent="-442913" eaLnBrk="1" hangingPunct="1">
              <a:buFont typeface="Wingdings 2" pitchFamily="18" charset="2"/>
              <a:buNone/>
            </a:pPr>
            <a:r>
              <a:rPr lang="en-US" sz="2800" dirty="0" smtClean="0">
                <a:solidFill>
                  <a:schemeClr val="tx1"/>
                </a:solidFill>
                <a:latin typeface="Century" pitchFamily="18" charset="0"/>
              </a:rPr>
              <a:t>    b. </a:t>
            </a:r>
            <a:r>
              <a:rPr lang="en-US" sz="2800" dirty="0" err="1" smtClean="0">
                <a:solidFill>
                  <a:schemeClr val="tx1"/>
                </a:solidFill>
                <a:latin typeface="Century" pitchFamily="18" charset="0"/>
              </a:rPr>
              <a:t>Perjalanan</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dari</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tempat</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kedudukan</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sampai</a:t>
            </a:r>
            <a:r>
              <a:rPr lang="en-US" sz="2800" dirty="0" smtClean="0">
                <a:solidFill>
                  <a:schemeClr val="tx1"/>
                </a:solidFill>
                <a:latin typeface="Century" pitchFamily="18" charset="0"/>
              </a:rPr>
              <a:t>     </a:t>
            </a:r>
          </a:p>
          <a:p>
            <a:pPr marL="442913" indent="-442913" eaLnBrk="1" hangingPunct="1">
              <a:buFont typeface="Wingdings 2" pitchFamily="18" charset="2"/>
              <a:buNone/>
            </a:pP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dgn</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tempat</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keberangkatan</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dan</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kepulangan</a:t>
            </a:r>
            <a:r>
              <a:rPr lang="en-US" sz="2800" dirty="0" smtClean="0">
                <a:solidFill>
                  <a:schemeClr val="tx1"/>
                </a:solidFill>
                <a:latin typeface="Century" pitchFamily="18" charset="0"/>
              </a:rPr>
              <a:t>   </a:t>
            </a:r>
          </a:p>
          <a:p>
            <a:pPr marL="442913" indent="-442913" eaLnBrk="1" hangingPunct="1">
              <a:buFont typeface="Wingdings 2" pitchFamily="18" charset="2"/>
              <a:buNone/>
            </a:pP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termasuk</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biaya</a:t>
            </a:r>
            <a:r>
              <a:rPr lang="en-US" sz="2800" dirty="0" smtClean="0">
                <a:solidFill>
                  <a:schemeClr val="tx1"/>
                </a:solidFill>
                <a:latin typeface="Century" pitchFamily="18" charset="0"/>
              </a:rPr>
              <a:t> </a:t>
            </a:r>
            <a:r>
              <a:rPr lang="en-US" sz="2800" dirty="0" err="1" smtClean="0">
                <a:solidFill>
                  <a:schemeClr val="tx1"/>
                </a:solidFill>
                <a:latin typeface="Century" pitchFamily="18" charset="0"/>
              </a:rPr>
              <a:t>ke</a:t>
            </a:r>
            <a:r>
              <a:rPr lang="en-US" sz="2800" dirty="0" smtClean="0">
                <a:solidFill>
                  <a:schemeClr val="tx1"/>
                </a:solidFill>
                <a:latin typeface="Century" pitchFamily="18" charset="0"/>
              </a:rPr>
              <a:t> terminal bus/</a:t>
            </a:r>
            <a:r>
              <a:rPr lang="en-US" sz="2800" dirty="0" err="1" smtClean="0">
                <a:solidFill>
                  <a:schemeClr val="tx1"/>
                </a:solidFill>
                <a:latin typeface="Century" pitchFamily="18" charset="0"/>
              </a:rPr>
              <a:t>stasiun</a:t>
            </a:r>
            <a:r>
              <a:rPr lang="en-US" sz="2800" dirty="0" smtClean="0">
                <a:solidFill>
                  <a:schemeClr val="tx1"/>
                </a:solidFill>
                <a:latin typeface="Century" pitchFamily="18" charset="0"/>
              </a:rPr>
              <a:t>/</a:t>
            </a:r>
            <a:r>
              <a:rPr lang="en-US" sz="2800" dirty="0" err="1" smtClean="0">
                <a:solidFill>
                  <a:schemeClr val="tx1"/>
                </a:solidFill>
                <a:latin typeface="Century" pitchFamily="18" charset="0"/>
              </a:rPr>
              <a:t>bandar</a:t>
            </a:r>
            <a:r>
              <a:rPr lang="en-US" sz="2800" dirty="0" smtClean="0">
                <a:solidFill>
                  <a:schemeClr val="tx1"/>
                </a:solidFill>
                <a:latin typeface="Century" pitchFamily="18" charset="0"/>
              </a:rPr>
              <a:t>  </a:t>
            </a:r>
          </a:p>
          <a:p>
            <a:pPr marL="442913" indent="-442913" eaLnBrk="1" hangingPunct="1">
              <a:buFont typeface="Wingdings 2" pitchFamily="18" charset="2"/>
              <a:buNone/>
            </a:pPr>
            <a:r>
              <a:rPr lang="en-US" sz="2800" dirty="0" smtClean="0">
                <a:solidFill>
                  <a:schemeClr val="tx1"/>
                </a:solidFill>
                <a:latin typeface="Century" pitchFamily="18" charset="0"/>
              </a:rPr>
              <a:t>        </a:t>
            </a:r>
            <a:r>
              <a:rPr lang="en-US" sz="2800" i="1" dirty="0" err="1" smtClean="0">
                <a:solidFill>
                  <a:schemeClr val="accent2"/>
                </a:solidFill>
                <a:latin typeface="Century" pitchFamily="18" charset="0"/>
              </a:rPr>
              <a:t>Biaya</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ini</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diberikan</a:t>
            </a:r>
            <a:r>
              <a:rPr lang="en-US" sz="2800" i="1" dirty="0" smtClean="0">
                <a:solidFill>
                  <a:schemeClr val="accent2"/>
                </a:solidFill>
                <a:latin typeface="Century" pitchFamily="18" charset="0"/>
              </a:rPr>
              <a:t> at cost </a:t>
            </a:r>
            <a:r>
              <a:rPr lang="en-US" sz="2800" i="1" dirty="0" err="1" smtClean="0">
                <a:solidFill>
                  <a:schemeClr val="accent2"/>
                </a:solidFill>
                <a:latin typeface="Century" pitchFamily="18" charset="0"/>
              </a:rPr>
              <a:t>sesuai</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dengan</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bukti</a:t>
            </a:r>
            <a:r>
              <a:rPr lang="en-US" sz="2800" i="1" dirty="0" smtClean="0">
                <a:solidFill>
                  <a:schemeClr val="accent2"/>
                </a:solidFill>
                <a:latin typeface="Century" pitchFamily="18" charset="0"/>
              </a:rPr>
              <a:t>  </a:t>
            </a:r>
          </a:p>
          <a:p>
            <a:pPr marL="442913" indent="-442913" eaLnBrk="1" hangingPunct="1">
              <a:buFont typeface="Wingdings 2" pitchFamily="18" charset="2"/>
              <a:buNone/>
            </a:pP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pengeluaran</a:t>
            </a:r>
            <a:r>
              <a:rPr lang="en-US" sz="2800" i="1" dirty="0" smtClean="0">
                <a:solidFill>
                  <a:schemeClr val="accent2"/>
                </a:solidFill>
                <a:latin typeface="Century" pitchFamily="18" charset="0"/>
              </a:rPr>
              <a:t>(</a:t>
            </a:r>
            <a:r>
              <a:rPr lang="en-US" sz="2800" i="1" dirty="0" err="1" smtClean="0">
                <a:solidFill>
                  <a:schemeClr val="accent2"/>
                </a:solidFill>
                <a:latin typeface="Century" pitchFamily="18" charset="0"/>
              </a:rPr>
              <a:t>bukti-bukti</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tersebut</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sebagai</a:t>
            </a:r>
            <a:r>
              <a:rPr lang="en-US" sz="2800" i="1" dirty="0" smtClean="0">
                <a:solidFill>
                  <a:schemeClr val="accent2"/>
                </a:solidFill>
                <a:latin typeface="Century" pitchFamily="18" charset="0"/>
              </a:rPr>
              <a:t>  </a:t>
            </a:r>
          </a:p>
          <a:p>
            <a:pPr marL="442913" indent="-442913" eaLnBrk="1" hangingPunct="1">
              <a:buFont typeface="Wingdings 2" pitchFamily="18" charset="2"/>
              <a:buNone/>
            </a:pP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dokumen</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administrasi</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laporan</a:t>
            </a:r>
            <a:r>
              <a:rPr lang="en-US" sz="2800" i="1" dirty="0" smtClean="0">
                <a:solidFill>
                  <a:schemeClr val="accent2"/>
                </a:solidFill>
                <a:latin typeface="Century" pitchFamily="18" charset="0"/>
              </a:rPr>
              <a:t> </a:t>
            </a:r>
            <a:r>
              <a:rPr lang="en-US" sz="2800" i="1" dirty="0" err="1" smtClean="0">
                <a:solidFill>
                  <a:schemeClr val="accent2"/>
                </a:solidFill>
                <a:latin typeface="Century" pitchFamily="18" charset="0"/>
              </a:rPr>
              <a:t>keuangan</a:t>
            </a:r>
            <a:r>
              <a:rPr lang="en-US" sz="2800" i="1" dirty="0" smtClean="0">
                <a:solidFill>
                  <a:schemeClr val="accent2"/>
                </a:solidFill>
                <a:latin typeface="Century" pitchFamily="18" charset="0"/>
              </a:rPr>
              <a:t>/SPJ)</a:t>
            </a:r>
          </a:p>
          <a:p>
            <a:pPr marL="442913" indent="-442913" eaLnBrk="1" hangingPunct="1">
              <a:buFont typeface="Wingdings 2" pitchFamily="18" charset="2"/>
              <a:buNone/>
            </a:pPr>
            <a:r>
              <a:rPr lang="en-US" sz="2800" i="1" dirty="0" smtClean="0">
                <a:solidFill>
                  <a:schemeClr val="accent2"/>
                </a:solidFill>
                <a:latin typeface="Century" pitchFamily="18" charset="0"/>
              </a:rPr>
              <a:t>    </a:t>
            </a:r>
            <a:r>
              <a:rPr lang="en-US" sz="2800" i="1" dirty="0" smtClean="0">
                <a:latin typeface="Century" pitchFamily="18" charset="0"/>
              </a:rPr>
              <a:t>c. </a:t>
            </a:r>
            <a:r>
              <a:rPr lang="en-US" sz="2800" dirty="0" err="1" smtClean="0">
                <a:latin typeface="Century" pitchFamily="18" charset="0"/>
              </a:rPr>
              <a:t>Retribusi</a:t>
            </a:r>
            <a:r>
              <a:rPr lang="en-US" sz="2800" dirty="0" smtClean="0">
                <a:latin typeface="Century" pitchFamily="18" charset="0"/>
              </a:rPr>
              <a:t> yang </a:t>
            </a:r>
            <a:r>
              <a:rPr lang="en-US" sz="2800" dirty="0" err="1" smtClean="0">
                <a:latin typeface="Century" pitchFamily="18" charset="0"/>
              </a:rPr>
              <a:t>dipungut</a:t>
            </a:r>
            <a:r>
              <a:rPr lang="en-US" sz="2800" dirty="0" smtClean="0">
                <a:latin typeface="Century" pitchFamily="18" charset="0"/>
              </a:rPr>
              <a:t> </a:t>
            </a:r>
            <a:r>
              <a:rPr lang="en-US" sz="2800" dirty="0" err="1" smtClean="0">
                <a:latin typeface="Century" pitchFamily="18" charset="0"/>
              </a:rPr>
              <a:t>di</a:t>
            </a:r>
            <a:r>
              <a:rPr lang="en-US" sz="2800" dirty="0" smtClean="0">
                <a:latin typeface="Century" pitchFamily="18" charset="0"/>
              </a:rPr>
              <a:t> terminal  </a:t>
            </a:r>
          </a:p>
          <a:p>
            <a:pPr marL="442913" indent="-442913" eaLnBrk="1" hangingPunct="1">
              <a:buFont typeface="Wingdings 2" pitchFamily="18" charset="2"/>
              <a:buNone/>
            </a:pPr>
            <a:r>
              <a:rPr lang="en-US" sz="2800" dirty="0" smtClean="0">
                <a:latin typeface="Century" pitchFamily="18" charset="0"/>
              </a:rPr>
              <a:t>        bus/</a:t>
            </a:r>
            <a:r>
              <a:rPr lang="en-US" sz="2800" dirty="0" err="1" smtClean="0">
                <a:latin typeface="Century" pitchFamily="18" charset="0"/>
              </a:rPr>
              <a:t>stasiun</a:t>
            </a:r>
            <a:r>
              <a:rPr lang="en-US" sz="2800" dirty="0" smtClean="0">
                <a:latin typeface="Century" pitchFamily="18" charset="0"/>
              </a:rPr>
              <a:t>/</a:t>
            </a:r>
            <a:r>
              <a:rPr lang="en-US" sz="2800" dirty="0" err="1" smtClean="0">
                <a:latin typeface="Century" pitchFamily="18" charset="0"/>
              </a:rPr>
              <a:t>bandara</a:t>
            </a:r>
            <a:r>
              <a:rPr lang="en-US" sz="2800" dirty="0" smtClean="0">
                <a:latin typeface="Century" pitchFamily="18" charset="0"/>
              </a:rPr>
              <a:t>/</a:t>
            </a:r>
            <a:r>
              <a:rPr lang="en-US" sz="2800" dirty="0" err="1" smtClean="0">
                <a:latin typeface="Century" pitchFamily="18" charset="0"/>
              </a:rPr>
              <a:t>pelabuhan</a:t>
            </a:r>
            <a:r>
              <a:rPr lang="en-US" sz="2800" dirty="0" smtClean="0">
                <a:latin typeface="Century" pitchFamily="18" charset="0"/>
              </a:rPr>
              <a:t> </a:t>
            </a:r>
            <a:r>
              <a:rPr lang="en-US" sz="2800" dirty="0" err="1" smtClean="0">
                <a:latin typeface="Century" pitchFamily="18" charset="0"/>
              </a:rPr>
              <a:t>keberangkatan</a:t>
            </a:r>
            <a:r>
              <a:rPr lang="en-US" sz="2800" dirty="0" smtClean="0">
                <a:latin typeface="Century" pitchFamily="18" charset="0"/>
              </a:rPr>
              <a:t>  </a:t>
            </a:r>
          </a:p>
          <a:p>
            <a:pPr marL="442913" indent="-442913" eaLnBrk="1" hangingPunct="1">
              <a:buFont typeface="Wingdings 2" pitchFamily="18" charset="2"/>
              <a:buNone/>
            </a:pPr>
            <a:r>
              <a:rPr lang="en-US" sz="2800" dirty="0" smtClean="0">
                <a:latin typeface="Century" pitchFamily="18" charset="0"/>
              </a:rPr>
              <a:t>        </a:t>
            </a:r>
            <a:r>
              <a:rPr lang="en-US" sz="2800" dirty="0" err="1" smtClean="0">
                <a:latin typeface="Century" pitchFamily="18" charset="0"/>
              </a:rPr>
              <a:t>dan</a:t>
            </a:r>
            <a:r>
              <a:rPr lang="en-US" sz="2800" dirty="0" smtClean="0">
                <a:latin typeface="Century" pitchFamily="18" charset="0"/>
              </a:rPr>
              <a:t> </a:t>
            </a:r>
            <a:r>
              <a:rPr lang="en-US" sz="2800" dirty="0" err="1" smtClean="0">
                <a:latin typeface="Century" pitchFamily="18" charset="0"/>
              </a:rPr>
              <a:t>kepulangan</a:t>
            </a:r>
            <a:endParaRPr lang="en-US" sz="2800" dirty="0" smtClean="0">
              <a:latin typeface="Century" pitchFamily="18" charset="0"/>
            </a:endParaRPr>
          </a:p>
        </p:txBody>
      </p:sp>
      <p:sp>
        <p:nvSpPr>
          <p:cNvPr id="26627"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5EDF464-E6A1-4DA2-9788-CED7A4B9E5AA}" type="slidenum">
              <a:rPr lang="en-US" smtClean="0"/>
              <a:pPr/>
              <a:t>22</a:t>
            </a:fld>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323850" y="692150"/>
            <a:ext cx="8496300" cy="5403850"/>
          </a:xfr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a:lstStyle/>
          <a:p>
            <a:pPr marL="442913" indent="-442913" algn="just" eaLnBrk="1" hangingPunct="1">
              <a:lnSpc>
                <a:spcPct val="90000"/>
              </a:lnSpc>
              <a:buFont typeface="Wingdings 2" pitchFamily="18" charset="2"/>
              <a:buNone/>
            </a:pPr>
            <a:r>
              <a:rPr lang="en-US" b="1" dirty="0" smtClean="0">
                <a:latin typeface="Century" pitchFamily="18" charset="0"/>
              </a:rPr>
              <a:t>3. BIAYA PENGINAPAN:</a:t>
            </a:r>
          </a:p>
          <a:p>
            <a:pPr marL="442913" indent="-442913" algn="just" eaLnBrk="1" hangingPunct="1">
              <a:lnSpc>
                <a:spcPct val="90000"/>
              </a:lnSpc>
              <a:buFont typeface="Wingdings 2" pitchFamily="18" charset="2"/>
              <a:buNone/>
            </a:pPr>
            <a:endParaRPr lang="en-US"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 Hotel </a:t>
            </a:r>
            <a:r>
              <a:rPr lang="en-US" sz="2400" b="1" dirty="0" err="1" smtClean="0">
                <a:latin typeface="Century" pitchFamily="18" charset="0"/>
              </a:rPr>
              <a:t>atau</a:t>
            </a:r>
            <a:r>
              <a:rPr lang="en-US" sz="2400" b="1" dirty="0" smtClean="0">
                <a:latin typeface="Century" pitchFamily="18" charset="0"/>
              </a:rPr>
              <a:t> </a:t>
            </a:r>
            <a:r>
              <a:rPr lang="en-US" sz="2400" b="1" dirty="0" err="1" smtClean="0">
                <a:latin typeface="Century" pitchFamily="18" charset="0"/>
              </a:rPr>
              <a:t>sejenis</a:t>
            </a: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Biaya</a:t>
            </a:r>
            <a:r>
              <a:rPr lang="en-US" sz="2400" b="1" dirty="0" smtClean="0">
                <a:latin typeface="Century" pitchFamily="18" charset="0"/>
              </a:rPr>
              <a:t> yang </a:t>
            </a:r>
            <a:r>
              <a:rPr lang="en-US" sz="2400" b="1" dirty="0" err="1" smtClean="0">
                <a:latin typeface="Century" pitchFamily="18" charset="0"/>
              </a:rPr>
              <a:t>dikeluarkan</a:t>
            </a:r>
            <a:r>
              <a:rPr lang="en-US" sz="2400" b="1" dirty="0" smtClean="0">
                <a:latin typeface="Century" pitchFamily="18" charset="0"/>
              </a:rPr>
              <a:t> </a:t>
            </a:r>
            <a:r>
              <a:rPr lang="en-US" sz="2400" b="1" dirty="0" err="1" smtClean="0">
                <a:latin typeface="Century" pitchFamily="18" charset="0"/>
              </a:rPr>
              <a:t>adalah</a:t>
            </a:r>
            <a:r>
              <a:rPr lang="en-US" sz="2400" b="1" dirty="0" smtClean="0">
                <a:latin typeface="Century" pitchFamily="18" charset="0"/>
              </a:rPr>
              <a:t> </a:t>
            </a:r>
            <a:r>
              <a:rPr lang="en-US" sz="2400" b="1" dirty="0" err="1" smtClean="0">
                <a:latin typeface="Century" pitchFamily="18" charset="0"/>
              </a:rPr>
              <a:t>sebesar</a:t>
            </a:r>
            <a:r>
              <a:rPr lang="en-US" sz="2400" b="1" dirty="0" smtClean="0">
                <a:latin typeface="Century" pitchFamily="18" charset="0"/>
              </a:rPr>
              <a:t> </a:t>
            </a:r>
            <a:r>
              <a:rPr lang="en-US" sz="2400" b="1" dirty="0" err="1" smtClean="0">
                <a:latin typeface="Century" pitchFamily="18" charset="0"/>
              </a:rPr>
              <a:t>biaya</a:t>
            </a:r>
            <a:r>
              <a:rPr lang="en-US" sz="2400" b="1" dirty="0" smtClean="0">
                <a:latin typeface="Century" pitchFamily="18" charset="0"/>
              </a:rPr>
              <a:t> yang</a:t>
            </a: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dibebankan</a:t>
            </a:r>
            <a:r>
              <a:rPr lang="en-US" sz="2400" b="1" dirty="0" smtClean="0">
                <a:latin typeface="Century" pitchFamily="18" charset="0"/>
              </a:rPr>
              <a:t> </a:t>
            </a:r>
            <a:r>
              <a:rPr lang="en-US" sz="2400" b="1" dirty="0" err="1" smtClean="0">
                <a:latin typeface="Century" pitchFamily="18" charset="0"/>
              </a:rPr>
              <a:t>pihak</a:t>
            </a:r>
            <a:r>
              <a:rPr lang="en-US" sz="2400" b="1" dirty="0" smtClean="0">
                <a:latin typeface="Century" pitchFamily="18" charset="0"/>
              </a:rPr>
              <a:t> </a:t>
            </a:r>
            <a:r>
              <a:rPr lang="en-US" sz="2400" b="1" dirty="0" err="1" smtClean="0">
                <a:latin typeface="Century" pitchFamily="18" charset="0"/>
              </a:rPr>
              <a:t>penyedia</a:t>
            </a:r>
            <a:r>
              <a:rPr lang="en-US" sz="2400" b="1" dirty="0" smtClean="0">
                <a:latin typeface="Century" pitchFamily="18" charset="0"/>
              </a:rPr>
              <a:t> </a:t>
            </a:r>
            <a:r>
              <a:rPr lang="en-US" sz="2400" b="1" dirty="0" err="1" smtClean="0">
                <a:latin typeface="Century" pitchFamily="18" charset="0"/>
              </a:rPr>
              <a:t>jasa</a:t>
            </a:r>
            <a:r>
              <a:rPr lang="en-US" sz="2400" b="1" dirty="0" smtClean="0">
                <a:latin typeface="Century" pitchFamily="18" charset="0"/>
              </a:rPr>
              <a:t> (hotel) </a:t>
            </a:r>
            <a:r>
              <a:rPr lang="en-US" sz="2400" b="1" dirty="0" err="1" smtClean="0">
                <a:latin typeface="Century" pitchFamily="18" charset="0"/>
              </a:rPr>
              <a:t>dibuktikan</a:t>
            </a: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dengan</a:t>
            </a:r>
            <a:r>
              <a:rPr lang="en-US" sz="2400" b="1" dirty="0" smtClean="0">
                <a:latin typeface="Century" pitchFamily="18" charset="0"/>
              </a:rPr>
              <a:t> </a:t>
            </a:r>
            <a:r>
              <a:rPr lang="en-US" sz="2400" b="1" dirty="0" err="1" smtClean="0">
                <a:latin typeface="Century" pitchFamily="18" charset="0"/>
              </a:rPr>
              <a:t>bukti</a:t>
            </a:r>
            <a:r>
              <a:rPr lang="en-US" sz="2400" b="1" dirty="0" smtClean="0">
                <a:latin typeface="Century" pitchFamily="18" charset="0"/>
              </a:rPr>
              <a:t> </a:t>
            </a:r>
            <a:r>
              <a:rPr lang="en-US" sz="2400" b="1" dirty="0" err="1" smtClean="0">
                <a:latin typeface="Century" pitchFamily="18" charset="0"/>
              </a:rPr>
              <a:t>tagihan</a:t>
            </a:r>
            <a:r>
              <a:rPr lang="en-US" sz="2400" b="1" dirty="0" smtClean="0">
                <a:latin typeface="Century" pitchFamily="18" charset="0"/>
              </a:rPr>
              <a:t>/</a:t>
            </a:r>
            <a:r>
              <a:rPr lang="en-US" sz="2400" b="1" dirty="0" err="1" smtClean="0">
                <a:latin typeface="Century" pitchFamily="18" charset="0"/>
              </a:rPr>
              <a:t>kuitansi</a:t>
            </a:r>
            <a:r>
              <a:rPr lang="en-US" sz="2400" b="1" dirty="0" smtClean="0">
                <a:latin typeface="Century" pitchFamily="18" charset="0"/>
              </a:rPr>
              <a:t> yang </a:t>
            </a:r>
            <a:r>
              <a:rPr lang="en-US" sz="2400" b="1" dirty="0" err="1" smtClean="0">
                <a:latin typeface="Century" pitchFamily="18" charset="0"/>
              </a:rPr>
              <a:t>sah</a:t>
            </a:r>
            <a:r>
              <a:rPr lang="en-US" sz="2400" b="1" dirty="0" smtClean="0">
                <a:latin typeface="Century" pitchFamily="18" charset="0"/>
              </a:rPr>
              <a:t> (at cost)</a:t>
            </a:r>
          </a:p>
          <a:p>
            <a:pPr marL="442913" indent="-442913" algn="just" eaLnBrk="1" hangingPunct="1">
              <a:lnSpc>
                <a:spcPct val="90000"/>
              </a:lnSpc>
              <a:buFont typeface="Wingdings 2" pitchFamily="18" charset="2"/>
              <a:buNone/>
            </a:pP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b. </a:t>
            </a:r>
            <a:r>
              <a:rPr lang="en-US" sz="2400" b="1" dirty="0" err="1" smtClean="0">
                <a:latin typeface="Century" pitchFamily="18" charset="0"/>
              </a:rPr>
              <a:t>Tempat</a:t>
            </a:r>
            <a:r>
              <a:rPr lang="en-US" sz="2400" b="1" dirty="0" smtClean="0">
                <a:latin typeface="Century" pitchFamily="18" charset="0"/>
              </a:rPr>
              <a:t> </a:t>
            </a:r>
            <a:r>
              <a:rPr lang="en-US" sz="2400" b="1" dirty="0" err="1" smtClean="0">
                <a:latin typeface="Century" pitchFamily="18" charset="0"/>
              </a:rPr>
              <a:t>penginapan</a:t>
            </a:r>
            <a:r>
              <a:rPr lang="en-US" sz="2400" b="1" dirty="0" smtClean="0">
                <a:latin typeface="Century" pitchFamily="18" charset="0"/>
              </a:rPr>
              <a:t> </a:t>
            </a:r>
            <a:r>
              <a:rPr lang="en-US" sz="2400" b="1" dirty="0" err="1" smtClean="0">
                <a:latin typeface="Century" pitchFamily="18" charset="0"/>
              </a:rPr>
              <a:t>lainnya</a:t>
            </a: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Jika</a:t>
            </a:r>
            <a:r>
              <a:rPr lang="en-US" sz="2400" b="1" dirty="0" smtClean="0">
                <a:latin typeface="Century" pitchFamily="18" charset="0"/>
              </a:rPr>
              <a:t> </a:t>
            </a:r>
            <a:r>
              <a:rPr lang="en-US" sz="2400" b="1" dirty="0" err="1" smtClean="0">
                <a:latin typeface="Century" pitchFamily="18" charset="0"/>
              </a:rPr>
              <a:t>tidak</a:t>
            </a:r>
            <a:r>
              <a:rPr lang="en-US" sz="2400" b="1" dirty="0" smtClean="0">
                <a:latin typeface="Century" pitchFamily="18" charset="0"/>
              </a:rPr>
              <a:t> </a:t>
            </a:r>
            <a:r>
              <a:rPr lang="en-US" sz="2400" b="1" dirty="0" err="1" smtClean="0">
                <a:latin typeface="Century" pitchFamily="18" charset="0"/>
              </a:rPr>
              <a:t>menggunakan</a:t>
            </a:r>
            <a:r>
              <a:rPr lang="en-US" sz="2400" b="1" dirty="0" smtClean="0">
                <a:latin typeface="Century" pitchFamily="18" charset="0"/>
              </a:rPr>
              <a:t> </a:t>
            </a:r>
            <a:r>
              <a:rPr lang="en-US" sz="2400" b="1" dirty="0" err="1" smtClean="0">
                <a:latin typeface="Century" pitchFamily="18" charset="0"/>
              </a:rPr>
              <a:t>penginapan</a:t>
            </a:r>
            <a:r>
              <a:rPr lang="en-US" sz="2400" b="1" dirty="0" smtClean="0">
                <a:latin typeface="Century" pitchFamily="18" charset="0"/>
              </a:rPr>
              <a:t>, </a:t>
            </a:r>
            <a:r>
              <a:rPr lang="en-US" sz="2400" b="1" dirty="0" err="1" smtClean="0">
                <a:latin typeface="Century" pitchFamily="18" charset="0"/>
              </a:rPr>
              <a:t>pelaksana</a:t>
            </a: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tugas</a:t>
            </a:r>
            <a:r>
              <a:rPr lang="en-US" sz="2400" b="1" dirty="0" smtClean="0">
                <a:latin typeface="Century" pitchFamily="18" charset="0"/>
              </a:rPr>
              <a:t> </a:t>
            </a:r>
            <a:r>
              <a:rPr lang="en-US" sz="2400" b="1" dirty="0" err="1" smtClean="0">
                <a:latin typeface="Century" pitchFamily="18" charset="0"/>
              </a:rPr>
              <a:t>perjalanan</a:t>
            </a:r>
            <a:r>
              <a:rPr lang="en-US" sz="2400" b="1" dirty="0" smtClean="0">
                <a:latin typeface="Century" pitchFamily="18" charset="0"/>
              </a:rPr>
              <a:t> </a:t>
            </a:r>
            <a:r>
              <a:rPr lang="en-US" sz="2400" b="1" dirty="0" err="1" smtClean="0">
                <a:latin typeface="Century" pitchFamily="18" charset="0"/>
              </a:rPr>
              <a:t>dapat</a:t>
            </a:r>
            <a:r>
              <a:rPr lang="en-US" sz="2400" b="1" dirty="0" smtClean="0">
                <a:latin typeface="Century" pitchFamily="18" charset="0"/>
              </a:rPr>
              <a:t> </a:t>
            </a:r>
            <a:r>
              <a:rPr lang="en-US" sz="2400" b="1" dirty="0" err="1" smtClean="0">
                <a:latin typeface="Century" pitchFamily="18" charset="0"/>
              </a:rPr>
              <a:t>diberikan</a:t>
            </a:r>
            <a:r>
              <a:rPr lang="en-US" sz="2400" b="1" dirty="0" smtClean="0">
                <a:latin typeface="Century" pitchFamily="18" charset="0"/>
              </a:rPr>
              <a:t> </a:t>
            </a:r>
            <a:r>
              <a:rPr lang="en-US" sz="2400" b="1" dirty="0" err="1" smtClean="0">
                <a:latin typeface="Century" pitchFamily="18" charset="0"/>
              </a:rPr>
              <a:t>biaya</a:t>
            </a:r>
            <a:r>
              <a:rPr lang="en-US" sz="2400" b="1" dirty="0" smtClean="0">
                <a:latin typeface="Century" pitchFamily="18" charset="0"/>
              </a:rPr>
              <a:t> </a:t>
            </a:r>
            <a:r>
              <a:rPr lang="en-US" sz="2400" b="1" dirty="0" err="1" smtClean="0">
                <a:latin typeface="Century" pitchFamily="18" charset="0"/>
              </a:rPr>
              <a:t>penginapan</a:t>
            </a: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sebesar</a:t>
            </a:r>
            <a:r>
              <a:rPr lang="en-US" sz="2400" b="1" dirty="0" smtClean="0">
                <a:latin typeface="Century" pitchFamily="18" charset="0"/>
              </a:rPr>
              <a:t> 30% (</a:t>
            </a:r>
            <a:r>
              <a:rPr lang="en-US" sz="2400" b="1" dirty="0" err="1" smtClean="0">
                <a:latin typeface="Century" pitchFamily="18" charset="0"/>
              </a:rPr>
              <a:t>tiga</a:t>
            </a:r>
            <a:r>
              <a:rPr lang="en-US" sz="2400" b="1" dirty="0" smtClean="0">
                <a:latin typeface="Century" pitchFamily="18" charset="0"/>
              </a:rPr>
              <a:t> </a:t>
            </a:r>
            <a:r>
              <a:rPr lang="en-US" sz="2400" b="1" dirty="0" err="1" smtClean="0">
                <a:latin typeface="Century" pitchFamily="18" charset="0"/>
              </a:rPr>
              <a:t>puluh</a:t>
            </a:r>
            <a:r>
              <a:rPr lang="en-US" sz="2400" b="1" dirty="0" smtClean="0">
                <a:latin typeface="Century" pitchFamily="18" charset="0"/>
              </a:rPr>
              <a:t> </a:t>
            </a:r>
            <a:r>
              <a:rPr lang="en-US" sz="2400" b="1" dirty="0" err="1" smtClean="0">
                <a:latin typeface="Century" pitchFamily="18" charset="0"/>
              </a:rPr>
              <a:t>persen</a:t>
            </a:r>
            <a:r>
              <a:rPr lang="en-US" sz="2400" b="1" dirty="0" smtClean="0">
                <a:latin typeface="Century" pitchFamily="18" charset="0"/>
              </a:rPr>
              <a:t>) </a:t>
            </a:r>
            <a:r>
              <a:rPr lang="en-US" sz="2400" b="1" dirty="0" err="1" smtClean="0">
                <a:latin typeface="Century" pitchFamily="18" charset="0"/>
              </a:rPr>
              <a:t>dari</a:t>
            </a:r>
            <a:r>
              <a:rPr lang="en-US" sz="2400" b="1" dirty="0" smtClean="0">
                <a:latin typeface="Century" pitchFamily="18" charset="0"/>
              </a:rPr>
              <a:t> </a:t>
            </a:r>
            <a:r>
              <a:rPr lang="en-US" sz="2400" b="1" dirty="0" err="1" smtClean="0">
                <a:latin typeface="Century" pitchFamily="18" charset="0"/>
              </a:rPr>
              <a:t>tarif</a:t>
            </a:r>
            <a:r>
              <a:rPr lang="en-US" sz="2400" b="1" dirty="0" smtClean="0">
                <a:latin typeface="Century" pitchFamily="18" charset="0"/>
              </a:rPr>
              <a:t> hotel </a:t>
            </a:r>
            <a:r>
              <a:rPr lang="en-US" sz="2400" b="1" dirty="0" err="1" smtClean="0">
                <a:latin typeface="Century" pitchFamily="18" charset="0"/>
              </a:rPr>
              <a:t>di</a:t>
            </a:r>
            <a:r>
              <a:rPr lang="en-US" sz="2400" b="1" dirty="0" smtClean="0">
                <a:latin typeface="Century" pitchFamily="18" charset="0"/>
              </a:rPr>
              <a:t> </a:t>
            </a: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kota</a:t>
            </a:r>
            <a:r>
              <a:rPr lang="en-US" sz="2400" b="1" dirty="0" smtClean="0">
                <a:latin typeface="Century" pitchFamily="18" charset="0"/>
              </a:rPr>
              <a:t> </a:t>
            </a:r>
            <a:r>
              <a:rPr lang="en-US" sz="2400" b="1" dirty="0" err="1" smtClean="0">
                <a:latin typeface="Century" pitchFamily="18" charset="0"/>
              </a:rPr>
              <a:t>tujuan</a:t>
            </a:r>
            <a:r>
              <a:rPr lang="en-US" sz="2400" b="1" dirty="0" smtClean="0">
                <a:latin typeface="Century" pitchFamily="18" charset="0"/>
              </a:rPr>
              <a:t> </a:t>
            </a:r>
            <a:r>
              <a:rPr lang="en-US" sz="2400" b="1" dirty="0" err="1" smtClean="0">
                <a:latin typeface="Century" pitchFamily="18" charset="0"/>
              </a:rPr>
              <a:t>sesuai</a:t>
            </a:r>
            <a:r>
              <a:rPr lang="en-US" sz="2400" b="1" dirty="0" smtClean="0">
                <a:latin typeface="Century" pitchFamily="18" charset="0"/>
              </a:rPr>
              <a:t> </a:t>
            </a:r>
            <a:r>
              <a:rPr lang="en-US" sz="2400" b="1" dirty="0" err="1" smtClean="0">
                <a:latin typeface="Century" pitchFamily="18" charset="0"/>
              </a:rPr>
              <a:t>denga</a:t>
            </a:r>
            <a:r>
              <a:rPr lang="en-US" sz="2400" b="1" dirty="0" smtClean="0">
                <a:latin typeface="Century" pitchFamily="18" charset="0"/>
              </a:rPr>
              <a:t> </a:t>
            </a:r>
            <a:r>
              <a:rPr lang="en-US" sz="2400" b="1" dirty="0" err="1" smtClean="0">
                <a:latin typeface="Century" pitchFamily="18" charset="0"/>
              </a:rPr>
              <a:t>standar</a:t>
            </a:r>
            <a:r>
              <a:rPr lang="en-US" sz="2400" b="1" dirty="0" smtClean="0">
                <a:latin typeface="Century" pitchFamily="18" charset="0"/>
              </a:rPr>
              <a:t> </a:t>
            </a:r>
            <a:r>
              <a:rPr lang="en-US" sz="2400" b="1" dirty="0" err="1" smtClean="0">
                <a:latin typeface="Century" pitchFamily="18" charset="0"/>
              </a:rPr>
              <a:t>tarif</a:t>
            </a:r>
            <a:r>
              <a:rPr lang="en-US" sz="2400" b="1" dirty="0" smtClean="0">
                <a:latin typeface="Century" pitchFamily="18" charset="0"/>
              </a:rPr>
              <a:t> SBU, </a:t>
            </a:r>
            <a:r>
              <a:rPr lang="en-US" sz="2400" b="1" dirty="0" err="1" smtClean="0">
                <a:latin typeface="Century" pitchFamily="18" charset="0"/>
              </a:rPr>
              <a:t>biaya</a:t>
            </a:r>
            <a:endParaRPr lang="en-US" sz="2400" b="1" dirty="0" smtClean="0">
              <a:latin typeface="Century" pitchFamily="18" charset="0"/>
            </a:endParaRPr>
          </a:p>
          <a:p>
            <a:pPr marL="442913" indent="-442913" algn="just" eaLnBrk="1" hangingPunct="1">
              <a:lnSpc>
                <a:spcPct val="90000"/>
              </a:lnSpc>
              <a:buFont typeface="Wingdings 2" pitchFamily="18" charset="2"/>
              <a:buNone/>
            </a:pPr>
            <a:r>
              <a:rPr lang="en-US" sz="2400" b="1" dirty="0" smtClean="0">
                <a:latin typeface="Century" pitchFamily="18" charset="0"/>
              </a:rPr>
              <a:t>         </a:t>
            </a:r>
            <a:r>
              <a:rPr lang="en-US" sz="2400" b="1" dirty="0" err="1" smtClean="0">
                <a:latin typeface="Century" pitchFamily="18" charset="0"/>
              </a:rPr>
              <a:t>tersebut</a:t>
            </a:r>
            <a:r>
              <a:rPr lang="en-US" sz="2400" b="1" dirty="0" smtClean="0">
                <a:latin typeface="Century" pitchFamily="18" charset="0"/>
              </a:rPr>
              <a:t> </a:t>
            </a:r>
            <a:r>
              <a:rPr lang="en-US" sz="2400" b="1" dirty="0" err="1" smtClean="0">
                <a:latin typeface="Century" pitchFamily="18" charset="0"/>
              </a:rPr>
              <a:t>dibayarkan</a:t>
            </a:r>
            <a:r>
              <a:rPr lang="en-US" sz="2400" b="1" dirty="0" smtClean="0">
                <a:latin typeface="Century" pitchFamily="18" charset="0"/>
              </a:rPr>
              <a:t> </a:t>
            </a:r>
            <a:r>
              <a:rPr lang="en-US" sz="2400" b="1" dirty="0" err="1" smtClean="0">
                <a:latin typeface="Century" pitchFamily="18" charset="0"/>
              </a:rPr>
              <a:t>secara</a:t>
            </a:r>
            <a:r>
              <a:rPr lang="en-US" sz="2400" b="1" dirty="0" smtClean="0">
                <a:latin typeface="Century" pitchFamily="18" charset="0"/>
              </a:rPr>
              <a:t> </a:t>
            </a:r>
            <a:r>
              <a:rPr lang="en-US" sz="2400" b="1" dirty="0" err="1" smtClean="0">
                <a:latin typeface="Century" pitchFamily="18" charset="0"/>
              </a:rPr>
              <a:t>lumpsum</a:t>
            </a:r>
            <a:r>
              <a:rPr lang="en-US" sz="2400" b="1" dirty="0" smtClean="0">
                <a:latin typeface="Century" pitchFamily="18" charset="0"/>
              </a:rPr>
              <a:t>.</a:t>
            </a:r>
          </a:p>
          <a:p>
            <a:pPr marL="442913" indent="-442913" algn="just" eaLnBrk="1" hangingPunct="1">
              <a:lnSpc>
                <a:spcPct val="90000"/>
              </a:lnSpc>
              <a:buFont typeface="Wingdings 2" pitchFamily="18" charset="2"/>
              <a:buNone/>
            </a:pPr>
            <a:endParaRPr lang="en-US" sz="2400" b="1" dirty="0" smtClean="0">
              <a:latin typeface="Century" pitchFamily="18" charset="0"/>
            </a:endParaRPr>
          </a:p>
          <a:p>
            <a:pPr marL="442913" indent="-442913" algn="just" eaLnBrk="1" hangingPunct="1">
              <a:lnSpc>
                <a:spcPct val="90000"/>
              </a:lnSpc>
              <a:buFont typeface="Wingdings 2" pitchFamily="18" charset="2"/>
              <a:buNone/>
            </a:pPr>
            <a:endParaRPr lang="en-US" sz="2400" b="1" dirty="0" smtClean="0">
              <a:latin typeface="Century" pitchFamily="18" charset="0"/>
            </a:endParaRPr>
          </a:p>
        </p:txBody>
      </p:sp>
      <p:sp>
        <p:nvSpPr>
          <p:cNvPr id="27651"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A1AA58F1-D54B-4DDC-9C62-E070C41D27DA}" type="slidenum">
              <a:rPr lang="en-US" smtClean="0"/>
              <a:pPr/>
              <a:t>23</a:t>
            </a:fld>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323850" y="1052513"/>
            <a:ext cx="8569325" cy="5043487"/>
          </a:xfrm>
          <a:scene3d>
            <a:camera prst="orthographicFront"/>
            <a:lightRig rig="threePt" dir="t"/>
          </a:scene3d>
          <a:sp3d>
            <a:bevelT w="114300" prst="artDeco"/>
          </a:sp3d>
        </p:spPr>
        <p:style>
          <a:lnRef idx="1">
            <a:schemeClr val="accent5"/>
          </a:lnRef>
          <a:fillRef idx="2">
            <a:schemeClr val="accent5"/>
          </a:fillRef>
          <a:effectRef idx="1">
            <a:schemeClr val="accent5"/>
          </a:effectRef>
          <a:fontRef idx="minor">
            <a:schemeClr val="dk1"/>
          </a:fontRef>
        </p:style>
        <p:txBody>
          <a:bodyPr>
            <a:normAutofit/>
          </a:bodyPr>
          <a:lstStyle/>
          <a:p>
            <a:pPr marL="442913" indent="-442913" eaLnBrk="1" fontAlgn="auto" hangingPunct="1">
              <a:spcAft>
                <a:spcPts val="0"/>
              </a:spcAft>
              <a:buFont typeface="Wingdings 2" pitchFamily="18" charset="2"/>
              <a:buNone/>
              <a:defRPr/>
            </a:pPr>
            <a:r>
              <a:rPr lang="en-US" sz="2900" dirty="0" smtClean="0">
                <a:solidFill>
                  <a:srgbClr val="0099FF"/>
                </a:solidFill>
                <a:latin typeface="Arial" charset="0"/>
              </a:rPr>
              <a:t>    </a:t>
            </a:r>
            <a:r>
              <a:rPr lang="en-US" sz="2900" b="1" dirty="0" err="1" smtClean="0">
                <a:latin typeface="Centaur" pitchFamily="18" charset="0"/>
              </a:rPr>
              <a:t>Sewa</a:t>
            </a:r>
            <a:r>
              <a:rPr lang="en-US" sz="2900" b="1" dirty="0" smtClean="0">
                <a:latin typeface="Centaur" pitchFamily="18" charset="0"/>
              </a:rPr>
              <a:t> </a:t>
            </a:r>
            <a:r>
              <a:rPr lang="en-US" sz="2900" b="1" dirty="0" err="1" smtClean="0">
                <a:latin typeface="Centaur" pitchFamily="18" charset="0"/>
              </a:rPr>
              <a:t>kendaraan</a:t>
            </a:r>
            <a:r>
              <a:rPr lang="en-US" sz="2900" b="1" dirty="0" smtClean="0">
                <a:latin typeface="Centaur" pitchFamily="18" charset="0"/>
              </a:rPr>
              <a:t> </a:t>
            </a:r>
            <a:r>
              <a:rPr lang="en-US" sz="2900" b="1" dirty="0" err="1" smtClean="0">
                <a:latin typeface="Centaur" pitchFamily="18" charset="0"/>
              </a:rPr>
              <a:t>dalam</a:t>
            </a:r>
            <a:r>
              <a:rPr lang="en-US" sz="2900" b="1" dirty="0" smtClean="0">
                <a:latin typeface="Centaur" pitchFamily="18" charset="0"/>
              </a:rPr>
              <a:t> </a:t>
            </a:r>
            <a:r>
              <a:rPr lang="en-US" sz="2900" b="1" dirty="0" err="1" smtClean="0">
                <a:latin typeface="Centaur" pitchFamily="18" charset="0"/>
              </a:rPr>
              <a:t>kota</a:t>
            </a:r>
            <a:r>
              <a:rPr lang="en-US" sz="2900" b="1" dirty="0" smtClean="0">
                <a:latin typeface="Centaur" pitchFamily="18" charset="0"/>
              </a:rPr>
              <a:t> </a:t>
            </a:r>
            <a:r>
              <a:rPr lang="en-US" sz="2900" b="1" dirty="0" err="1" smtClean="0">
                <a:latin typeface="Centaur" pitchFamily="18" charset="0"/>
              </a:rPr>
              <a:t>dapat</a:t>
            </a:r>
            <a:r>
              <a:rPr lang="en-US" sz="2900" b="1" dirty="0" smtClean="0">
                <a:latin typeface="Centaur" pitchFamily="18" charset="0"/>
              </a:rPr>
              <a:t> </a:t>
            </a:r>
            <a:r>
              <a:rPr lang="en-US" sz="2900" b="1" dirty="0" err="1" smtClean="0">
                <a:latin typeface="Centaur" pitchFamily="18" charset="0"/>
              </a:rPr>
              <a:t>diberikan</a:t>
            </a:r>
            <a:r>
              <a:rPr lang="en-US" sz="2900" b="1" dirty="0" smtClean="0">
                <a:latin typeface="Centaur" pitchFamily="18" charset="0"/>
              </a:rPr>
              <a:t> </a:t>
            </a:r>
            <a:r>
              <a:rPr lang="en-US" sz="2900" b="1" dirty="0" err="1" smtClean="0">
                <a:latin typeface="Centaur" pitchFamily="18" charset="0"/>
              </a:rPr>
              <a:t>untuk</a:t>
            </a:r>
            <a:r>
              <a:rPr lang="en-US" sz="2900" b="1" dirty="0" smtClean="0">
                <a:latin typeface="Centaur" pitchFamily="18" charset="0"/>
              </a:rPr>
              <a:t> </a:t>
            </a:r>
            <a:r>
              <a:rPr lang="en-US" sz="2900" b="1" dirty="0" err="1" smtClean="0">
                <a:latin typeface="Centaur" pitchFamily="18" charset="0"/>
              </a:rPr>
              <a:t>keperluan</a:t>
            </a:r>
            <a:r>
              <a:rPr lang="en-US" sz="2900" b="1" dirty="0" smtClean="0">
                <a:latin typeface="Centaur" pitchFamily="18" charset="0"/>
              </a:rPr>
              <a:t> </a:t>
            </a:r>
            <a:r>
              <a:rPr lang="en-US" sz="2900" b="1" dirty="0" err="1" smtClean="0">
                <a:latin typeface="Centaur" pitchFamily="18" charset="0"/>
              </a:rPr>
              <a:t>pelaksanaan</a:t>
            </a:r>
            <a:r>
              <a:rPr lang="en-US" sz="2900" b="1" dirty="0" smtClean="0">
                <a:latin typeface="Centaur" pitchFamily="18" charset="0"/>
              </a:rPr>
              <a:t> </a:t>
            </a:r>
            <a:r>
              <a:rPr lang="en-US" sz="2900" b="1" dirty="0" err="1" smtClean="0">
                <a:latin typeface="Centaur" pitchFamily="18" charset="0"/>
              </a:rPr>
              <a:t>tugas</a:t>
            </a:r>
            <a:r>
              <a:rPr lang="en-US" sz="2900" b="1" dirty="0" smtClean="0">
                <a:latin typeface="Centaur" pitchFamily="18" charset="0"/>
              </a:rPr>
              <a:t> </a:t>
            </a:r>
            <a:r>
              <a:rPr lang="en-US" sz="2900" b="1" dirty="0" err="1" smtClean="0">
                <a:latin typeface="Centaur" pitchFamily="18" charset="0"/>
              </a:rPr>
              <a:t>di</a:t>
            </a:r>
            <a:r>
              <a:rPr lang="en-US" sz="2900" b="1" dirty="0" smtClean="0">
                <a:latin typeface="Centaur" pitchFamily="18" charset="0"/>
              </a:rPr>
              <a:t> </a:t>
            </a:r>
            <a:r>
              <a:rPr lang="en-US" sz="2900" b="1" dirty="0" err="1" smtClean="0">
                <a:latin typeface="Centaur" pitchFamily="18" charset="0"/>
              </a:rPr>
              <a:t>tempat</a:t>
            </a:r>
            <a:r>
              <a:rPr lang="en-US" sz="2900" b="1" dirty="0" smtClean="0">
                <a:latin typeface="Centaur" pitchFamily="18" charset="0"/>
              </a:rPr>
              <a:t> </a:t>
            </a:r>
            <a:r>
              <a:rPr lang="en-US" sz="2900" b="1" dirty="0" err="1" smtClean="0">
                <a:latin typeface="Centaur" pitchFamily="18" charset="0"/>
              </a:rPr>
              <a:t>tujuan</a:t>
            </a:r>
            <a:r>
              <a:rPr lang="en-US" sz="2900" b="1" dirty="0" smtClean="0">
                <a:latin typeface="Centaur" pitchFamily="18" charset="0"/>
              </a:rPr>
              <a:t>.</a:t>
            </a:r>
          </a:p>
          <a:p>
            <a:pPr marL="442913" indent="-442913" eaLnBrk="1" fontAlgn="auto" hangingPunct="1">
              <a:spcAft>
                <a:spcPts val="0"/>
              </a:spcAft>
              <a:buFont typeface="Wingdings 2" pitchFamily="18" charset="2"/>
              <a:buNone/>
              <a:defRPr/>
            </a:pPr>
            <a:r>
              <a:rPr lang="en-US" sz="2900" b="1" dirty="0" smtClean="0">
                <a:solidFill>
                  <a:srgbClr val="0099FF"/>
                </a:solidFill>
                <a:latin typeface="Centaur" pitchFamily="18" charset="0"/>
              </a:rPr>
              <a:t>     </a:t>
            </a:r>
            <a:r>
              <a:rPr lang="en-US" sz="2900" b="1" dirty="0" err="1" smtClean="0">
                <a:latin typeface="Centaur" pitchFamily="18" charset="0"/>
              </a:rPr>
              <a:t>Sewa</a:t>
            </a:r>
            <a:r>
              <a:rPr lang="en-US" sz="2900" b="1" dirty="0" smtClean="0">
                <a:latin typeface="Centaur" pitchFamily="18" charset="0"/>
              </a:rPr>
              <a:t> </a:t>
            </a:r>
            <a:r>
              <a:rPr lang="en-US" sz="2900" b="1" dirty="0" err="1" smtClean="0">
                <a:latin typeface="Centaur" pitchFamily="18" charset="0"/>
              </a:rPr>
              <a:t>kendaraan</a:t>
            </a:r>
            <a:r>
              <a:rPr lang="en-US" sz="2900" b="1" dirty="0" smtClean="0">
                <a:latin typeface="Centaur" pitchFamily="18" charset="0"/>
              </a:rPr>
              <a:t> </a:t>
            </a:r>
            <a:r>
              <a:rPr lang="en-US" sz="2900" b="1" dirty="0" err="1" smtClean="0">
                <a:latin typeface="Centaur" pitchFamily="18" charset="0"/>
              </a:rPr>
              <a:t>tersebut</a:t>
            </a:r>
            <a:r>
              <a:rPr lang="en-US" sz="2900" b="1" dirty="0" smtClean="0">
                <a:latin typeface="Centaur" pitchFamily="18" charset="0"/>
              </a:rPr>
              <a:t> </a:t>
            </a:r>
            <a:r>
              <a:rPr lang="en-US" sz="2900" b="1" dirty="0" err="1" smtClean="0">
                <a:latin typeface="Centaur" pitchFamily="18" charset="0"/>
              </a:rPr>
              <a:t>sudah</a:t>
            </a:r>
            <a:r>
              <a:rPr lang="en-US" sz="2900" b="1" dirty="0" smtClean="0">
                <a:latin typeface="Centaur" pitchFamily="18" charset="0"/>
              </a:rPr>
              <a:t> </a:t>
            </a:r>
            <a:r>
              <a:rPr lang="en-US" sz="2900" b="1" dirty="0" err="1" smtClean="0">
                <a:latin typeface="Centaur" pitchFamily="18" charset="0"/>
              </a:rPr>
              <a:t>termasuk</a:t>
            </a:r>
            <a:r>
              <a:rPr lang="en-US" sz="2900" b="1" dirty="0" smtClean="0">
                <a:latin typeface="Centaur" pitchFamily="18" charset="0"/>
              </a:rPr>
              <a:t> </a:t>
            </a:r>
            <a:r>
              <a:rPr lang="en-US" sz="2900" b="1" dirty="0" err="1" smtClean="0">
                <a:latin typeface="Centaur" pitchFamily="18" charset="0"/>
              </a:rPr>
              <a:t>biaya</a:t>
            </a:r>
            <a:r>
              <a:rPr lang="en-US" sz="2900" b="1" dirty="0" smtClean="0">
                <a:latin typeface="Centaur" pitchFamily="18" charset="0"/>
              </a:rPr>
              <a:t> </a:t>
            </a:r>
            <a:r>
              <a:rPr lang="en-US" sz="2900" b="1" dirty="0" err="1" smtClean="0">
                <a:latin typeface="Centaur" pitchFamily="18" charset="0"/>
              </a:rPr>
              <a:t>untuk</a:t>
            </a:r>
            <a:r>
              <a:rPr lang="en-US" sz="2900" b="1" dirty="0" smtClean="0">
                <a:latin typeface="Centaur" pitchFamily="18" charset="0"/>
              </a:rPr>
              <a:t> </a:t>
            </a:r>
            <a:r>
              <a:rPr lang="en-US" sz="2900" b="1" dirty="0" err="1" smtClean="0">
                <a:latin typeface="Centaur" pitchFamily="18" charset="0"/>
              </a:rPr>
              <a:t>mengemudi</a:t>
            </a:r>
            <a:r>
              <a:rPr lang="en-US" sz="2900" b="1" dirty="0" smtClean="0">
                <a:latin typeface="Centaur" pitchFamily="18" charset="0"/>
              </a:rPr>
              <a:t>, </a:t>
            </a:r>
            <a:r>
              <a:rPr lang="en-US" sz="2900" b="1" dirty="0" err="1" smtClean="0">
                <a:latin typeface="Centaur" pitchFamily="18" charset="0"/>
              </a:rPr>
              <a:t>bahan</a:t>
            </a:r>
            <a:r>
              <a:rPr lang="en-US" sz="2900" b="1" dirty="0" smtClean="0">
                <a:latin typeface="Centaur" pitchFamily="18" charset="0"/>
              </a:rPr>
              <a:t> </a:t>
            </a:r>
            <a:r>
              <a:rPr lang="en-US" sz="2900" b="1" dirty="0" err="1" smtClean="0">
                <a:latin typeface="Centaur" pitchFamily="18" charset="0"/>
              </a:rPr>
              <a:t>bakar</a:t>
            </a:r>
            <a:r>
              <a:rPr lang="en-US" sz="2900" b="1" dirty="0" smtClean="0">
                <a:latin typeface="Centaur" pitchFamily="18" charset="0"/>
              </a:rPr>
              <a:t> </a:t>
            </a:r>
            <a:r>
              <a:rPr lang="en-US" sz="2900" b="1" dirty="0" err="1" smtClean="0">
                <a:latin typeface="Centaur" pitchFamily="18" charset="0"/>
              </a:rPr>
              <a:t>minyak</a:t>
            </a:r>
            <a:r>
              <a:rPr lang="en-US" sz="2900" b="1" dirty="0" smtClean="0">
                <a:latin typeface="Centaur" pitchFamily="18" charset="0"/>
              </a:rPr>
              <a:t> </a:t>
            </a:r>
            <a:r>
              <a:rPr lang="en-US" sz="2900" b="1" dirty="0" err="1" smtClean="0">
                <a:latin typeface="Centaur" pitchFamily="18" charset="0"/>
              </a:rPr>
              <a:t>dan</a:t>
            </a:r>
            <a:r>
              <a:rPr lang="en-US" sz="2900" b="1" dirty="0" smtClean="0">
                <a:latin typeface="Centaur" pitchFamily="18" charset="0"/>
              </a:rPr>
              <a:t> </a:t>
            </a:r>
            <a:r>
              <a:rPr lang="en-US" sz="2900" b="1" dirty="0" err="1" smtClean="0">
                <a:latin typeface="Centaur" pitchFamily="18" charset="0"/>
              </a:rPr>
              <a:t>pajak</a:t>
            </a:r>
            <a:r>
              <a:rPr lang="en-US" sz="2900" b="1" dirty="0" smtClean="0">
                <a:latin typeface="Centaur" pitchFamily="18" charset="0"/>
              </a:rPr>
              <a:t> (at cost)</a:t>
            </a:r>
            <a:r>
              <a:rPr lang="en-US" sz="2900" b="1" dirty="0" smtClean="0">
                <a:solidFill>
                  <a:srgbClr val="0099FF"/>
                </a:solidFill>
                <a:latin typeface="Arial" charset="0"/>
              </a:rPr>
              <a:t> </a:t>
            </a:r>
          </a:p>
          <a:p>
            <a:pPr marL="442913" indent="-442913" eaLnBrk="1" fontAlgn="auto" hangingPunct="1">
              <a:spcAft>
                <a:spcPts val="0"/>
              </a:spcAft>
              <a:buFontTx/>
              <a:buNone/>
              <a:defRPr/>
            </a:pPr>
            <a:endParaRPr lang="en-US" sz="2900" dirty="0" smtClean="0">
              <a:solidFill>
                <a:srgbClr val="0099FF"/>
              </a:solidFill>
              <a:latin typeface="Arial" charset="0"/>
            </a:endParaRPr>
          </a:p>
          <a:p>
            <a:pPr marL="442913" indent="-442913" eaLnBrk="1" fontAlgn="auto" hangingPunct="1">
              <a:spcAft>
                <a:spcPts val="0"/>
              </a:spcAft>
              <a:buFontTx/>
              <a:buAutoNum type="arabicPeriod"/>
              <a:defRPr/>
            </a:pPr>
            <a:endParaRPr lang="en-US" sz="2900" dirty="0" smtClean="0">
              <a:solidFill>
                <a:srgbClr val="0099FF"/>
              </a:solidFill>
              <a:latin typeface="Arial" charset="0"/>
            </a:endParaRPr>
          </a:p>
        </p:txBody>
      </p:sp>
      <p:sp>
        <p:nvSpPr>
          <p:cNvPr id="28675"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6A3F38C-4EF1-481C-A5DE-315A5A8D4C43}" type="slidenum">
              <a:rPr lang="en-US" smtClean="0"/>
              <a:pPr/>
              <a:t>24</a:t>
            </a:fld>
            <a:endParaRPr lang="en-US" smtClean="0"/>
          </a:p>
        </p:txBody>
      </p:sp>
      <p:sp>
        <p:nvSpPr>
          <p:cNvPr id="15363" name="Rectangle 2"/>
          <p:cNvSpPr>
            <a:spLocks noGrp="1" noChangeArrowheads="1"/>
          </p:cNvSpPr>
          <p:nvPr>
            <p:ph type="title"/>
          </p:nvPr>
        </p:nvSpPr>
        <p:spPr>
          <a:xfrm>
            <a:off x="285720" y="260350"/>
            <a:ext cx="8572560" cy="576263"/>
          </a:xfrm>
          <a:scene3d>
            <a:camera prst="orthographicFront"/>
            <a:lightRig rig="soft" dir="t"/>
          </a:scene3d>
          <a:sp3d>
            <a:bevelT w="114300" prst="artDeco"/>
          </a:sp3d>
        </p:spPr>
        <p:style>
          <a:lnRef idx="1">
            <a:schemeClr val="accent5"/>
          </a:lnRef>
          <a:fillRef idx="2">
            <a:schemeClr val="accent5"/>
          </a:fillRef>
          <a:effectRef idx="1">
            <a:schemeClr val="accent5"/>
          </a:effectRef>
          <a:fontRef idx="minor">
            <a:schemeClr val="dk1"/>
          </a:fontRef>
        </p:style>
        <p:txBody>
          <a:bodyPr>
            <a:normAutofit/>
            <a:scene3d>
              <a:camera prst="orthographicFront"/>
              <a:lightRig rig="soft" dir="t"/>
            </a:scene3d>
            <a:sp3d prstMaterial="softEdge">
              <a:bevelT w="25400" h="25400"/>
            </a:sp3d>
          </a:bodyPr>
          <a:lstStyle/>
          <a:p>
            <a:pPr eaLnBrk="1" fontAlgn="auto" hangingPunct="1">
              <a:spcAft>
                <a:spcPts val="0"/>
              </a:spcAft>
              <a:defRPr/>
            </a:pPr>
            <a:r>
              <a:rPr lang="en-US" sz="2800" dirty="0" smtClean="0">
                <a:solidFill>
                  <a:schemeClr val="tx1"/>
                </a:solidFill>
                <a:latin typeface="Century" pitchFamily="18" charset="0"/>
              </a:rPr>
              <a:t>4. SEWA KENDARAAN: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285720" y="692150"/>
            <a:ext cx="8501122" cy="5403850"/>
          </a:xfrm>
          <a:scene3d>
            <a:camera prst="orthographicFront"/>
            <a:lightRig rig="threePt" dir="t"/>
          </a:scene3d>
          <a:sp3d>
            <a:bevelT prst="convex"/>
          </a:sp3d>
        </p:spPr>
        <p:style>
          <a:lnRef idx="1">
            <a:schemeClr val="accent5"/>
          </a:lnRef>
          <a:fillRef idx="2">
            <a:schemeClr val="accent5"/>
          </a:fillRef>
          <a:effectRef idx="1">
            <a:schemeClr val="accent5"/>
          </a:effectRef>
          <a:fontRef idx="minor">
            <a:schemeClr val="dk1"/>
          </a:fontRef>
        </p:style>
        <p:txBody>
          <a:bodyPr/>
          <a:lstStyle/>
          <a:p>
            <a:pPr marL="609600" indent="-609600" eaLnBrk="1" hangingPunct="1">
              <a:buFont typeface="Wingdings 2" pitchFamily="18" charset="2"/>
              <a:buNone/>
            </a:pPr>
            <a:r>
              <a:rPr lang="en-US" sz="3000" dirty="0" smtClean="0">
                <a:solidFill>
                  <a:srgbClr val="0099FF"/>
                </a:solidFill>
                <a:latin typeface="Arial" charset="0"/>
              </a:rPr>
              <a:t>      </a:t>
            </a:r>
            <a:r>
              <a:rPr lang="en-US" sz="3000" dirty="0" smtClean="0">
                <a:latin typeface="Bell MT" pitchFamily="18" charset="0"/>
              </a:rPr>
              <a:t>KELENGKAPAN ADMINISTRASI / DOKUMEN SPJ PERJALANAN DINAS</a:t>
            </a:r>
          </a:p>
          <a:p>
            <a:pPr marL="609600" indent="-609600" eaLnBrk="1" hangingPunct="1">
              <a:buFont typeface="Wingdings 2" pitchFamily="18" charset="2"/>
              <a:buNone/>
            </a:pPr>
            <a:r>
              <a:rPr lang="en-US" sz="2400" dirty="0" smtClean="0">
                <a:latin typeface="Bell MT" pitchFamily="18" charset="0"/>
              </a:rPr>
              <a:t>        </a:t>
            </a:r>
            <a:r>
              <a:rPr lang="en-US" sz="2400" dirty="0" err="1" smtClean="0">
                <a:latin typeface="Bell MT" pitchFamily="18" charset="0"/>
              </a:rPr>
              <a:t>Sebagai</a:t>
            </a:r>
            <a:r>
              <a:rPr lang="en-US" sz="2400" dirty="0" smtClean="0">
                <a:latin typeface="Bell MT" pitchFamily="18" charset="0"/>
              </a:rPr>
              <a:t> </a:t>
            </a:r>
            <a:r>
              <a:rPr lang="en-US" sz="2400" dirty="0" err="1" smtClean="0">
                <a:latin typeface="Bell MT" pitchFamily="18" charset="0"/>
              </a:rPr>
              <a:t>akuntabilitas</a:t>
            </a:r>
            <a:r>
              <a:rPr lang="en-US" sz="2400" dirty="0" smtClean="0">
                <a:latin typeface="Bell MT" pitchFamily="18" charset="0"/>
              </a:rPr>
              <a:t> </a:t>
            </a:r>
            <a:r>
              <a:rPr lang="en-US" sz="2400" dirty="0" err="1" smtClean="0">
                <a:latin typeface="Bell MT" pitchFamily="18" charset="0"/>
              </a:rPr>
              <a:t>terhadap</a:t>
            </a:r>
            <a:r>
              <a:rPr lang="en-US" sz="2400" dirty="0" smtClean="0">
                <a:latin typeface="Bell MT" pitchFamily="18" charset="0"/>
              </a:rPr>
              <a:t> </a:t>
            </a:r>
            <a:r>
              <a:rPr lang="en-US" sz="2400" dirty="0" err="1" smtClean="0">
                <a:latin typeface="Bell MT" pitchFamily="18" charset="0"/>
              </a:rPr>
              <a:t>pembebanan</a:t>
            </a:r>
            <a:r>
              <a:rPr lang="en-US" sz="2400" dirty="0" smtClean="0">
                <a:latin typeface="Bell MT" pitchFamily="18" charset="0"/>
              </a:rPr>
              <a:t> </a:t>
            </a:r>
            <a:r>
              <a:rPr lang="en-US" sz="2400" dirty="0" err="1" smtClean="0">
                <a:latin typeface="Bell MT" pitchFamily="18" charset="0"/>
              </a:rPr>
              <a:t>biaya</a:t>
            </a:r>
            <a:r>
              <a:rPr lang="en-US" sz="2400" dirty="0" smtClean="0">
                <a:latin typeface="Bell MT" pitchFamily="18" charset="0"/>
              </a:rPr>
              <a:t> </a:t>
            </a:r>
            <a:r>
              <a:rPr lang="en-US" sz="2400" dirty="0" err="1" smtClean="0">
                <a:latin typeface="Bell MT" pitchFamily="18" charset="0"/>
              </a:rPr>
              <a:t>perjalanan,dokumen</a:t>
            </a:r>
            <a:r>
              <a:rPr lang="en-US" sz="2400" dirty="0" smtClean="0">
                <a:latin typeface="Bell MT" pitchFamily="18" charset="0"/>
              </a:rPr>
              <a:t> </a:t>
            </a:r>
            <a:r>
              <a:rPr lang="en-US" sz="2400" dirty="0" err="1" smtClean="0">
                <a:latin typeface="Bell MT" pitchFamily="18" charset="0"/>
              </a:rPr>
              <a:t>sebagai</a:t>
            </a:r>
            <a:r>
              <a:rPr lang="en-US" sz="2400" dirty="0" smtClean="0">
                <a:latin typeface="Bell MT" pitchFamily="18" charset="0"/>
              </a:rPr>
              <a:t> </a:t>
            </a:r>
            <a:r>
              <a:rPr lang="en-US" sz="2400" dirty="0" err="1" smtClean="0">
                <a:latin typeface="Bell MT" pitchFamily="18" charset="0"/>
              </a:rPr>
              <a:t>bukti</a:t>
            </a:r>
            <a:r>
              <a:rPr lang="en-US" sz="2400" dirty="0" smtClean="0">
                <a:latin typeface="Bell MT" pitchFamily="18" charset="0"/>
              </a:rPr>
              <a:t> </a:t>
            </a:r>
            <a:r>
              <a:rPr lang="en-US" sz="2400" dirty="0" err="1" smtClean="0">
                <a:latin typeface="Bell MT" pitchFamily="18" charset="0"/>
              </a:rPr>
              <a:t>pertanggungjawaban</a:t>
            </a:r>
            <a:r>
              <a:rPr lang="en-US" sz="2400" dirty="0" smtClean="0">
                <a:latin typeface="Bell MT" pitchFamily="18" charset="0"/>
              </a:rPr>
              <a:t>:</a:t>
            </a:r>
          </a:p>
          <a:p>
            <a:pPr marL="609600" indent="-609600" eaLnBrk="1" hangingPunct="1">
              <a:buFont typeface="Wingdings 2" pitchFamily="18" charset="2"/>
              <a:buNone/>
            </a:pPr>
            <a:r>
              <a:rPr lang="en-US" sz="2400" dirty="0" smtClean="0">
                <a:latin typeface="Bell MT" pitchFamily="18" charset="0"/>
              </a:rPr>
              <a:t>         1. </a:t>
            </a:r>
            <a:r>
              <a:rPr lang="en-US" sz="2400" dirty="0" err="1" smtClean="0">
                <a:latin typeface="Bell MT" pitchFamily="18" charset="0"/>
              </a:rPr>
              <a:t>Kuitansi</a:t>
            </a:r>
            <a:r>
              <a:rPr lang="en-US" sz="2400" dirty="0" smtClean="0">
                <a:latin typeface="Bell MT" pitchFamily="18" charset="0"/>
              </a:rPr>
              <a:t> total</a:t>
            </a:r>
          </a:p>
          <a:p>
            <a:pPr marL="609600" indent="-609600" eaLnBrk="1" hangingPunct="1">
              <a:buFont typeface="Wingdings 2" pitchFamily="18" charset="2"/>
              <a:buNone/>
            </a:pPr>
            <a:r>
              <a:rPr lang="en-US" sz="2400" dirty="0" smtClean="0">
                <a:latin typeface="Bell MT" pitchFamily="18" charset="0"/>
              </a:rPr>
              <a:t>         2. </a:t>
            </a:r>
            <a:r>
              <a:rPr lang="en-US" sz="2400" dirty="0" err="1" smtClean="0">
                <a:latin typeface="Bell MT" pitchFamily="18" charset="0"/>
              </a:rPr>
              <a:t>Rincian</a:t>
            </a:r>
            <a:r>
              <a:rPr lang="en-US" sz="2400" dirty="0" smtClean="0">
                <a:latin typeface="Bell MT" pitchFamily="18" charset="0"/>
              </a:rPr>
              <a:t> </a:t>
            </a:r>
            <a:r>
              <a:rPr lang="en-US" sz="2400" dirty="0" err="1" smtClean="0">
                <a:latin typeface="Bell MT" pitchFamily="18" charset="0"/>
              </a:rPr>
              <a:t>biaya</a:t>
            </a:r>
            <a:r>
              <a:rPr lang="en-US" sz="2400" dirty="0" smtClean="0">
                <a:latin typeface="Bell MT" pitchFamily="18" charset="0"/>
              </a:rPr>
              <a:t> </a:t>
            </a:r>
            <a:r>
              <a:rPr lang="en-US" sz="2400" dirty="0" err="1" smtClean="0">
                <a:latin typeface="Bell MT" pitchFamily="18" charset="0"/>
              </a:rPr>
              <a:t>perjalanan</a:t>
            </a:r>
            <a:r>
              <a:rPr lang="en-US" sz="2400" dirty="0" smtClean="0">
                <a:latin typeface="Bell MT" pitchFamily="18" charset="0"/>
              </a:rPr>
              <a:t> </a:t>
            </a:r>
            <a:r>
              <a:rPr lang="en-US" sz="2400" dirty="0" err="1" smtClean="0">
                <a:latin typeface="Bell MT" pitchFamily="18" charset="0"/>
              </a:rPr>
              <a:t>dinas</a:t>
            </a:r>
            <a:endParaRPr lang="en-US" sz="2400" dirty="0" smtClean="0">
              <a:latin typeface="Bell MT" pitchFamily="18" charset="0"/>
            </a:endParaRPr>
          </a:p>
          <a:p>
            <a:pPr marL="609600" indent="-609600" eaLnBrk="1" hangingPunct="1">
              <a:buFont typeface="Wingdings 2" pitchFamily="18" charset="2"/>
              <a:buNone/>
            </a:pPr>
            <a:r>
              <a:rPr lang="en-US" sz="2400" dirty="0" smtClean="0">
                <a:latin typeface="Bell MT" pitchFamily="18" charset="0"/>
              </a:rPr>
              <a:t>         3. </a:t>
            </a:r>
            <a:r>
              <a:rPr lang="en-US" sz="2400" dirty="0" err="1" smtClean="0">
                <a:latin typeface="Bell MT" pitchFamily="18" charset="0"/>
              </a:rPr>
              <a:t>Surat</a:t>
            </a:r>
            <a:r>
              <a:rPr lang="en-US" sz="2400" dirty="0" smtClean="0">
                <a:latin typeface="Bell MT" pitchFamily="18" charset="0"/>
              </a:rPr>
              <a:t> </a:t>
            </a:r>
            <a:r>
              <a:rPr lang="en-US" sz="2400" dirty="0" err="1" smtClean="0">
                <a:latin typeface="Bell MT" pitchFamily="18" charset="0"/>
              </a:rPr>
              <a:t>tugas</a:t>
            </a:r>
            <a:endParaRPr lang="en-US" sz="2400" dirty="0" smtClean="0">
              <a:latin typeface="Bell MT" pitchFamily="18" charset="0"/>
            </a:endParaRPr>
          </a:p>
          <a:p>
            <a:pPr marL="609600" indent="-609600" eaLnBrk="1" hangingPunct="1">
              <a:buFont typeface="Wingdings 2" pitchFamily="18" charset="2"/>
              <a:buNone/>
            </a:pPr>
            <a:r>
              <a:rPr lang="en-US" sz="2400" dirty="0" smtClean="0">
                <a:latin typeface="Bell MT" pitchFamily="18" charset="0"/>
              </a:rPr>
              <a:t>         4. </a:t>
            </a:r>
            <a:r>
              <a:rPr lang="en-US" sz="2400" dirty="0" err="1" smtClean="0">
                <a:latin typeface="Bell MT" pitchFamily="18" charset="0"/>
              </a:rPr>
              <a:t>Surat</a:t>
            </a:r>
            <a:r>
              <a:rPr lang="en-US" sz="2400" dirty="0" smtClean="0">
                <a:latin typeface="Bell MT" pitchFamily="18" charset="0"/>
              </a:rPr>
              <a:t> </a:t>
            </a:r>
            <a:r>
              <a:rPr lang="en-US" sz="2400" dirty="0" err="1" smtClean="0">
                <a:latin typeface="Bell MT" pitchFamily="18" charset="0"/>
              </a:rPr>
              <a:t>Perjalanan</a:t>
            </a:r>
            <a:r>
              <a:rPr lang="en-US" sz="2400" dirty="0" smtClean="0">
                <a:latin typeface="Bell MT" pitchFamily="18" charset="0"/>
              </a:rPr>
              <a:t> </a:t>
            </a:r>
            <a:r>
              <a:rPr lang="en-US" sz="2400" dirty="0" err="1" smtClean="0">
                <a:latin typeface="Bell MT" pitchFamily="18" charset="0"/>
              </a:rPr>
              <a:t>Dinas</a:t>
            </a:r>
            <a:r>
              <a:rPr lang="en-US" sz="2400" dirty="0" smtClean="0">
                <a:latin typeface="Bell MT" pitchFamily="18" charset="0"/>
              </a:rPr>
              <a:t> (SPD) </a:t>
            </a:r>
            <a:r>
              <a:rPr lang="en-US" sz="2400" dirty="0" err="1" smtClean="0">
                <a:latin typeface="Bell MT" pitchFamily="18" charset="0"/>
              </a:rPr>
              <a:t>sudah</a:t>
            </a:r>
            <a:r>
              <a:rPr lang="en-US" sz="2400" dirty="0" smtClean="0">
                <a:latin typeface="Bell MT" pitchFamily="18" charset="0"/>
              </a:rPr>
              <a:t> </a:t>
            </a:r>
            <a:r>
              <a:rPr lang="en-US" sz="2400" dirty="0" err="1" smtClean="0">
                <a:latin typeface="Bell MT" pitchFamily="18" charset="0"/>
              </a:rPr>
              <a:t>dilegalisasi</a:t>
            </a:r>
            <a:endParaRPr lang="en-US" sz="2400" dirty="0" smtClean="0">
              <a:latin typeface="Bell MT" pitchFamily="18" charset="0"/>
            </a:endParaRPr>
          </a:p>
          <a:p>
            <a:pPr marL="609600" indent="-609600" eaLnBrk="1" hangingPunct="1">
              <a:buFont typeface="Wingdings 2" pitchFamily="18" charset="2"/>
              <a:buNone/>
            </a:pPr>
            <a:r>
              <a:rPr lang="en-US" sz="2400" dirty="0" smtClean="0">
                <a:latin typeface="Bell MT" pitchFamily="18" charset="0"/>
              </a:rPr>
              <a:t>         5. </a:t>
            </a:r>
            <a:r>
              <a:rPr lang="en-US" sz="2400" dirty="0" err="1" smtClean="0">
                <a:latin typeface="Bell MT" pitchFamily="18" charset="0"/>
              </a:rPr>
              <a:t>Bukti</a:t>
            </a:r>
            <a:r>
              <a:rPr lang="en-US" sz="2400" dirty="0" smtClean="0">
                <a:latin typeface="Bell MT" pitchFamily="18" charset="0"/>
              </a:rPr>
              <a:t> </a:t>
            </a:r>
            <a:r>
              <a:rPr lang="en-US" sz="2400" dirty="0" err="1" smtClean="0">
                <a:latin typeface="Bell MT" pitchFamily="18" charset="0"/>
              </a:rPr>
              <a:t>kuitansi</a:t>
            </a:r>
            <a:r>
              <a:rPr lang="en-US" sz="2400" dirty="0" smtClean="0">
                <a:latin typeface="Bell MT" pitchFamily="18" charset="0"/>
              </a:rPr>
              <a:t> Hotel/</a:t>
            </a:r>
            <a:r>
              <a:rPr lang="en-US" sz="2400" dirty="0" err="1" smtClean="0">
                <a:latin typeface="Bell MT" pitchFamily="18" charset="0"/>
              </a:rPr>
              <a:t>penginapan</a:t>
            </a:r>
            <a:endParaRPr lang="en-US" sz="2400" dirty="0" smtClean="0">
              <a:latin typeface="Bell MT" pitchFamily="18" charset="0"/>
            </a:endParaRPr>
          </a:p>
          <a:p>
            <a:pPr marL="609600" indent="-609600" eaLnBrk="1" hangingPunct="1">
              <a:buFont typeface="Wingdings 2" pitchFamily="18" charset="2"/>
              <a:buNone/>
            </a:pPr>
            <a:r>
              <a:rPr lang="en-US" sz="2400" dirty="0" smtClean="0">
                <a:latin typeface="Bell MT" pitchFamily="18" charset="0"/>
              </a:rPr>
              <a:t>         6. </a:t>
            </a:r>
            <a:r>
              <a:rPr lang="en-US" sz="2400" dirty="0" err="1" smtClean="0">
                <a:latin typeface="Bell MT" pitchFamily="18" charset="0"/>
              </a:rPr>
              <a:t>Bukti-bukti</a:t>
            </a:r>
            <a:r>
              <a:rPr lang="en-US" sz="2400" dirty="0" smtClean="0">
                <a:latin typeface="Bell MT" pitchFamily="18" charset="0"/>
              </a:rPr>
              <a:t> lain (</a:t>
            </a:r>
            <a:r>
              <a:rPr lang="en-US" sz="2400" dirty="0" err="1" smtClean="0">
                <a:latin typeface="Bell MT" pitchFamily="18" charset="0"/>
              </a:rPr>
              <a:t>retribusi</a:t>
            </a:r>
            <a:r>
              <a:rPr lang="en-US" sz="2400" dirty="0" smtClean="0">
                <a:latin typeface="Bell MT" pitchFamily="18" charset="0"/>
              </a:rPr>
              <a:t>, airport tax, boarding pass/taxi</a:t>
            </a:r>
          </a:p>
          <a:p>
            <a:pPr marL="609600" indent="-609600" eaLnBrk="1" hangingPunct="1">
              <a:buFont typeface="Wingdings 2" pitchFamily="18" charset="2"/>
              <a:buNone/>
            </a:pPr>
            <a:r>
              <a:rPr lang="en-US" sz="2400" dirty="0" smtClean="0">
                <a:latin typeface="Bell MT" pitchFamily="18" charset="0"/>
              </a:rPr>
              <a:t>             /</a:t>
            </a:r>
            <a:r>
              <a:rPr lang="en-US" sz="2400" dirty="0" err="1" smtClean="0">
                <a:latin typeface="Bell MT" pitchFamily="18" charset="0"/>
              </a:rPr>
              <a:t>kendaraan</a:t>
            </a:r>
            <a:r>
              <a:rPr lang="en-US" sz="2400" dirty="0" smtClean="0">
                <a:latin typeface="Bell MT" pitchFamily="18" charset="0"/>
              </a:rPr>
              <a:t> </a:t>
            </a:r>
            <a:r>
              <a:rPr lang="en-US" sz="2400" dirty="0" err="1" smtClean="0">
                <a:latin typeface="Bell MT" pitchFamily="18" charset="0"/>
              </a:rPr>
              <a:t>dll</a:t>
            </a:r>
            <a:r>
              <a:rPr lang="en-US" sz="2400" dirty="0" smtClean="0">
                <a:latin typeface="Bell MT" pitchFamily="18" charset="0"/>
              </a:rPr>
              <a:t>)</a:t>
            </a:r>
          </a:p>
          <a:p>
            <a:pPr marL="609600" indent="-609600" eaLnBrk="1" hangingPunct="1">
              <a:buFont typeface="Wingdings 2" pitchFamily="18" charset="2"/>
              <a:buNone/>
            </a:pPr>
            <a:r>
              <a:rPr lang="en-US" sz="2400" dirty="0" smtClean="0">
                <a:latin typeface="Bell MT" pitchFamily="18" charset="0"/>
              </a:rPr>
              <a:t>         7. </a:t>
            </a:r>
            <a:r>
              <a:rPr lang="en-US" sz="2400" dirty="0" err="1" smtClean="0">
                <a:latin typeface="Bell MT" pitchFamily="18" charset="0"/>
              </a:rPr>
              <a:t>Bukti</a:t>
            </a:r>
            <a:r>
              <a:rPr lang="en-US" sz="2400" dirty="0" smtClean="0">
                <a:latin typeface="Bell MT" pitchFamily="18" charset="0"/>
              </a:rPr>
              <a:t> </a:t>
            </a:r>
            <a:r>
              <a:rPr lang="en-US" sz="2400" dirty="0" err="1" smtClean="0">
                <a:latin typeface="Bell MT" pitchFamily="18" charset="0"/>
              </a:rPr>
              <a:t>pengeluaran</a:t>
            </a:r>
            <a:r>
              <a:rPr lang="en-US" sz="2400" dirty="0" smtClean="0">
                <a:latin typeface="Bell MT" pitchFamily="18" charset="0"/>
              </a:rPr>
              <a:t> </a:t>
            </a:r>
            <a:r>
              <a:rPr lang="en-US" sz="2400" dirty="0" err="1" smtClean="0">
                <a:latin typeface="Bell MT" pitchFamily="18" charset="0"/>
              </a:rPr>
              <a:t>riil</a:t>
            </a:r>
            <a:endParaRPr lang="en-US" sz="2400" dirty="0" smtClean="0">
              <a:latin typeface="Bell MT" pitchFamily="18" charset="0"/>
            </a:endParaRPr>
          </a:p>
        </p:txBody>
      </p:sp>
      <p:sp>
        <p:nvSpPr>
          <p:cNvPr id="29699"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87F8A2E3-65CC-4167-AB15-11AEA1AC2A47}" type="slidenum">
              <a:rPr lang="en-US" smtClean="0"/>
              <a:pPr/>
              <a:t>25</a:t>
            </a:fld>
            <a:endParaRPr 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noGrp="1"/>
          </p:cNvSpPr>
          <p:nvPr/>
        </p:nvSpPr>
        <p:spPr>
          <a:xfrm>
            <a:off x="8348663" y="6111875"/>
            <a:ext cx="457200" cy="365125"/>
          </a:xfrm>
          <a:prstGeom prst="rect">
            <a:avLst/>
          </a:prstGeom>
          <a:noFill/>
        </p:spPr>
        <p:txBody>
          <a:bodyPr anchor="b"/>
          <a:lstStyle/>
          <a:p>
            <a:pPr algn="r" eaLnBrk="1" hangingPunct="1">
              <a:defRPr/>
            </a:pPr>
            <a:fld id="{3E8EFA4C-E415-48D6-AC1D-A2B84A4E037D}" type="slidenum">
              <a:rPr lang="en-US" sz="1000">
                <a:solidFill>
                  <a:schemeClr val="bg2">
                    <a:shade val="50000"/>
                  </a:schemeClr>
                </a:solidFill>
              </a:rPr>
              <a:pPr algn="r" eaLnBrk="1" hangingPunct="1">
                <a:defRPr/>
              </a:pPr>
              <a:t>26</a:t>
            </a:fld>
            <a:endParaRPr lang="en-US" sz="1000">
              <a:solidFill>
                <a:schemeClr val="bg2">
                  <a:shade val="50000"/>
                </a:schemeClr>
              </a:solidFill>
            </a:endParaRPr>
          </a:p>
        </p:txBody>
      </p:sp>
      <p:sp>
        <p:nvSpPr>
          <p:cNvPr id="46083" name="Text Box 3"/>
          <p:cNvSpPr txBox="1">
            <a:spLocks noChangeArrowheads="1"/>
          </p:cNvSpPr>
          <p:nvPr/>
        </p:nvSpPr>
        <p:spPr bwMode="auto">
          <a:xfrm>
            <a:off x="611188" y="639763"/>
            <a:ext cx="4864100" cy="366712"/>
          </a:xfrm>
          <a:prstGeom prst="rect">
            <a:avLst/>
          </a:prstGeom>
          <a:noFill/>
          <a:ln w="12700" cap="sq">
            <a:noFill/>
            <a:miter lim="800000"/>
            <a:headEnd type="none" w="sm" len="sm"/>
            <a:tailEnd type="none" w="sm" len="sm"/>
          </a:ln>
        </p:spPr>
        <p:txBody>
          <a:bodyPr>
            <a:spAutoFit/>
          </a:bodyPr>
          <a:lstStyle/>
          <a:p>
            <a:r>
              <a:rPr lang="en-US" sz="1800" dirty="0" err="1"/>
              <a:t>Contoh</a:t>
            </a:r>
            <a:r>
              <a:rPr lang="en-US" sz="1800" dirty="0"/>
              <a:t> </a:t>
            </a:r>
            <a:r>
              <a:rPr lang="en-US" sz="1800" dirty="0" smtClean="0"/>
              <a:t>: </a:t>
            </a:r>
            <a:r>
              <a:rPr lang="en-US" sz="1800" dirty="0" err="1" smtClean="0"/>
              <a:t>Bukti</a:t>
            </a:r>
            <a:r>
              <a:rPr lang="en-US" sz="1800" dirty="0" smtClean="0"/>
              <a:t> </a:t>
            </a:r>
            <a:r>
              <a:rPr lang="en-US" sz="1800" dirty="0" err="1" smtClean="0"/>
              <a:t>Kuitansi</a:t>
            </a:r>
            <a:r>
              <a:rPr lang="en-US" sz="1800" dirty="0" smtClean="0"/>
              <a:t> </a:t>
            </a:r>
            <a:r>
              <a:rPr lang="en-US" sz="1800" dirty="0" err="1" smtClean="0"/>
              <a:t>Perjalanan</a:t>
            </a:r>
            <a:r>
              <a:rPr lang="en-US" sz="1800" dirty="0" smtClean="0"/>
              <a:t> </a:t>
            </a:r>
            <a:r>
              <a:rPr lang="en-US" sz="1800" dirty="0" err="1" smtClean="0"/>
              <a:t>dinas</a:t>
            </a:r>
            <a:r>
              <a:rPr lang="en-US" sz="1800" dirty="0" smtClean="0"/>
              <a:t> </a:t>
            </a:r>
            <a:endParaRPr lang="en-US" sz="1800" dirty="0"/>
          </a:p>
        </p:txBody>
      </p:sp>
      <p:sp>
        <p:nvSpPr>
          <p:cNvPr id="46084" name="Text Box 4"/>
          <p:cNvSpPr txBox="1">
            <a:spLocks noChangeArrowheads="1"/>
          </p:cNvSpPr>
          <p:nvPr/>
        </p:nvSpPr>
        <p:spPr bwMode="auto">
          <a:xfrm>
            <a:off x="6927850" y="332657"/>
            <a:ext cx="1532582" cy="830997"/>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wrap="square">
            <a:spAutoFit/>
          </a:bodyPr>
          <a:lstStyle/>
          <a:p>
            <a:r>
              <a:rPr lang="en-US" dirty="0"/>
              <a:t>T A         : </a:t>
            </a:r>
            <a:r>
              <a:rPr lang="en-US" dirty="0" smtClean="0"/>
              <a:t>201</a:t>
            </a:r>
            <a:r>
              <a:rPr lang="en-US" dirty="0"/>
              <a:t>4</a:t>
            </a:r>
          </a:p>
          <a:p>
            <a:endParaRPr lang="id-ID" dirty="0" smtClean="0"/>
          </a:p>
          <a:p>
            <a:r>
              <a:rPr lang="en-US" dirty="0" smtClean="0"/>
              <a:t>No </a:t>
            </a:r>
            <a:r>
              <a:rPr lang="en-US" dirty="0" err="1"/>
              <a:t>bukti</a:t>
            </a:r>
            <a:r>
              <a:rPr lang="en-US" dirty="0"/>
              <a:t>  </a:t>
            </a:r>
            <a:r>
              <a:rPr lang="en-US" dirty="0" smtClean="0"/>
              <a:t>:</a:t>
            </a:r>
          </a:p>
          <a:p>
            <a:endParaRPr lang="en-US" dirty="0"/>
          </a:p>
        </p:txBody>
      </p:sp>
      <p:sp>
        <p:nvSpPr>
          <p:cNvPr id="46085" name="Text Box 5"/>
          <p:cNvSpPr txBox="1">
            <a:spLocks noChangeArrowheads="1"/>
          </p:cNvSpPr>
          <p:nvPr/>
        </p:nvSpPr>
        <p:spPr bwMode="auto">
          <a:xfrm>
            <a:off x="3184525" y="1052513"/>
            <a:ext cx="2865438" cy="304800"/>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a:spAutoFit/>
          </a:bodyPr>
          <a:lstStyle/>
          <a:p>
            <a:r>
              <a:rPr lang="en-US" sz="1400" dirty="0"/>
              <a:t>KUITANSI/BUKTI PEMBAYARAN</a:t>
            </a:r>
          </a:p>
        </p:txBody>
      </p:sp>
      <p:sp>
        <p:nvSpPr>
          <p:cNvPr id="46086" name="Text Box 6"/>
          <p:cNvSpPr txBox="1">
            <a:spLocks noChangeArrowheads="1"/>
          </p:cNvSpPr>
          <p:nvPr/>
        </p:nvSpPr>
        <p:spPr bwMode="auto">
          <a:xfrm>
            <a:off x="808038" y="2081213"/>
            <a:ext cx="184150" cy="366712"/>
          </a:xfrm>
          <a:prstGeom prst="rect">
            <a:avLst/>
          </a:prstGeom>
          <a:noFill/>
          <a:ln w="12700" cap="sq">
            <a:noFill/>
            <a:miter lim="800000"/>
            <a:headEnd type="none" w="sm" len="sm"/>
            <a:tailEnd type="none" w="sm" len="sm"/>
          </a:ln>
        </p:spPr>
        <p:txBody>
          <a:bodyPr wrap="none">
            <a:spAutoFit/>
          </a:bodyPr>
          <a:lstStyle/>
          <a:p>
            <a:endParaRPr lang="id-ID" sz="1800"/>
          </a:p>
        </p:txBody>
      </p:sp>
      <p:sp>
        <p:nvSpPr>
          <p:cNvPr id="46087" name="Text Box 7"/>
          <p:cNvSpPr txBox="1">
            <a:spLocks noChangeArrowheads="1"/>
          </p:cNvSpPr>
          <p:nvPr/>
        </p:nvSpPr>
        <p:spPr bwMode="auto">
          <a:xfrm>
            <a:off x="285720" y="1628775"/>
            <a:ext cx="8572559" cy="4524315"/>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wrap="square">
            <a:spAutoFit/>
          </a:bodyPr>
          <a:lstStyle/>
          <a:p>
            <a:r>
              <a:rPr lang="en-US" dirty="0" err="1"/>
              <a:t>Sudah</a:t>
            </a:r>
            <a:r>
              <a:rPr lang="en-US" dirty="0"/>
              <a:t> </a:t>
            </a:r>
            <a:r>
              <a:rPr lang="en-US" dirty="0" err="1"/>
              <a:t>terima</a:t>
            </a:r>
            <a:r>
              <a:rPr lang="en-US" dirty="0"/>
              <a:t> </a:t>
            </a:r>
            <a:r>
              <a:rPr lang="en-US" dirty="0" err="1"/>
              <a:t>dari</a:t>
            </a:r>
            <a:r>
              <a:rPr lang="en-US" dirty="0"/>
              <a:t>         : </a:t>
            </a:r>
            <a:r>
              <a:rPr lang="id-ID" dirty="0" smtClean="0"/>
              <a:t>Pimpinan PTS</a:t>
            </a:r>
            <a:endParaRPr lang="en-US" dirty="0"/>
          </a:p>
          <a:p>
            <a:endParaRPr lang="en-US" dirty="0"/>
          </a:p>
          <a:p>
            <a:r>
              <a:rPr lang="en-US" dirty="0" err="1"/>
              <a:t>Jumlah</a:t>
            </a:r>
            <a:r>
              <a:rPr lang="en-US" dirty="0"/>
              <a:t> </a:t>
            </a:r>
            <a:r>
              <a:rPr lang="en-US" dirty="0" err="1"/>
              <a:t>uang</a:t>
            </a:r>
            <a:r>
              <a:rPr lang="en-US" dirty="0"/>
              <a:t>                : </a:t>
            </a:r>
            <a:r>
              <a:rPr lang="en-US" dirty="0" err="1"/>
              <a:t>Rp</a:t>
            </a:r>
            <a:r>
              <a:rPr lang="en-US" dirty="0"/>
              <a:t>. </a:t>
            </a:r>
            <a:r>
              <a:rPr lang="en-US" dirty="0" smtClean="0"/>
              <a:t>4.500.000,-</a:t>
            </a:r>
            <a:endParaRPr lang="en-US" dirty="0"/>
          </a:p>
          <a:p>
            <a:endParaRPr lang="en-US" dirty="0"/>
          </a:p>
          <a:p>
            <a:r>
              <a:rPr lang="en-US" dirty="0" err="1"/>
              <a:t>Terbilang</a:t>
            </a:r>
            <a:r>
              <a:rPr lang="en-US" dirty="0"/>
              <a:t>                     : </a:t>
            </a:r>
            <a:r>
              <a:rPr lang="en-US" dirty="0" err="1" smtClean="0"/>
              <a:t>Empat</a:t>
            </a:r>
            <a:r>
              <a:rPr lang="en-US" dirty="0" smtClean="0"/>
              <a:t> </a:t>
            </a:r>
            <a:r>
              <a:rPr lang="en-US" dirty="0" err="1" smtClean="0"/>
              <a:t>juta</a:t>
            </a:r>
            <a:r>
              <a:rPr lang="en-US" dirty="0" smtClean="0"/>
              <a:t> lima </a:t>
            </a:r>
            <a:r>
              <a:rPr lang="en-US" dirty="0" err="1" smtClean="0"/>
              <a:t>ratus</a:t>
            </a:r>
            <a:r>
              <a:rPr lang="en-US" dirty="0" smtClean="0"/>
              <a:t> </a:t>
            </a:r>
            <a:r>
              <a:rPr lang="en-US" dirty="0" err="1" smtClean="0"/>
              <a:t>ribu</a:t>
            </a:r>
            <a:r>
              <a:rPr lang="en-US" dirty="0" smtClean="0"/>
              <a:t> rupiah</a:t>
            </a:r>
            <a:endParaRPr lang="en-US" dirty="0"/>
          </a:p>
          <a:p>
            <a:endParaRPr lang="en-US" dirty="0"/>
          </a:p>
          <a:p>
            <a:r>
              <a:rPr lang="en-US" dirty="0" err="1"/>
              <a:t>Untuk</a:t>
            </a:r>
            <a:r>
              <a:rPr lang="en-US" dirty="0"/>
              <a:t> </a:t>
            </a:r>
            <a:r>
              <a:rPr lang="en-US" dirty="0" err="1"/>
              <a:t>keperluan</a:t>
            </a:r>
            <a:r>
              <a:rPr lang="en-US" dirty="0"/>
              <a:t> </a:t>
            </a:r>
            <a:r>
              <a:rPr lang="en-US" dirty="0" smtClean="0"/>
              <a:t>         : </a:t>
            </a:r>
            <a:r>
              <a:rPr lang="en-US" dirty="0" err="1" smtClean="0"/>
              <a:t>Biaya</a:t>
            </a:r>
            <a:r>
              <a:rPr lang="en-US" dirty="0" smtClean="0"/>
              <a:t> </a:t>
            </a:r>
            <a:r>
              <a:rPr lang="en-US" dirty="0" err="1" smtClean="0"/>
              <a:t>perjalanan</a:t>
            </a:r>
            <a:r>
              <a:rPr lang="en-US" dirty="0" smtClean="0"/>
              <a:t> </a:t>
            </a:r>
            <a:r>
              <a:rPr lang="en-US" dirty="0" err="1" smtClean="0"/>
              <a:t>dinas</a:t>
            </a:r>
            <a:r>
              <a:rPr lang="en-US" dirty="0" smtClean="0"/>
              <a:t> </a:t>
            </a:r>
            <a:r>
              <a:rPr lang="en-US" dirty="0" err="1" smtClean="0"/>
              <a:t>ke</a:t>
            </a:r>
            <a:r>
              <a:rPr lang="en-US" dirty="0" smtClean="0"/>
              <a:t> Surabaya </a:t>
            </a:r>
            <a:r>
              <a:rPr lang="en-US" dirty="0" err="1" smtClean="0"/>
              <a:t>Selama</a:t>
            </a:r>
            <a:r>
              <a:rPr lang="en-US" dirty="0" smtClean="0"/>
              <a:t> 3 </a:t>
            </a:r>
            <a:r>
              <a:rPr lang="en-US" dirty="0" err="1" smtClean="0"/>
              <a:t>hari</a:t>
            </a:r>
            <a:r>
              <a:rPr lang="en-US" dirty="0" smtClean="0"/>
              <a:t> </a:t>
            </a:r>
            <a:r>
              <a:rPr lang="en-US" dirty="0" err="1" smtClean="0"/>
              <a:t>tanggal</a:t>
            </a:r>
            <a:r>
              <a:rPr lang="en-US" dirty="0" smtClean="0"/>
              <a:t> 1 s.3  </a:t>
            </a:r>
            <a:r>
              <a:rPr lang="en-US" dirty="0" err="1" smtClean="0"/>
              <a:t>Maret</a:t>
            </a:r>
            <a:r>
              <a:rPr lang="en-US" dirty="0" smtClean="0"/>
              <a:t> 2014  </a:t>
            </a:r>
          </a:p>
          <a:p>
            <a:r>
              <a:rPr lang="en-US" dirty="0" smtClean="0"/>
              <a:t>                                      (</a:t>
            </a:r>
            <a:r>
              <a:rPr lang="en-US" dirty="0" err="1" smtClean="0"/>
              <a:t>rincian</a:t>
            </a:r>
            <a:r>
              <a:rPr lang="en-US" dirty="0" smtClean="0"/>
              <a:t> </a:t>
            </a:r>
            <a:r>
              <a:rPr lang="en-US" dirty="0" err="1" smtClean="0"/>
              <a:t>terlampir</a:t>
            </a:r>
            <a:r>
              <a:rPr lang="en-US" dirty="0" smtClean="0"/>
              <a:t>) </a:t>
            </a:r>
            <a:r>
              <a:rPr lang="en-US" dirty="0" err="1" smtClean="0"/>
              <a:t>kegiatan</a:t>
            </a:r>
            <a:r>
              <a:rPr lang="en-US" dirty="0" smtClean="0"/>
              <a:t> </a:t>
            </a:r>
            <a:r>
              <a:rPr lang="en-US" dirty="0" err="1" smtClean="0"/>
              <a:t>pengambilan</a:t>
            </a:r>
            <a:r>
              <a:rPr lang="en-US" dirty="0" smtClean="0"/>
              <a:t>/survey data </a:t>
            </a:r>
            <a:r>
              <a:rPr lang="en-US" dirty="0" err="1" smtClean="0"/>
              <a:t>pelaksanaan</a:t>
            </a:r>
            <a:r>
              <a:rPr lang="en-US" dirty="0" smtClean="0"/>
              <a:t> </a:t>
            </a:r>
            <a:r>
              <a:rPr lang="en-US" dirty="0" err="1" smtClean="0"/>
              <a:t>penelitian</a:t>
            </a:r>
            <a:r>
              <a:rPr lang="en-US" dirty="0" smtClean="0"/>
              <a:t> </a:t>
            </a:r>
          </a:p>
          <a:p>
            <a:r>
              <a:rPr lang="en-US" dirty="0" smtClean="0"/>
              <a:t>                                      </a:t>
            </a:r>
            <a:r>
              <a:rPr lang="en-US" dirty="0" err="1" smtClean="0"/>
              <a:t>hibah</a:t>
            </a:r>
            <a:r>
              <a:rPr lang="en-US" dirty="0" smtClean="0"/>
              <a:t> </a:t>
            </a:r>
            <a:r>
              <a:rPr lang="en-US" dirty="0" err="1" smtClean="0"/>
              <a:t>bersaing</a:t>
            </a:r>
            <a:r>
              <a:rPr lang="en-US" dirty="0" smtClean="0"/>
              <a:t>, </a:t>
            </a:r>
            <a:r>
              <a:rPr lang="en-US" dirty="0" err="1" smtClean="0"/>
              <a:t>sesuai</a:t>
            </a:r>
            <a:r>
              <a:rPr lang="en-US" dirty="0" smtClean="0"/>
              <a:t> </a:t>
            </a:r>
            <a:r>
              <a:rPr lang="en-US" dirty="0" err="1" smtClean="0"/>
              <a:t>kontrak</a:t>
            </a:r>
            <a:r>
              <a:rPr lang="en-US" dirty="0" smtClean="0"/>
              <a:t> </a:t>
            </a:r>
            <a:r>
              <a:rPr lang="en-US" dirty="0" err="1" smtClean="0"/>
              <a:t>Nomor</a:t>
            </a:r>
            <a:r>
              <a:rPr lang="en-US" dirty="0" smtClean="0"/>
              <a:t>:………….</a:t>
            </a:r>
            <a:r>
              <a:rPr lang="en-US" dirty="0" err="1" smtClean="0"/>
              <a:t>tgl</a:t>
            </a:r>
            <a:r>
              <a:rPr lang="en-US" dirty="0" smtClean="0"/>
              <a:t>………</a:t>
            </a:r>
            <a:endParaRPr lang="en-US" dirty="0"/>
          </a:p>
          <a:p>
            <a:endParaRPr lang="en-US" dirty="0"/>
          </a:p>
          <a:p>
            <a:r>
              <a:rPr lang="en-US" dirty="0"/>
              <a:t>                                                                                                           Yogyakarta, </a:t>
            </a:r>
            <a:r>
              <a:rPr lang="id-ID" dirty="0"/>
              <a:t>................</a:t>
            </a:r>
            <a:endParaRPr lang="en-US" dirty="0"/>
          </a:p>
          <a:p>
            <a:r>
              <a:rPr lang="en-US" dirty="0" smtClean="0"/>
              <a:t>                                                                                                           Yang </a:t>
            </a:r>
            <a:r>
              <a:rPr lang="en-US" dirty="0" err="1" smtClean="0"/>
              <a:t>bepergian</a:t>
            </a:r>
            <a:endParaRPr lang="en-US" dirty="0"/>
          </a:p>
          <a:p>
            <a:r>
              <a:rPr lang="en-US" dirty="0"/>
              <a:t>              			       </a:t>
            </a:r>
          </a:p>
          <a:p>
            <a:r>
              <a:rPr lang="en-US" dirty="0"/>
              <a:t>                                                                                                                </a:t>
            </a:r>
            <a:r>
              <a:rPr lang="en-US" dirty="0" err="1" smtClean="0"/>
              <a:t>ttd</a:t>
            </a:r>
            <a:endParaRPr lang="en-US" dirty="0" smtClean="0"/>
          </a:p>
          <a:p>
            <a:endParaRPr lang="en-US" dirty="0"/>
          </a:p>
          <a:p>
            <a:r>
              <a:rPr lang="en-US" dirty="0"/>
              <a:t>					     </a:t>
            </a:r>
            <a:r>
              <a:rPr lang="en-US" dirty="0" err="1"/>
              <a:t>Nama</a:t>
            </a:r>
            <a:r>
              <a:rPr lang="en-US" dirty="0"/>
              <a:t> </a:t>
            </a:r>
            <a:r>
              <a:rPr lang="en-US" dirty="0" err="1"/>
              <a:t>terang</a:t>
            </a:r>
            <a:endParaRPr lang="en-US" dirty="0"/>
          </a:p>
          <a:p>
            <a:r>
              <a:rPr lang="en-US" dirty="0" smtClean="0"/>
              <a:t>----------------------------------------------------------------------------------------------</a:t>
            </a:r>
            <a:endParaRPr lang="en-US" dirty="0"/>
          </a:p>
          <a:p>
            <a:r>
              <a:rPr lang="en-US" dirty="0"/>
              <a:t>               </a:t>
            </a:r>
            <a:r>
              <a:rPr lang="en-US" dirty="0" err="1" smtClean="0"/>
              <a:t>Setuju</a:t>
            </a:r>
            <a:r>
              <a:rPr lang="en-US" dirty="0" smtClean="0"/>
              <a:t> </a:t>
            </a:r>
            <a:r>
              <a:rPr lang="en-US" dirty="0" err="1"/>
              <a:t>dibayar</a:t>
            </a:r>
            <a:r>
              <a:rPr lang="en-US" dirty="0"/>
              <a:t>                                                                            </a:t>
            </a:r>
            <a:r>
              <a:rPr lang="en-US" dirty="0" err="1"/>
              <a:t>Lunas</a:t>
            </a:r>
            <a:r>
              <a:rPr lang="en-US" dirty="0"/>
              <a:t> </a:t>
            </a:r>
            <a:r>
              <a:rPr lang="en-US" dirty="0" err="1"/>
              <a:t>dibayar</a:t>
            </a:r>
            <a:endParaRPr lang="en-US" dirty="0"/>
          </a:p>
          <a:p>
            <a:r>
              <a:rPr lang="en-US" dirty="0"/>
              <a:t>          </a:t>
            </a:r>
            <a:r>
              <a:rPr lang="id-ID" dirty="0" smtClean="0"/>
              <a:t>Pimpinan      .......                   </a:t>
            </a:r>
            <a:r>
              <a:rPr lang="en-US" dirty="0" smtClean="0"/>
              <a:t>                                                          </a:t>
            </a:r>
            <a:r>
              <a:rPr lang="en-US" dirty="0" err="1"/>
              <a:t>Tanggal</a:t>
            </a:r>
            <a:r>
              <a:rPr lang="en-US" dirty="0"/>
              <a:t> </a:t>
            </a:r>
            <a:r>
              <a:rPr lang="id-ID" dirty="0"/>
              <a:t>......................</a:t>
            </a:r>
            <a:endParaRPr lang="en-US" dirty="0"/>
          </a:p>
          <a:p>
            <a:r>
              <a:rPr lang="en-US" dirty="0"/>
              <a:t>                   </a:t>
            </a:r>
            <a:r>
              <a:rPr lang="en-US" dirty="0" err="1"/>
              <a:t>ttd</a:t>
            </a:r>
            <a:r>
              <a:rPr lang="en-US" dirty="0"/>
              <a:t>				               </a:t>
            </a:r>
            <a:r>
              <a:rPr lang="en-US" dirty="0" err="1"/>
              <a:t>ttd</a:t>
            </a:r>
            <a:endParaRPr lang="en-US" dirty="0"/>
          </a:p>
          <a:p>
            <a:endParaRPr lang="en-US" dirty="0"/>
          </a:p>
          <a:p>
            <a:r>
              <a:rPr lang="en-US" dirty="0"/>
              <a:t>          </a:t>
            </a:r>
            <a:r>
              <a:rPr lang="en-US" dirty="0" err="1"/>
              <a:t>Nama</a:t>
            </a:r>
            <a:r>
              <a:rPr lang="en-US" dirty="0"/>
              <a:t>……………..			                              </a:t>
            </a:r>
            <a:r>
              <a:rPr lang="en-US" dirty="0" err="1"/>
              <a:t>Nama</a:t>
            </a:r>
            <a:r>
              <a:rPr lang="en-US" dirty="0"/>
              <a:t>………….</a:t>
            </a:r>
          </a:p>
          <a:p>
            <a:r>
              <a:rPr lang="en-US" dirty="0"/>
              <a:t>          NIP/NIK………….			                              </a:t>
            </a:r>
            <a:r>
              <a:rPr lang="en-US" dirty="0" err="1"/>
              <a:t>Nama</a:t>
            </a:r>
            <a:r>
              <a:rPr lang="en-US" dirty="0"/>
              <a:t>/NIK……… </a:t>
            </a:r>
          </a:p>
          <a:p>
            <a:r>
              <a:rPr lang="en-US" dirty="0"/>
              <a:t>                                                     </a:t>
            </a:r>
            <a:r>
              <a:rPr lang="en-US" dirty="0" smtClean="0"/>
              <a:t>            </a:t>
            </a:r>
            <a:endParaRPr lang="en-US" dirty="0"/>
          </a:p>
        </p:txBody>
      </p:sp>
      <p:cxnSp>
        <p:nvCxnSpPr>
          <p:cNvPr id="9" name="Straight Connector 8"/>
          <p:cNvCxnSpPr>
            <a:stCxn id="46084" idx="1"/>
            <a:endCxn id="46084" idx="3"/>
          </p:cNvCxnSpPr>
          <p:nvPr/>
        </p:nvCxnSpPr>
        <p:spPr>
          <a:xfrm>
            <a:off x="6927850" y="748156"/>
            <a:ext cx="1532582"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27</a:t>
            </a:fld>
            <a:endParaRPr lang="en-US" smtClean="0"/>
          </a:p>
        </p:txBody>
      </p:sp>
      <p:sp>
        <p:nvSpPr>
          <p:cNvPr id="45093" name="Text Box 53"/>
          <p:cNvSpPr txBox="1">
            <a:spLocks noChangeArrowheads="1"/>
          </p:cNvSpPr>
          <p:nvPr/>
        </p:nvSpPr>
        <p:spPr bwMode="auto">
          <a:xfrm>
            <a:off x="1455738" y="214290"/>
            <a:ext cx="5830906" cy="338554"/>
          </a:xfrm>
          <a:prstGeom prst="rect">
            <a:avLst/>
          </a:prstGeom>
          <a:noFill/>
          <a:ln w="12700" cap="sq">
            <a:noFill/>
            <a:miter lim="800000"/>
            <a:headEnd type="none" w="sm" len="sm"/>
            <a:tailEnd type="none" w="sm" len="sm"/>
          </a:ln>
        </p:spPr>
        <p:txBody>
          <a:bodyPr wrap="square">
            <a:spAutoFit/>
          </a:bodyPr>
          <a:lstStyle/>
          <a:p>
            <a:r>
              <a:rPr lang="en-US" sz="1600" dirty="0" smtClean="0"/>
              <a:t>CONTOH : RINCIAN BIAYA PERJALAN DINAS</a:t>
            </a:r>
            <a:endParaRPr lang="en-US" sz="1600" dirty="0"/>
          </a:p>
        </p:txBody>
      </p:sp>
      <p:sp>
        <p:nvSpPr>
          <p:cNvPr id="45095" name="Text Box 60"/>
          <p:cNvSpPr txBox="1">
            <a:spLocks noChangeArrowheads="1"/>
          </p:cNvSpPr>
          <p:nvPr/>
        </p:nvSpPr>
        <p:spPr bwMode="auto">
          <a:xfrm>
            <a:off x="1095375" y="5214938"/>
            <a:ext cx="7258050" cy="1384300"/>
          </a:xfrm>
          <a:prstGeom prst="rect">
            <a:avLst/>
          </a:prstGeom>
          <a:noFill/>
          <a:ln w="12700" cap="sq">
            <a:noFill/>
            <a:miter lim="800000"/>
            <a:headEnd type="none" w="sm" len="sm"/>
            <a:tailEnd type="none" w="sm" len="sm"/>
          </a:ln>
        </p:spPr>
        <p:txBody>
          <a:bodyPr>
            <a:spAutoFit/>
          </a:bodyPr>
          <a:lstStyle/>
          <a:p>
            <a:r>
              <a:rPr lang="en-US" dirty="0" err="1"/>
              <a:t>Setuju</a:t>
            </a:r>
            <a:r>
              <a:rPr lang="en-US" dirty="0"/>
              <a:t> </a:t>
            </a:r>
            <a:r>
              <a:rPr lang="en-US" dirty="0" err="1"/>
              <a:t>dibayar</a:t>
            </a:r>
            <a:r>
              <a:rPr lang="en-US" dirty="0"/>
              <a:t>                                                                                          </a:t>
            </a:r>
            <a:r>
              <a:rPr lang="en-US" dirty="0" err="1" smtClean="0"/>
              <a:t>Telah</a:t>
            </a:r>
            <a:r>
              <a:rPr lang="en-US" dirty="0" smtClean="0"/>
              <a:t> </a:t>
            </a:r>
            <a:r>
              <a:rPr lang="en-US" dirty="0" err="1" smtClean="0"/>
              <a:t>menerima</a:t>
            </a:r>
            <a:r>
              <a:rPr lang="en-US" dirty="0" smtClean="0"/>
              <a:t> </a:t>
            </a:r>
            <a:r>
              <a:rPr lang="en-US" dirty="0" err="1" smtClean="0"/>
              <a:t>jumlah</a:t>
            </a:r>
            <a:r>
              <a:rPr lang="en-US" dirty="0" smtClean="0"/>
              <a:t> </a:t>
            </a:r>
            <a:r>
              <a:rPr lang="en-US" dirty="0" err="1" smtClean="0"/>
              <a:t>uang</a:t>
            </a:r>
            <a:endParaRPr lang="en-US" dirty="0"/>
          </a:p>
          <a:p>
            <a:r>
              <a:rPr lang="en-US" dirty="0" err="1"/>
              <a:t>Ketua</a:t>
            </a:r>
            <a:r>
              <a:rPr lang="en-US" dirty="0"/>
              <a:t> LPPM                                                                                            </a:t>
            </a:r>
            <a:r>
              <a:rPr lang="en-US" dirty="0" smtClean="0"/>
              <a:t> Rp.4.500.000,-</a:t>
            </a:r>
            <a:endParaRPr lang="en-US" dirty="0"/>
          </a:p>
          <a:p>
            <a:r>
              <a:rPr lang="en-US" dirty="0" smtClean="0"/>
              <a:t>					       </a:t>
            </a:r>
            <a:r>
              <a:rPr lang="en-US" dirty="0" err="1" smtClean="0"/>
              <a:t>Penerima</a:t>
            </a:r>
            <a:endParaRPr lang="en-US" dirty="0"/>
          </a:p>
          <a:p>
            <a:r>
              <a:rPr lang="en-US" dirty="0"/>
              <a:t>       </a:t>
            </a:r>
            <a:r>
              <a:rPr lang="en-US" dirty="0" err="1"/>
              <a:t>ttd</a:t>
            </a:r>
            <a:r>
              <a:rPr lang="en-US" dirty="0"/>
              <a:t>                                                                                                                     </a:t>
            </a:r>
          </a:p>
          <a:p>
            <a:endParaRPr lang="en-US" dirty="0"/>
          </a:p>
          <a:p>
            <a:r>
              <a:rPr lang="en-US" dirty="0" err="1"/>
              <a:t>Nama</a:t>
            </a:r>
            <a:r>
              <a:rPr lang="en-US" dirty="0"/>
              <a:t>………..				      </a:t>
            </a:r>
            <a:r>
              <a:rPr lang="en-US" dirty="0" err="1"/>
              <a:t>Nama</a:t>
            </a:r>
            <a:r>
              <a:rPr lang="en-US" dirty="0"/>
              <a:t>………….</a:t>
            </a:r>
          </a:p>
          <a:p>
            <a:r>
              <a:rPr lang="en-US" dirty="0"/>
              <a:t>NIP/NIK					      NIP/NIK</a:t>
            </a:r>
          </a:p>
        </p:txBody>
      </p:sp>
      <p:sp>
        <p:nvSpPr>
          <p:cNvPr id="45096" name="Text Box 61"/>
          <p:cNvSpPr txBox="1">
            <a:spLocks noChangeArrowheads="1"/>
          </p:cNvSpPr>
          <p:nvPr/>
        </p:nvSpPr>
        <p:spPr bwMode="auto">
          <a:xfrm>
            <a:off x="5919788" y="5000625"/>
            <a:ext cx="2371725" cy="276225"/>
          </a:xfrm>
          <a:prstGeom prst="rect">
            <a:avLst/>
          </a:prstGeom>
          <a:noFill/>
          <a:ln w="12700" cap="sq">
            <a:noFill/>
            <a:miter lim="800000"/>
            <a:headEnd type="none" w="sm" len="sm"/>
            <a:tailEnd type="none" w="sm" len="sm"/>
          </a:ln>
        </p:spPr>
        <p:txBody>
          <a:bodyPr>
            <a:spAutoFit/>
          </a:bodyPr>
          <a:lstStyle/>
          <a:p>
            <a:r>
              <a:rPr lang="en-US" dirty="0"/>
              <a:t>Yogyakarta, </a:t>
            </a:r>
            <a:r>
              <a:rPr lang="en-US" dirty="0" smtClean="0"/>
              <a:t>1 </a:t>
            </a:r>
            <a:r>
              <a:rPr lang="en-US" dirty="0" err="1" smtClean="0"/>
              <a:t>Maret</a:t>
            </a:r>
            <a:r>
              <a:rPr lang="en-US" dirty="0" smtClean="0"/>
              <a:t> 2014</a:t>
            </a:r>
            <a:endParaRPr lang="en-US" dirty="0"/>
          </a:p>
        </p:txBody>
      </p:sp>
      <p:sp>
        <p:nvSpPr>
          <p:cNvPr id="10" name="TextBox 9"/>
          <p:cNvSpPr txBox="1"/>
          <p:nvPr/>
        </p:nvSpPr>
        <p:spPr>
          <a:xfrm>
            <a:off x="2571736" y="785794"/>
            <a:ext cx="3929090" cy="285752"/>
          </a:xfrm>
          <a:prstGeom prst="rect">
            <a:avLst/>
          </a:prstGeom>
          <a:noFill/>
        </p:spPr>
        <p:txBody>
          <a:bodyPr wrap="square" rtlCol="0">
            <a:spAutoFit/>
          </a:bodyPr>
          <a:lstStyle/>
          <a:p>
            <a:r>
              <a:rPr lang="en-US" b="1" dirty="0" smtClean="0"/>
              <a:t>RINCIAN BIAYA PERJALANAN DINAS</a:t>
            </a:r>
            <a:endParaRPr lang="en-US" b="1" dirty="0"/>
          </a:p>
        </p:txBody>
      </p:sp>
      <p:sp>
        <p:nvSpPr>
          <p:cNvPr id="11" name="TextBox 10"/>
          <p:cNvSpPr txBox="1"/>
          <p:nvPr/>
        </p:nvSpPr>
        <p:spPr>
          <a:xfrm>
            <a:off x="714348" y="1214422"/>
            <a:ext cx="3929090" cy="461665"/>
          </a:xfrm>
          <a:prstGeom prst="rect">
            <a:avLst/>
          </a:prstGeom>
          <a:noFill/>
        </p:spPr>
        <p:txBody>
          <a:bodyPr wrap="square" rtlCol="0">
            <a:spAutoFit/>
          </a:bodyPr>
          <a:lstStyle/>
          <a:p>
            <a:r>
              <a:rPr lang="en-US" dirty="0" smtClean="0"/>
              <a:t>LAMPIRAN SPD NOMOR :………</a:t>
            </a:r>
          </a:p>
          <a:p>
            <a:r>
              <a:rPr lang="en-US" dirty="0" smtClean="0"/>
              <a:t>TANGGAL                         :………...</a:t>
            </a:r>
            <a:endParaRPr lang="en-US" dirty="0"/>
          </a:p>
        </p:txBody>
      </p:sp>
      <p:graphicFrame>
        <p:nvGraphicFramePr>
          <p:cNvPr id="12" name="Table 11"/>
          <p:cNvGraphicFramePr>
            <a:graphicFrameLocks noGrp="1"/>
          </p:cNvGraphicFramePr>
          <p:nvPr/>
        </p:nvGraphicFramePr>
        <p:xfrm>
          <a:off x="357156" y="2000241"/>
          <a:ext cx="8358248" cy="2637282"/>
        </p:xfrm>
        <a:graphic>
          <a:graphicData uri="http://schemas.openxmlformats.org/drawingml/2006/table">
            <a:tbl>
              <a:tblPr firstRow="1" bandRow="1">
                <a:tableStyleId>{5940675A-B579-460E-94D1-54222C63F5DA}</a:tableStyleId>
              </a:tblPr>
              <a:tblGrid>
                <a:gridCol w="575490"/>
                <a:gridCol w="5210990"/>
                <a:gridCol w="1428760"/>
                <a:gridCol w="1143008"/>
              </a:tblGrid>
              <a:tr h="248207">
                <a:tc>
                  <a:txBody>
                    <a:bodyPr/>
                    <a:lstStyle/>
                    <a:p>
                      <a:pPr algn="ctr"/>
                      <a:r>
                        <a:rPr lang="en-US" sz="1200" dirty="0" smtClean="0"/>
                        <a:t>N0</a:t>
                      </a:r>
                      <a:endParaRPr lang="en-US" dirty="0"/>
                    </a:p>
                  </a:txBody>
                  <a:tcPr/>
                </a:tc>
                <a:tc>
                  <a:txBody>
                    <a:bodyPr/>
                    <a:lstStyle/>
                    <a:p>
                      <a:pPr algn="ctr"/>
                      <a:r>
                        <a:rPr lang="en-US" sz="1200" dirty="0" err="1" smtClean="0"/>
                        <a:t>Perincian</a:t>
                      </a:r>
                      <a:r>
                        <a:rPr lang="en-US" sz="1200" baseline="0" dirty="0" smtClean="0"/>
                        <a:t> </a:t>
                      </a:r>
                      <a:r>
                        <a:rPr lang="en-US" sz="1200" baseline="0" dirty="0" err="1" smtClean="0"/>
                        <a:t>biaya</a:t>
                      </a:r>
                      <a:endParaRPr lang="en-US" sz="1200" dirty="0"/>
                    </a:p>
                  </a:txBody>
                  <a:tcPr/>
                </a:tc>
                <a:tc>
                  <a:txBody>
                    <a:bodyPr/>
                    <a:lstStyle/>
                    <a:p>
                      <a:pPr algn="ctr"/>
                      <a:r>
                        <a:rPr lang="en-US" sz="1200" dirty="0" err="1" smtClean="0"/>
                        <a:t>jumlah</a:t>
                      </a:r>
                      <a:endParaRPr lang="en-US" sz="1200" dirty="0"/>
                    </a:p>
                  </a:txBody>
                  <a:tcPr/>
                </a:tc>
                <a:tc>
                  <a:txBody>
                    <a:bodyPr/>
                    <a:lstStyle/>
                    <a:p>
                      <a:pPr algn="ctr"/>
                      <a:r>
                        <a:rPr lang="en-US" sz="1200" dirty="0" err="1" smtClean="0"/>
                        <a:t>keterangan</a:t>
                      </a:r>
                      <a:endParaRPr lang="en-US" sz="1200" dirty="0"/>
                    </a:p>
                  </a:txBody>
                  <a:tcPr/>
                </a:tc>
              </a:tr>
              <a:tr h="1797381">
                <a:tc>
                  <a:txBody>
                    <a:bodyPr/>
                    <a:lstStyle/>
                    <a:p>
                      <a:r>
                        <a:rPr lang="en-US" sz="1200" dirty="0" smtClean="0"/>
                        <a:t>1.</a:t>
                      </a:r>
                    </a:p>
                    <a:p>
                      <a:endParaRPr lang="en-US" sz="1200" dirty="0" smtClean="0"/>
                    </a:p>
                    <a:p>
                      <a:r>
                        <a:rPr lang="en-US" sz="1200" dirty="0" smtClean="0"/>
                        <a:t>2.</a:t>
                      </a:r>
                    </a:p>
                    <a:p>
                      <a:endParaRPr lang="en-US" sz="1200" dirty="0" smtClean="0"/>
                    </a:p>
                    <a:p>
                      <a:r>
                        <a:rPr lang="en-US" sz="1200" dirty="0" smtClean="0"/>
                        <a:t>3.</a:t>
                      </a:r>
                    </a:p>
                    <a:p>
                      <a:endParaRPr lang="en-US" sz="1200" dirty="0" smtClean="0"/>
                    </a:p>
                    <a:p>
                      <a:r>
                        <a:rPr lang="en-US" sz="1200" dirty="0" smtClean="0"/>
                        <a:t> 4.</a:t>
                      </a:r>
                    </a:p>
                    <a:p>
                      <a:endParaRPr lang="en-US" sz="1200" dirty="0" smtClean="0"/>
                    </a:p>
                    <a:p>
                      <a:endParaRPr lang="en-US" sz="1200" dirty="0"/>
                    </a:p>
                  </a:txBody>
                  <a:tcPr/>
                </a:tc>
                <a:tc>
                  <a:txBody>
                    <a:bodyPr/>
                    <a:lstStyle/>
                    <a:p>
                      <a:r>
                        <a:rPr lang="en-US" sz="1200" dirty="0" err="1" smtClean="0"/>
                        <a:t>Tiket</a:t>
                      </a:r>
                      <a:r>
                        <a:rPr lang="en-US" sz="1200" baseline="0" dirty="0" smtClean="0"/>
                        <a:t>  </a:t>
                      </a:r>
                      <a:r>
                        <a:rPr lang="en-US" sz="1200" baseline="0" dirty="0" err="1" smtClean="0"/>
                        <a:t>pesawat</a:t>
                      </a:r>
                      <a:r>
                        <a:rPr lang="en-US" sz="1200" baseline="0" dirty="0" smtClean="0"/>
                        <a:t> </a:t>
                      </a:r>
                      <a:r>
                        <a:rPr lang="en-US" sz="1200" baseline="0" dirty="0" err="1" smtClean="0"/>
                        <a:t>Yogya</a:t>
                      </a:r>
                      <a:r>
                        <a:rPr lang="en-US" sz="1200" baseline="0" dirty="0" smtClean="0"/>
                        <a:t>-Surabaya PP</a:t>
                      </a:r>
                    </a:p>
                    <a:p>
                      <a:endParaRPr lang="en-US" sz="1200" baseline="0" dirty="0" smtClean="0"/>
                    </a:p>
                    <a:p>
                      <a:r>
                        <a:rPr lang="en-US" sz="1200" baseline="0" dirty="0" err="1" smtClean="0"/>
                        <a:t>Uang</a:t>
                      </a:r>
                      <a:r>
                        <a:rPr lang="en-US" sz="1200" baseline="0" dirty="0" smtClean="0"/>
                        <a:t> </a:t>
                      </a:r>
                      <a:r>
                        <a:rPr lang="en-US" sz="1200" baseline="0" dirty="0" err="1" smtClean="0"/>
                        <a:t>harian</a:t>
                      </a:r>
                      <a:r>
                        <a:rPr lang="en-US" sz="1200" baseline="0" dirty="0" smtClean="0"/>
                        <a:t>  3 </a:t>
                      </a:r>
                      <a:r>
                        <a:rPr lang="en-US" sz="1200" baseline="0" dirty="0" err="1" smtClean="0"/>
                        <a:t>hari</a:t>
                      </a:r>
                      <a:r>
                        <a:rPr lang="en-US" sz="1200" baseline="0" dirty="0" smtClean="0"/>
                        <a:t> x Rp.450.000,-</a:t>
                      </a:r>
                    </a:p>
                    <a:p>
                      <a:endParaRPr lang="en-US" sz="1200" baseline="0" dirty="0" smtClean="0"/>
                    </a:p>
                    <a:p>
                      <a:r>
                        <a:rPr lang="en-US" sz="1200" baseline="0" dirty="0" err="1" smtClean="0"/>
                        <a:t>Penginapan</a:t>
                      </a:r>
                      <a:r>
                        <a:rPr lang="en-US" sz="1200" baseline="0" dirty="0" smtClean="0"/>
                        <a:t> (2 </a:t>
                      </a:r>
                      <a:r>
                        <a:rPr lang="en-US" sz="1200" baseline="0" dirty="0" err="1" smtClean="0"/>
                        <a:t>mlm</a:t>
                      </a:r>
                      <a:r>
                        <a:rPr lang="en-US" sz="1200" baseline="0" dirty="0" smtClean="0"/>
                        <a:t> x </a:t>
                      </a:r>
                      <a:r>
                        <a:rPr lang="en-US" sz="1200" baseline="0" dirty="0" err="1" smtClean="0"/>
                        <a:t>Rp</a:t>
                      </a:r>
                      <a:r>
                        <a:rPr lang="en-US" sz="1200" baseline="0" dirty="0" smtClean="0"/>
                        <a:t>. 600.000,-)</a:t>
                      </a:r>
                    </a:p>
                    <a:p>
                      <a:endParaRPr lang="en-US" sz="1200" baseline="0" dirty="0" smtClean="0"/>
                    </a:p>
                    <a:p>
                      <a:r>
                        <a:rPr lang="en-US" sz="1200" baseline="0" dirty="0" smtClean="0"/>
                        <a:t>Transport:</a:t>
                      </a:r>
                    </a:p>
                    <a:p>
                      <a:r>
                        <a:rPr lang="en-US" sz="1200" baseline="0" dirty="0" smtClean="0"/>
                        <a:t>Taxi  2kali x Rp.225.000,-</a:t>
                      </a:r>
                    </a:p>
                    <a:p>
                      <a:endParaRPr lang="en-US" sz="1200" dirty="0"/>
                    </a:p>
                  </a:txBody>
                  <a:tcPr/>
                </a:tc>
                <a:tc>
                  <a:txBody>
                    <a:bodyPr/>
                    <a:lstStyle/>
                    <a:p>
                      <a:pPr algn="r"/>
                      <a:r>
                        <a:rPr lang="en-US" sz="1200" dirty="0" smtClean="0"/>
                        <a:t>1.500.000,-</a:t>
                      </a:r>
                    </a:p>
                    <a:p>
                      <a:pPr algn="r"/>
                      <a:endParaRPr lang="en-US" sz="1200" dirty="0" smtClean="0"/>
                    </a:p>
                    <a:p>
                      <a:pPr algn="r"/>
                      <a:r>
                        <a:rPr lang="en-US" sz="1200" dirty="0" smtClean="0"/>
                        <a:t>1.350.000,-</a:t>
                      </a:r>
                    </a:p>
                    <a:p>
                      <a:pPr algn="r"/>
                      <a:endParaRPr lang="en-US" sz="1200" dirty="0" smtClean="0"/>
                    </a:p>
                    <a:p>
                      <a:pPr algn="r"/>
                      <a:r>
                        <a:rPr lang="en-US" sz="1200" dirty="0" smtClean="0"/>
                        <a:t>1.200.000,-</a:t>
                      </a:r>
                    </a:p>
                    <a:p>
                      <a:pPr algn="r"/>
                      <a:endParaRPr lang="en-US" sz="1200" dirty="0" smtClean="0"/>
                    </a:p>
                    <a:p>
                      <a:pPr algn="r"/>
                      <a:endParaRPr lang="en-US" sz="1200" dirty="0" smtClean="0"/>
                    </a:p>
                    <a:p>
                      <a:pPr algn="r"/>
                      <a:r>
                        <a:rPr lang="en-US" sz="1200" dirty="0" smtClean="0"/>
                        <a:t>450.000,-</a:t>
                      </a:r>
                      <a:endParaRPr lang="en-US" sz="1200" dirty="0"/>
                    </a:p>
                  </a:txBody>
                  <a:tcPr/>
                </a:tc>
                <a:tc>
                  <a:txBody>
                    <a:bodyPr/>
                    <a:lstStyle/>
                    <a:p>
                      <a:endParaRPr lang="en-US" sz="1200"/>
                    </a:p>
                  </a:txBody>
                  <a:tcPr/>
                </a:tc>
              </a:tr>
              <a:tr h="565581">
                <a:tc>
                  <a:txBody>
                    <a:bodyPr/>
                    <a:lstStyle/>
                    <a:p>
                      <a:endParaRPr lang="en-US" sz="1200" dirty="0"/>
                    </a:p>
                  </a:txBody>
                  <a:tcPr/>
                </a:tc>
                <a:tc>
                  <a:txBody>
                    <a:bodyPr/>
                    <a:lstStyle/>
                    <a:p>
                      <a:r>
                        <a:rPr lang="en-US" sz="1200" dirty="0" err="1" smtClean="0"/>
                        <a:t>Jumlah</a:t>
                      </a:r>
                      <a:r>
                        <a:rPr lang="en-US" sz="1200" dirty="0" smtClean="0"/>
                        <a:t> total (</a:t>
                      </a:r>
                      <a:r>
                        <a:rPr lang="en-US" sz="1200" dirty="0" err="1" smtClean="0"/>
                        <a:t>Rp</a:t>
                      </a:r>
                      <a:r>
                        <a:rPr lang="en-US" sz="1200" dirty="0" smtClean="0"/>
                        <a:t>.)</a:t>
                      </a:r>
                    </a:p>
                    <a:p>
                      <a:r>
                        <a:rPr lang="en-US" sz="1200" dirty="0" err="1" smtClean="0"/>
                        <a:t>Terbilang</a:t>
                      </a:r>
                      <a:r>
                        <a:rPr lang="en-US" sz="1200" dirty="0" smtClean="0"/>
                        <a:t>:</a:t>
                      </a:r>
                      <a:r>
                        <a:rPr lang="en-US" sz="1200" baseline="0" dirty="0" smtClean="0"/>
                        <a:t> </a:t>
                      </a:r>
                      <a:r>
                        <a:rPr lang="en-US" sz="1200" baseline="0" dirty="0" err="1" smtClean="0"/>
                        <a:t>Empat</a:t>
                      </a:r>
                      <a:r>
                        <a:rPr lang="en-US" sz="1200" baseline="0" dirty="0" smtClean="0"/>
                        <a:t> </a:t>
                      </a:r>
                      <a:r>
                        <a:rPr lang="en-US" sz="1200" baseline="0" dirty="0" err="1" smtClean="0"/>
                        <a:t>juta</a:t>
                      </a:r>
                      <a:r>
                        <a:rPr lang="en-US" sz="1200" baseline="0" dirty="0" smtClean="0"/>
                        <a:t> lima </a:t>
                      </a:r>
                      <a:r>
                        <a:rPr lang="en-US" sz="1200" baseline="0" dirty="0" err="1" smtClean="0"/>
                        <a:t>ratus</a:t>
                      </a:r>
                      <a:r>
                        <a:rPr lang="en-US" sz="1200" baseline="0" dirty="0" smtClean="0"/>
                        <a:t> </a:t>
                      </a:r>
                      <a:r>
                        <a:rPr lang="en-US" sz="1200" baseline="0" dirty="0" err="1" smtClean="0"/>
                        <a:t>ribu</a:t>
                      </a:r>
                      <a:r>
                        <a:rPr lang="en-US" sz="1200" baseline="0" dirty="0" smtClean="0"/>
                        <a:t> rupiah</a:t>
                      </a:r>
                      <a:endParaRPr lang="en-US" sz="1200" dirty="0"/>
                    </a:p>
                  </a:txBody>
                  <a:tcPr/>
                </a:tc>
                <a:tc>
                  <a:txBody>
                    <a:bodyPr/>
                    <a:lstStyle/>
                    <a:p>
                      <a:pPr algn="r"/>
                      <a:r>
                        <a:rPr lang="en-US" sz="1200" dirty="0" smtClean="0"/>
                        <a:t>4.500.000,-</a:t>
                      </a:r>
                      <a:endParaRPr lang="en-US" sz="1200" dirty="0"/>
                    </a:p>
                  </a:txBody>
                  <a:tcPr/>
                </a:tc>
                <a:tc>
                  <a:txBody>
                    <a:bodyPr/>
                    <a:lstStyle/>
                    <a:p>
                      <a:endParaRPr lang="en-US" sz="1200" dirty="0"/>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28</a:t>
            </a:fld>
            <a:endParaRPr lang="en-US" smtClean="0"/>
          </a:p>
        </p:txBody>
      </p:sp>
      <p:sp>
        <p:nvSpPr>
          <p:cNvPr id="45093" name="Text Box 53"/>
          <p:cNvSpPr txBox="1">
            <a:spLocks noChangeArrowheads="1"/>
          </p:cNvSpPr>
          <p:nvPr/>
        </p:nvSpPr>
        <p:spPr bwMode="auto">
          <a:xfrm>
            <a:off x="395536" y="214290"/>
            <a:ext cx="3816424" cy="307777"/>
          </a:xfrm>
          <a:prstGeom prst="rect">
            <a:avLst/>
          </a:prstGeom>
          <a:noFill/>
          <a:ln w="12700" cap="sq">
            <a:noFill/>
            <a:miter lim="800000"/>
            <a:headEnd type="none" w="sm" len="sm"/>
            <a:tailEnd type="none" w="sm" len="sm"/>
          </a:ln>
        </p:spPr>
        <p:txBody>
          <a:bodyPr wrap="square">
            <a:spAutoFit/>
          </a:bodyPr>
          <a:lstStyle/>
          <a:p>
            <a:r>
              <a:rPr lang="en-US" sz="1400" b="1" dirty="0" smtClean="0"/>
              <a:t>CONTOH : DAFTAR PENGELUARAN RIIL</a:t>
            </a:r>
            <a:endParaRPr lang="en-US" sz="1400" b="1" dirty="0"/>
          </a:p>
        </p:txBody>
      </p:sp>
      <p:sp>
        <p:nvSpPr>
          <p:cNvPr id="45095" name="Text Box 60"/>
          <p:cNvSpPr txBox="1">
            <a:spLocks noChangeArrowheads="1"/>
          </p:cNvSpPr>
          <p:nvPr/>
        </p:nvSpPr>
        <p:spPr bwMode="auto">
          <a:xfrm>
            <a:off x="357158" y="4149080"/>
            <a:ext cx="8358246" cy="2708920"/>
          </a:xfrm>
          <a:prstGeom prst="rect">
            <a:avLst/>
          </a:prstGeom>
          <a:noFill/>
          <a:ln w="12700" cap="sq">
            <a:noFill/>
            <a:miter lim="800000"/>
            <a:headEnd type="none" w="sm" len="sm"/>
            <a:tailEnd type="none" w="sm" len="sm"/>
          </a:ln>
        </p:spPr>
        <p:txBody>
          <a:bodyPr wrap="square">
            <a:spAutoFit/>
          </a:bodyPr>
          <a:lstStyle/>
          <a:p>
            <a:r>
              <a:rPr lang="en-US" dirty="0" smtClean="0"/>
              <a:t>2. </a:t>
            </a:r>
            <a:r>
              <a:rPr lang="en-US" dirty="0" err="1" smtClean="0"/>
              <a:t>Jumlah</a:t>
            </a:r>
            <a:r>
              <a:rPr lang="en-US" dirty="0" smtClean="0"/>
              <a:t> </a:t>
            </a:r>
            <a:r>
              <a:rPr lang="en-US" dirty="0" err="1" smtClean="0"/>
              <a:t>uang</a:t>
            </a:r>
            <a:r>
              <a:rPr lang="en-US" dirty="0" smtClean="0"/>
              <a:t> </a:t>
            </a:r>
            <a:r>
              <a:rPr lang="en-US" dirty="0" err="1" smtClean="0"/>
              <a:t>tersebut</a:t>
            </a:r>
            <a:r>
              <a:rPr lang="en-US" dirty="0" smtClean="0"/>
              <a:t> </a:t>
            </a:r>
            <a:r>
              <a:rPr lang="en-US" dirty="0" err="1" smtClean="0"/>
              <a:t>pada</a:t>
            </a:r>
            <a:r>
              <a:rPr lang="en-US" dirty="0" smtClean="0"/>
              <a:t> </a:t>
            </a:r>
            <a:r>
              <a:rPr lang="en-US" dirty="0" err="1" smtClean="0"/>
              <a:t>angka</a:t>
            </a:r>
            <a:r>
              <a:rPr lang="en-US" dirty="0" smtClean="0"/>
              <a:t> 1 </a:t>
            </a:r>
            <a:r>
              <a:rPr lang="en-US" dirty="0" err="1" smtClean="0"/>
              <a:t>di</a:t>
            </a:r>
            <a:r>
              <a:rPr lang="en-US" dirty="0" smtClean="0"/>
              <a:t> </a:t>
            </a:r>
            <a:r>
              <a:rPr lang="en-US" dirty="0" err="1" smtClean="0"/>
              <a:t>atas</a:t>
            </a:r>
            <a:r>
              <a:rPr lang="en-US" dirty="0" smtClean="0"/>
              <a:t> </a:t>
            </a:r>
            <a:r>
              <a:rPr lang="en-US" dirty="0" err="1" smtClean="0"/>
              <a:t>benar-benar</a:t>
            </a:r>
            <a:r>
              <a:rPr lang="en-US" dirty="0" smtClean="0"/>
              <a:t> </a:t>
            </a:r>
            <a:r>
              <a:rPr lang="en-US" dirty="0" err="1" smtClean="0"/>
              <a:t>dikeluarkan</a:t>
            </a:r>
            <a:r>
              <a:rPr lang="en-US" dirty="0" smtClean="0"/>
              <a:t> </a:t>
            </a:r>
            <a:r>
              <a:rPr lang="en-US" dirty="0" err="1" smtClean="0"/>
              <a:t>untuk</a:t>
            </a:r>
            <a:r>
              <a:rPr lang="en-US" dirty="0" smtClean="0"/>
              <a:t> </a:t>
            </a:r>
            <a:r>
              <a:rPr lang="en-US" dirty="0" err="1" smtClean="0"/>
              <a:t>pelaksanaan</a:t>
            </a:r>
            <a:r>
              <a:rPr lang="en-US" dirty="0" smtClean="0"/>
              <a:t> </a:t>
            </a:r>
            <a:r>
              <a:rPr lang="en-US" dirty="0" err="1" smtClean="0"/>
              <a:t>perjalanan</a:t>
            </a:r>
            <a:r>
              <a:rPr lang="en-US" dirty="0" smtClean="0"/>
              <a:t> </a:t>
            </a:r>
            <a:r>
              <a:rPr lang="en-US" dirty="0" err="1" smtClean="0"/>
              <a:t>dinas</a:t>
            </a:r>
            <a:r>
              <a:rPr lang="en-US" dirty="0" smtClean="0"/>
              <a:t> </a:t>
            </a:r>
            <a:r>
              <a:rPr lang="en-US" dirty="0" err="1" smtClean="0"/>
              <a:t>dimaksud</a:t>
            </a:r>
            <a:endParaRPr lang="en-US" dirty="0" smtClean="0"/>
          </a:p>
          <a:p>
            <a:r>
              <a:rPr lang="en-US" dirty="0" smtClean="0"/>
              <a:t>    </a:t>
            </a:r>
            <a:r>
              <a:rPr lang="en-US" dirty="0" err="1" smtClean="0"/>
              <a:t>dan</a:t>
            </a:r>
            <a:r>
              <a:rPr lang="en-US" dirty="0" smtClean="0"/>
              <a:t> </a:t>
            </a:r>
            <a:r>
              <a:rPr lang="en-US" dirty="0" err="1" smtClean="0"/>
              <a:t>apabila</a:t>
            </a:r>
            <a:r>
              <a:rPr lang="en-US" dirty="0" smtClean="0"/>
              <a:t> </a:t>
            </a:r>
            <a:r>
              <a:rPr lang="en-US" dirty="0" err="1" smtClean="0"/>
              <a:t>dikemudian</a:t>
            </a:r>
            <a:r>
              <a:rPr lang="en-US" dirty="0" smtClean="0"/>
              <a:t> </a:t>
            </a:r>
            <a:r>
              <a:rPr lang="en-US" dirty="0" err="1" smtClean="0"/>
              <a:t>hari</a:t>
            </a:r>
            <a:r>
              <a:rPr lang="en-US" dirty="0" smtClean="0"/>
              <a:t> </a:t>
            </a:r>
            <a:r>
              <a:rPr lang="en-US" dirty="0" err="1" smtClean="0"/>
              <a:t>terdapat</a:t>
            </a:r>
            <a:r>
              <a:rPr lang="en-US" dirty="0" smtClean="0"/>
              <a:t> </a:t>
            </a:r>
            <a:r>
              <a:rPr lang="en-US" dirty="0" err="1" smtClean="0"/>
              <a:t>kelebihan</a:t>
            </a:r>
            <a:r>
              <a:rPr lang="en-US" dirty="0" smtClean="0"/>
              <a:t> </a:t>
            </a:r>
            <a:r>
              <a:rPr lang="en-US" dirty="0" err="1" smtClean="0"/>
              <a:t>pembayaran</a:t>
            </a:r>
            <a:r>
              <a:rPr lang="en-US" dirty="0" smtClean="0"/>
              <a:t>, </a:t>
            </a:r>
            <a:r>
              <a:rPr lang="en-US" dirty="0" err="1" smtClean="0"/>
              <a:t>kami</a:t>
            </a:r>
            <a:r>
              <a:rPr lang="en-US" dirty="0" smtClean="0"/>
              <a:t> </a:t>
            </a:r>
            <a:r>
              <a:rPr lang="en-US" dirty="0" err="1" smtClean="0"/>
              <a:t>bersedia</a:t>
            </a:r>
            <a:r>
              <a:rPr lang="en-US" dirty="0" smtClean="0"/>
              <a:t> </a:t>
            </a:r>
            <a:r>
              <a:rPr lang="en-US" dirty="0" err="1" smtClean="0"/>
              <a:t>untuk</a:t>
            </a:r>
            <a:r>
              <a:rPr lang="en-US" dirty="0" smtClean="0"/>
              <a:t> </a:t>
            </a:r>
            <a:r>
              <a:rPr lang="en-US" dirty="0" err="1" smtClean="0"/>
              <a:t>menyetor</a:t>
            </a:r>
            <a:r>
              <a:rPr lang="en-US" dirty="0" smtClean="0"/>
              <a:t> </a:t>
            </a:r>
            <a:r>
              <a:rPr lang="en-US" dirty="0" err="1" smtClean="0"/>
              <a:t>kelebihan</a:t>
            </a:r>
            <a:r>
              <a:rPr lang="en-US" dirty="0" smtClean="0"/>
              <a:t> </a:t>
            </a:r>
            <a:r>
              <a:rPr lang="en-US" dirty="0" err="1" smtClean="0"/>
              <a:t>tersebut</a:t>
            </a:r>
            <a:r>
              <a:rPr lang="en-US" dirty="0" smtClean="0"/>
              <a:t> </a:t>
            </a:r>
            <a:r>
              <a:rPr lang="en-US" dirty="0" err="1" smtClean="0"/>
              <a:t>ke</a:t>
            </a:r>
            <a:endParaRPr lang="en-US" dirty="0" smtClean="0"/>
          </a:p>
          <a:p>
            <a:r>
              <a:rPr lang="en-US" dirty="0" smtClean="0"/>
              <a:t>    </a:t>
            </a:r>
            <a:r>
              <a:rPr lang="en-US" dirty="0" err="1" smtClean="0"/>
              <a:t>kantor</a:t>
            </a:r>
            <a:r>
              <a:rPr lang="en-US" dirty="0" smtClean="0"/>
              <a:t> </a:t>
            </a:r>
            <a:r>
              <a:rPr lang="en-US" dirty="0" err="1" smtClean="0"/>
              <a:t>Kas</a:t>
            </a:r>
            <a:r>
              <a:rPr lang="en-US" dirty="0" smtClean="0"/>
              <a:t> Negara</a:t>
            </a:r>
          </a:p>
          <a:p>
            <a:endParaRPr lang="id-ID" dirty="0" smtClean="0"/>
          </a:p>
          <a:p>
            <a:r>
              <a:rPr lang="id-ID" dirty="0" smtClean="0"/>
              <a:t>Demikian pernyataan ini kami buat dengan sebenarnya, untuk dipergunakan sebagaimana mestinya</a:t>
            </a:r>
            <a:endParaRPr lang="en-US" dirty="0" smtClean="0"/>
          </a:p>
          <a:p>
            <a:pPr lvl="8"/>
            <a:r>
              <a:rPr lang="en-US" dirty="0" smtClean="0"/>
              <a:t>                           </a:t>
            </a:r>
            <a:endParaRPr lang="id-ID" dirty="0" smtClean="0"/>
          </a:p>
          <a:p>
            <a:pPr lvl="8"/>
            <a:r>
              <a:rPr lang="id-ID" dirty="0" smtClean="0"/>
              <a:t>                         </a:t>
            </a:r>
            <a:r>
              <a:rPr lang="en-US" dirty="0" smtClean="0"/>
              <a:t> Yogyakarta, 1 </a:t>
            </a:r>
            <a:r>
              <a:rPr lang="en-US" dirty="0" err="1" smtClean="0"/>
              <a:t>Maret</a:t>
            </a:r>
            <a:r>
              <a:rPr lang="en-US" dirty="0" smtClean="0"/>
              <a:t> 2014</a:t>
            </a:r>
          </a:p>
          <a:p>
            <a:r>
              <a:rPr lang="en-US" dirty="0" err="1" smtClean="0"/>
              <a:t>Setuju</a:t>
            </a:r>
            <a:r>
              <a:rPr lang="en-US" dirty="0" smtClean="0"/>
              <a:t> </a:t>
            </a:r>
            <a:r>
              <a:rPr lang="en-US" dirty="0" err="1"/>
              <a:t>dibayar</a:t>
            </a:r>
            <a:r>
              <a:rPr lang="en-US" dirty="0"/>
              <a:t>                                                                                          </a:t>
            </a:r>
            <a:r>
              <a:rPr lang="en-US" dirty="0" err="1" smtClean="0"/>
              <a:t>Telah</a:t>
            </a:r>
            <a:r>
              <a:rPr lang="en-US" dirty="0" smtClean="0"/>
              <a:t> </a:t>
            </a:r>
            <a:r>
              <a:rPr lang="en-US" dirty="0" err="1" smtClean="0"/>
              <a:t>menerima</a:t>
            </a:r>
            <a:r>
              <a:rPr lang="en-US" dirty="0" smtClean="0"/>
              <a:t> </a:t>
            </a:r>
            <a:r>
              <a:rPr lang="en-US" dirty="0" err="1" smtClean="0"/>
              <a:t>jumlah</a:t>
            </a:r>
            <a:r>
              <a:rPr lang="en-US" dirty="0" smtClean="0"/>
              <a:t> </a:t>
            </a:r>
            <a:r>
              <a:rPr lang="en-US" dirty="0" err="1" smtClean="0"/>
              <a:t>uang</a:t>
            </a:r>
            <a:r>
              <a:rPr lang="id-ID" dirty="0" smtClean="0"/>
              <a:t> Rp.4.500.000,-</a:t>
            </a:r>
            <a:endParaRPr lang="en-US" dirty="0"/>
          </a:p>
          <a:p>
            <a:r>
              <a:rPr lang="en-US" dirty="0" err="1"/>
              <a:t>Ketua</a:t>
            </a:r>
            <a:r>
              <a:rPr lang="en-US" dirty="0"/>
              <a:t> LPPM                                                                                            </a:t>
            </a:r>
            <a:r>
              <a:rPr lang="en-US" dirty="0" smtClean="0"/>
              <a:t> </a:t>
            </a:r>
            <a:endParaRPr lang="en-US" dirty="0"/>
          </a:p>
          <a:p>
            <a:r>
              <a:rPr lang="en-US" dirty="0" smtClean="0"/>
              <a:t>					      </a:t>
            </a:r>
            <a:endParaRPr lang="en-US" dirty="0"/>
          </a:p>
          <a:p>
            <a:r>
              <a:rPr lang="en-US" dirty="0"/>
              <a:t>      </a:t>
            </a:r>
            <a:r>
              <a:rPr lang="en-US" dirty="0" smtClean="0"/>
              <a:t>                                                                                                                    </a:t>
            </a:r>
            <a:endParaRPr lang="en-US" dirty="0"/>
          </a:p>
          <a:p>
            <a:endParaRPr lang="en-US" dirty="0"/>
          </a:p>
          <a:p>
            <a:r>
              <a:rPr lang="en-US" dirty="0" err="1"/>
              <a:t>Nama</a:t>
            </a:r>
            <a:r>
              <a:rPr lang="en-US" dirty="0"/>
              <a:t>………..				      </a:t>
            </a:r>
            <a:r>
              <a:rPr lang="en-US" dirty="0" err="1"/>
              <a:t>Nama</a:t>
            </a:r>
            <a:r>
              <a:rPr lang="en-US" dirty="0"/>
              <a:t>………….</a:t>
            </a:r>
          </a:p>
          <a:p>
            <a:r>
              <a:rPr lang="en-US" dirty="0"/>
              <a:t>NIP/NIK					      NIP/NIK</a:t>
            </a:r>
          </a:p>
        </p:txBody>
      </p:sp>
      <p:sp>
        <p:nvSpPr>
          <p:cNvPr id="10" name="TextBox 9"/>
          <p:cNvSpPr txBox="1"/>
          <p:nvPr/>
        </p:nvSpPr>
        <p:spPr>
          <a:xfrm>
            <a:off x="2571736" y="571480"/>
            <a:ext cx="3929090" cy="276999"/>
          </a:xfrm>
          <a:prstGeom prst="rect">
            <a:avLst/>
          </a:prstGeom>
          <a:noFill/>
        </p:spPr>
        <p:txBody>
          <a:bodyPr wrap="square" rtlCol="0">
            <a:spAutoFit/>
          </a:bodyPr>
          <a:lstStyle/>
          <a:p>
            <a:r>
              <a:rPr lang="en-US" b="1" dirty="0" smtClean="0"/>
              <a:t>DAFTAR  PENGELUARAN RIIL</a:t>
            </a:r>
            <a:endParaRPr lang="en-US" b="1" dirty="0"/>
          </a:p>
        </p:txBody>
      </p:sp>
      <p:sp>
        <p:nvSpPr>
          <p:cNvPr id="11" name="TextBox 10"/>
          <p:cNvSpPr txBox="1"/>
          <p:nvPr/>
        </p:nvSpPr>
        <p:spPr>
          <a:xfrm>
            <a:off x="285720" y="857232"/>
            <a:ext cx="8429684" cy="1969770"/>
          </a:xfrm>
          <a:prstGeom prst="rect">
            <a:avLst/>
          </a:prstGeom>
          <a:noFill/>
        </p:spPr>
        <p:txBody>
          <a:bodyPr wrap="square" rtlCol="0">
            <a:spAutoFit/>
          </a:bodyPr>
          <a:lstStyle/>
          <a:p>
            <a:r>
              <a:rPr lang="en-US" sz="1100" dirty="0" smtClean="0"/>
              <a:t>Yang </a:t>
            </a:r>
            <a:r>
              <a:rPr lang="en-US" sz="1100" dirty="0" err="1" smtClean="0"/>
              <a:t>bertanda</a:t>
            </a:r>
            <a:r>
              <a:rPr lang="en-US" sz="1100" dirty="0" smtClean="0"/>
              <a:t> </a:t>
            </a:r>
            <a:r>
              <a:rPr lang="en-US" sz="1100" dirty="0" err="1" smtClean="0"/>
              <a:t>tangan</a:t>
            </a:r>
            <a:r>
              <a:rPr lang="en-US" sz="1100" dirty="0" smtClean="0"/>
              <a:t> </a:t>
            </a:r>
            <a:r>
              <a:rPr lang="en-US" sz="1100" dirty="0" err="1" smtClean="0"/>
              <a:t>di</a:t>
            </a:r>
            <a:r>
              <a:rPr lang="en-US" sz="1100" dirty="0" smtClean="0"/>
              <a:t> </a:t>
            </a:r>
            <a:r>
              <a:rPr lang="en-US" sz="1100" dirty="0" err="1" smtClean="0"/>
              <a:t>bawah</a:t>
            </a:r>
            <a:r>
              <a:rPr lang="en-US" sz="1100" dirty="0" smtClean="0"/>
              <a:t> </a:t>
            </a:r>
            <a:r>
              <a:rPr lang="en-US" sz="1100" dirty="0" err="1" smtClean="0"/>
              <a:t>ini</a:t>
            </a:r>
            <a:endParaRPr lang="en-US" sz="1100" dirty="0" smtClean="0"/>
          </a:p>
          <a:p>
            <a:r>
              <a:rPr lang="en-US" sz="1100" dirty="0" smtClean="0"/>
              <a:t>              </a:t>
            </a:r>
            <a:r>
              <a:rPr lang="en-US" sz="1100" dirty="0" err="1" smtClean="0"/>
              <a:t>Nama</a:t>
            </a:r>
            <a:r>
              <a:rPr lang="en-US" sz="1100" dirty="0" smtClean="0"/>
              <a:t>             :……………..</a:t>
            </a:r>
          </a:p>
          <a:p>
            <a:r>
              <a:rPr lang="en-US" sz="1100" dirty="0" smtClean="0"/>
              <a:t>              NIP                 :……………..</a:t>
            </a:r>
          </a:p>
          <a:p>
            <a:r>
              <a:rPr lang="en-US" sz="1100" dirty="0" smtClean="0"/>
              <a:t>             </a:t>
            </a:r>
            <a:r>
              <a:rPr lang="en-US" sz="1100" dirty="0" err="1" smtClean="0"/>
              <a:t>Jabatan</a:t>
            </a:r>
            <a:r>
              <a:rPr lang="en-US" sz="1100" dirty="0" smtClean="0"/>
              <a:t>          :……………..</a:t>
            </a:r>
          </a:p>
          <a:p>
            <a:endParaRPr lang="en-US" sz="1100" dirty="0" smtClean="0"/>
          </a:p>
          <a:p>
            <a:r>
              <a:rPr lang="en-US" sz="1100" dirty="0" err="1" smtClean="0"/>
              <a:t>Berdasarkan</a:t>
            </a:r>
            <a:r>
              <a:rPr lang="en-US" sz="1100" dirty="0" smtClean="0"/>
              <a:t> </a:t>
            </a:r>
            <a:r>
              <a:rPr lang="en-US" sz="1100" dirty="0" err="1" smtClean="0"/>
              <a:t>Surat</a:t>
            </a:r>
            <a:r>
              <a:rPr lang="en-US" sz="1100" dirty="0" smtClean="0"/>
              <a:t> </a:t>
            </a:r>
            <a:r>
              <a:rPr lang="en-US" sz="1100" dirty="0" err="1" smtClean="0"/>
              <a:t>Perjalanan</a:t>
            </a:r>
            <a:r>
              <a:rPr lang="en-US" sz="1100" dirty="0" smtClean="0"/>
              <a:t> </a:t>
            </a:r>
            <a:r>
              <a:rPr lang="en-US" sz="1100" dirty="0" err="1" smtClean="0"/>
              <a:t>Dinas</a:t>
            </a:r>
            <a:r>
              <a:rPr lang="en-US" sz="1100" dirty="0" smtClean="0"/>
              <a:t> (SPD) </a:t>
            </a:r>
            <a:r>
              <a:rPr lang="en-US" sz="1100" dirty="0" err="1" smtClean="0"/>
              <a:t>Nomor</a:t>
            </a:r>
            <a:r>
              <a:rPr lang="en-US" sz="1100" dirty="0" smtClean="0"/>
              <a:t>:……….</a:t>
            </a:r>
            <a:r>
              <a:rPr lang="en-US" sz="1100" dirty="0" err="1" smtClean="0"/>
              <a:t>tanggal</a:t>
            </a:r>
            <a:r>
              <a:rPr lang="en-US" sz="1100" dirty="0" smtClean="0"/>
              <a:t>…….., </a:t>
            </a:r>
            <a:r>
              <a:rPr lang="en-US" sz="1100" dirty="0" err="1" smtClean="0"/>
              <a:t>dengan</a:t>
            </a:r>
            <a:r>
              <a:rPr lang="en-US" sz="1100" dirty="0" smtClean="0"/>
              <a:t> </a:t>
            </a:r>
            <a:r>
              <a:rPr lang="en-US" sz="1100" dirty="0" err="1" smtClean="0"/>
              <a:t>ini</a:t>
            </a:r>
            <a:r>
              <a:rPr lang="en-US" sz="1100" dirty="0" smtClean="0"/>
              <a:t> </a:t>
            </a:r>
            <a:r>
              <a:rPr lang="en-US" sz="1100" dirty="0" err="1" smtClean="0"/>
              <a:t>kami</a:t>
            </a:r>
            <a:r>
              <a:rPr lang="en-US" sz="1100" dirty="0" smtClean="0"/>
              <a:t> </a:t>
            </a:r>
            <a:r>
              <a:rPr lang="en-US" sz="1100" dirty="0" err="1" smtClean="0"/>
              <a:t>menyatakan</a:t>
            </a:r>
            <a:r>
              <a:rPr lang="en-US" sz="1100" dirty="0" smtClean="0"/>
              <a:t> </a:t>
            </a:r>
            <a:r>
              <a:rPr lang="en-US" sz="1100" dirty="0" err="1" smtClean="0"/>
              <a:t>dengan</a:t>
            </a:r>
            <a:r>
              <a:rPr lang="en-US" sz="1100" dirty="0" smtClean="0"/>
              <a:t> </a:t>
            </a:r>
            <a:r>
              <a:rPr lang="en-US" sz="1100" dirty="0" err="1" smtClean="0"/>
              <a:t>sesungguhnya</a:t>
            </a:r>
            <a:r>
              <a:rPr lang="en-US" sz="1100" dirty="0" smtClean="0"/>
              <a:t> </a:t>
            </a:r>
            <a:r>
              <a:rPr lang="en-US" sz="1100" dirty="0" err="1" smtClean="0"/>
              <a:t>bahwa</a:t>
            </a:r>
            <a:r>
              <a:rPr lang="en-US" sz="1100" dirty="0" smtClean="0"/>
              <a:t>:</a:t>
            </a:r>
          </a:p>
          <a:p>
            <a:r>
              <a:rPr lang="en-US" sz="1100" dirty="0" smtClean="0"/>
              <a:t>1. </a:t>
            </a:r>
            <a:r>
              <a:rPr lang="en-US" sz="1100" dirty="0" err="1" smtClean="0"/>
              <a:t>Biaya</a:t>
            </a:r>
            <a:r>
              <a:rPr lang="en-US" sz="1100" dirty="0" smtClean="0"/>
              <a:t> transport </a:t>
            </a:r>
            <a:r>
              <a:rPr lang="en-US" sz="1100" dirty="0" err="1" smtClean="0"/>
              <a:t>pegawai</a:t>
            </a:r>
            <a:r>
              <a:rPr lang="en-US" sz="1100" dirty="0" smtClean="0"/>
              <a:t> </a:t>
            </a:r>
            <a:r>
              <a:rPr lang="en-US" sz="1100" dirty="0" err="1" smtClean="0"/>
              <a:t>dan</a:t>
            </a:r>
            <a:r>
              <a:rPr lang="en-US" sz="1100" dirty="0" smtClean="0"/>
              <a:t>/</a:t>
            </a:r>
            <a:r>
              <a:rPr lang="en-US" sz="1100" dirty="0" err="1" smtClean="0"/>
              <a:t>biaya</a:t>
            </a:r>
            <a:r>
              <a:rPr lang="en-US" sz="1100" dirty="0" smtClean="0"/>
              <a:t> transport </a:t>
            </a:r>
            <a:r>
              <a:rPr lang="en-US" sz="1100" dirty="0" err="1" smtClean="0"/>
              <a:t>dibawah</a:t>
            </a:r>
            <a:r>
              <a:rPr lang="en-US" sz="1100" dirty="0" smtClean="0"/>
              <a:t> </a:t>
            </a:r>
            <a:r>
              <a:rPr lang="en-US" sz="1100" dirty="0" err="1" smtClean="0"/>
              <a:t>ini</a:t>
            </a:r>
            <a:r>
              <a:rPr lang="en-US" sz="1100" dirty="0" smtClean="0"/>
              <a:t> yang </a:t>
            </a:r>
            <a:r>
              <a:rPr lang="en-US" sz="1100" dirty="0" err="1" smtClean="0"/>
              <a:t>tidak</a:t>
            </a:r>
            <a:r>
              <a:rPr lang="en-US" sz="1100" dirty="0" smtClean="0"/>
              <a:t> </a:t>
            </a:r>
            <a:r>
              <a:rPr lang="en-US" sz="1100" dirty="0" err="1" smtClean="0"/>
              <a:t>dapat</a:t>
            </a:r>
            <a:r>
              <a:rPr lang="en-US" sz="1100" dirty="0" smtClean="0"/>
              <a:t> </a:t>
            </a:r>
            <a:r>
              <a:rPr lang="en-US" sz="1100" dirty="0" err="1" smtClean="0"/>
              <a:t>diperoleh</a:t>
            </a:r>
            <a:r>
              <a:rPr lang="en-US" sz="1100" dirty="0" smtClean="0"/>
              <a:t> </a:t>
            </a:r>
            <a:r>
              <a:rPr lang="en-US" sz="1100" dirty="0" err="1" smtClean="0"/>
              <a:t>bukti-bukti</a:t>
            </a:r>
            <a:r>
              <a:rPr lang="en-US" sz="1100" dirty="0" smtClean="0"/>
              <a:t> </a:t>
            </a:r>
            <a:r>
              <a:rPr lang="en-US" sz="1100" dirty="0" err="1" smtClean="0"/>
              <a:t>pengeluarannya</a:t>
            </a:r>
            <a:r>
              <a:rPr lang="en-US" sz="1100" dirty="0" smtClean="0"/>
              <a:t>, </a:t>
            </a:r>
            <a:r>
              <a:rPr lang="en-US" sz="1100" dirty="0" err="1" smtClean="0"/>
              <a:t>meliputi</a:t>
            </a:r>
            <a:endParaRPr lang="en-US" sz="1100" dirty="0" smtClean="0"/>
          </a:p>
          <a:p>
            <a:endParaRPr lang="en-US" sz="1100" dirty="0" smtClean="0"/>
          </a:p>
          <a:p>
            <a:r>
              <a:rPr lang="en-US" sz="1100" dirty="0" smtClean="0"/>
              <a:t>                                   </a:t>
            </a:r>
          </a:p>
          <a:p>
            <a:endParaRPr lang="en-US" dirty="0"/>
          </a:p>
        </p:txBody>
      </p:sp>
      <p:graphicFrame>
        <p:nvGraphicFramePr>
          <p:cNvPr id="12" name="Table 11"/>
          <p:cNvGraphicFramePr>
            <a:graphicFrameLocks noGrp="1"/>
          </p:cNvGraphicFramePr>
          <p:nvPr/>
        </p:nvGraphicFramePr>
        <p:xfrm>
          <a:off x="357156" y="2285992"/>
          <a:ext cx="8358248" cy="1719072"/>
        </p:xfrm>
        <a:graphic>
          <a:graphicData uri="http://schemas.openxmlformats.org/drawingml/2006/table">
            <a:tbl>
              <a:tblPr firstRow="1" bandRow="1">
                <a:tableStyleId>{5940675A-B579-460E-94D1-54222C63F5DA}</a:tableStyleId>
              </a:tblPr>
              <a:tblGrid>
                <a:gridCol w="575490"/>
                <a:gridCol w="5210990"/>
                <a:gridCol w="1428760"/>
                <a:gridCol w="1143008"/>
              </a:tblGrid>
              <a:tr h="412994">
                <a:tc>
                  <a:txBody>
                    <a:bodyPr/>
                    <a:lstStyle/>
                    <a:p>
                      <a:pPr algn="ctr"/>
                      <a:r>
                        <a:rPr lang="en-US" sz="1200" dirty="0" smtClean="0"/>
                        <a:t>N0</a:t>
                      </a:r>
                      <a:endParaRPr lang="en-US" dirty="0"/>
                    </a:p>
                  </a:txBody>
                  <a:tcPr/>
                </a:tc>
                <a:tc>
                  <a:txBody>
                    <a:bodyPr/>
                    <a:lstStyle/>
                    <a:p>
                      <a:pPr algn="ctr"/>
                      <a:r>
                        <a:rPr lang="en-US" sz="1200" dirty="0" err="1" smtClean="0"/>
                        <a:t>Perincian</a:t>
                      </a:r>
                      <a:r>
                        <a:rPr lang="en-US" sz="1200" baseline="0" dirty="0" smtClean="0"/>
                        <a:t> </a:t>
                      </a:r>
                      <a:r>
                        <a:rPr lang="en-US" sz="1200" baseline="0" dirty="0" err="1" smtClean="0"/>
                        <a:t>biaya</a:t>
                      </a:r>
                      <a:endParaRPr lang="en-US" sz="1200" dirty="0"/>
                    </a:p>
                  </a:txBody>
                  <a:tcPr/>
                </a:tc>
                <a:tc>
                  <a:txBody>
                    <a:bodyPr/>
                    <a:lstStyle/>
                    <a:p>
                      <a:pPr algn="ctr"/>
                      <a:r>
                        <a:rPr lang="en-US" sz="1200" dirty="0" err="1" smtClean="0"/>
                        <a:t>jumlah</a:t>
                      </a:r>
                      <a:endParaRPr lang="en-US" sz="1200" dirty="0"/>
                    </a:p>
                  </a:txBody>
                  <a:tcPr/>
                </a:tc>
                <a:tc>
                  <a:txBody>
                    <a:bodyPr/>
                    <a:lstStyle/>
                    <a:p>
                      <a:pPr algn="ctr"/>
                      <a:r>
                        <a:rPr lang="en-US" sz="1200" dirty="0" err="1" smtClean="0"/>
                        <a:t>keterangan</a:t>
                      </a:r>
                      <a:endParaRPr lang="en-US" sz="1200" dirty="0"/>
                    </a:p>
                  </a:txBody>
                  <a:tcPr/>
                </a:tc>
              </a:tr>
              <a:tr h="801452">
                <a:tc>
                  <a:txBody>
                    <a:bodyPr/>
                    <a:lstStyle/>
                    <a:p>
                      <a:r>
                        <a:rPr lang="en-US" sz="1200" dirty="0" smtClean="0"/>
                        <a:t>1.</a:t>
                      </a:r>
                    </a:p>
                    <a:p>
                      <a:endParaRPr lang="en-US" sz="1200" dirty="0" smtClean="0"/>
                    </a:p>
                    <a:p>
                      <a:endParaRPr lang="en-US" sz="1200" dirty="0" smtClean="0"/>
                    </a:p>
                    <a:p>
                      <a:endParaRPr lang="en-US" sz="1200" dirty="0"/>
                    </a:p>
                  </a:txBody>
                  <a:tcPr/>
                </a:tc>
                <a:tc>
                  <a:txBody>
                    <a:bodyPr/>
                    <a:lstStyle/>
                    <a:p>
                      <a:r>
                        <a:rPr lang="en-US" sz="1200" baseline="0" dirty="0" smtClean="0"/>
                        <a:t>Transport:</a:t>
                      </a:r>
                    </a:p>
                    <a:p>
                      <a:pPr>
                        <a:buFontTx/>
                        <a:buChar char="-"/>
                      </a:pPr>
                      <a:r>
                        <a:rPr lang="en-US" sz="1200" baseline="0" dirty="0" smtClean="0"/>
                        <a:t>Transport </a:t>
                      </a:r>
                      <a:r>
                        <a:rPr lang="en-US" sz="1200" baseline="0" dirty="0" err="1" smtClean="0"/>
                        <a:t>kantor-bandara</a:t>
                      </a:r>
                      <a:r>
                        <a:rPr lang="en-US" sz="1200" baseline="0" dirty="0" smtClean="0"/>
                        <a:t> </a:t>
                      </a:r>
                      <a:r>
                        <a:rPr lang="en-US" sz="1200" baseline="0" dirty="0" err="1" smtClean="0"/>
                        <a:t>Adisucipto</a:t>
                      </a:r>
                      <a:r>
                        <a:rPr lang="en-US" sz="1200" baseline="0" dirty="0" smtClean="0"/>
                        <a:t> PP</a:t>
                      </a:r>
                    </a:p>
                    <a:p>
                      <a:pPr>
                        <a:buFontTx/>
                        <a:buChar char="-"/>
                      </a:pPr>
                      <a:r>
                        <a:rPr lang="en-US" sz="1200" baseline="0" dirty="0" smtClean="0"/>
                        <a:t>Transport </a:t>
                      </a:r>
                      <a:r>
                        <a:rPr lang="en-US" sz="1200" baseline="0" dirty="0" err="1" smtClean="0"/>
                        <a:t>Bandara</a:t>
                      </a:r>
                      <a:r>
                        <a:rPr lang="en-US" sz="1200" baseline="0" dirty="0" smtClean="0"/>
                        <a:t> </a:t>
                      </a:r>
                      <a:r>
                        <a:rPr lang="en-US" sz="1200" baseline="0" dirty="0" err="1" smtClean="0"/>
                        <a:t>Juanda</a:t>
                      </a:r>
                      <a:r>
                        <a:rPr lang="en-US" sz="1200" baseline="0" dirty="0" smtClean="0"/>
                        <a:t>- (</a:t>
                      </a:r>
                      <a:r>
                        <a:rPr lang="en-US" sz="1200" baseline="0" dirty="0" err="1" smtClean="0"/>
                        <a:t>lokasi</a:t>
                      </a:r>
                      <a:r>
                        <a:rPr lang="en-US" sz="1200" baseline="0" dirty="0" smtClean="0"/>
                        <a:t>) PP</a:t>
                      </a:r>
                    </a:p>
                    <a:p>
                      <a:endParaRPr lang="en-US" sz="1200" dirty="0"/>
                    </a:p>
                  </a:txBody>
                  <a:tcPr/>
                </a:tc>
                <a:tc>
                  <a:txBody>
                    <a:bodyPr/>
                    <a:lstStyle/>
                    <a:p>
                      <a:pPr algn="r"/>
                      <a:endParaRPr lang="en-US" sz="1200" dirty="0" smtClean="0"/>
                    </a:p>
                    <a:p>
                      <a:pPr algn="r"/>
                      <a:r>
                        <a:rPr lang="id-ID" sz="1200" dirty="0" smtClean="0"/>
                        <a:t>15</a:t>
                      </a:r>
                      <a:r>
                        <a:rPr lang="en-US" sz="1200" dirty="0" smtClean="0"/>
                        <a:t>0.000,-</a:t>
                      </a:r>
                    </a:p>
                    <a:p>
                      <a:pPr algn="r"/>
                      <a:r>
                        <a:rPr lang="en-US" sz="1200" dirty="0" smtClean="0"/>
                        <a:t>300.000,-</a:t>
                      </a:r>
                    </a:p>
                    <a:p>
                      <a:pPr algn="r"/>
                      <a:endParaRPr lang="en-US" sz="1200" dirty="0"/>
                    </a:p>
                  </a:txBody>
                  <a:tcPr/>
                </a:tc>
                <a:tc>
                  <a:txBody>
                    <a:bodyPr/>
                    <a:lstStyle/>
                    <a:p>
                      <a:endParaRPr lang="en-US" sz="1200"/>
                    </a:p>
                  </a:txBody>
                  <a:tcPr/>
                </a:tc>
              </a:tr>
              <a:tr h="483118">
                <a:tc>
                  <a:txBody>
                    <a:bodyPr/>
                    <a:lstStyle/>
                    <a:p>
                      <a:endParaRPr lang="en-US" sz="1200" dirty="0"/>
                    </a:p>
                  </a:txBody>
                  <a:tcPr/>
                </a:tc>
                <a:tc>
                  <a:txBody>
                    <a:bodyPr/>
                    <a:lstStyle/>
                    <a:p>
                      <a:r>
                        <a:rPr lang="en-US" sz="1200" dirty="0" err="1" smtClean="0"/>
                        <a:t>Jumlah</a:t>
                      </a:r>
                      <a:r>
                        <a:rPr lang="en-US" sz="1200" dirty="0" smtClean="0"/>
                        <a:t> total (</a:t>
                      </a:r>
                      <a:r>
                        <a:rPr lang="en-US" sz="1200" dirty="0" err="1" smtClean="0"/>
                        <a:t>Rp</a:t>
                      </a:r>
                      <a:r>
                        <a:rPr lang="en-US" sz="1200" dirty="0" smtClean="0"/>
                        <a:t>.)</a:t>
                      </a:r>
                    </a:p>
                    <a:p>
                      <a:r>
                        <a:rPr lang="en-US" sz="1200" dirty="0" err="1" smtClean="0"/>
                        <a:t>Terbilang</a:t>
                      </a:r>
                      <a:r>
                        <a:rPr lang="en-US" sz="1200" dirty="0" smtClean="0"/>
                        <a:t>:</a:t>
                      </a:r>
                      <a:r>
                        <a:rPr lang="en-US" sz="1200" baseline="0" dirty="0" smtClean="0"/>
                        <a:t>  lima </a:t>
                      </a:r>
                      <a:r>
                        <a:rPr lang="en-US" sz="1200" baseline="0" dirty="0" err="1" smtClean="0"/>
                        <a:t>ratus</a:t>
                      </a:r>
                      <a:r>
                        <a:rPr lang="en-US" sz="1200" baseline="0" dirty="0" smtClean="0"/>
                        <a:t> </a:t>
                      </a:r>
                      <a:r>
                        <a:rPr lang="en-US" sz="1200" baseline="0" dirty="0" err="1" smtClean="0"/>
                        <a:t>ribu</a:t>
                      </a:r>
                      <a:r>
                        <a:rPr lang="en-US" sz="1200" baseline="0" dirty="0" smtClean="0"/>
                        <a:t> rupiah</a:t>
                      </a:r>
                      <a:endParaRPr lang="en-US" sz="1200" dirty="0"/>
                    </a:p>
                  </a:txBody>
                  <a:tcPr/>
                </a:tc>
                <a:tc>
                  <a:txBody>
                    <a:bodyPr/>
                    <a:lstStyle/>
                    <a:p>
                      <a:pPr algn="r"/>
                      <a:r>
                        <a:rPr lang="id-ID" sz="1200" dirty="0" smtClean="0"/>
                        <a:t>45</a:t>
                      </a:r>
                      <a:r>
                        <a:rPr lang="en-US" sz="1200" dirty="0" smtClean="0"/>
                        <a:t>0.000,-</a:t>
                      </a:r>
                      <a:endParaRPr lang="en-US" sz="1200" dirty="0"/>
                    </a:p>
                  </a:txBody>
                  <a:tcPr/>
                </a:tc>
                <a:tc>
                  <a:txBody>
                    <a:bodyPr/>
                    <a:lstStyle/>
                    <a:p>
                      <a:endParaRPr lang="en-US" sz="1200" dirty="0"/>
                    </a:p>
                  </a:txBody>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698016CD-F220-42DE-8FB1-9F474A4C6063}" type="slidenum">
              <a:rPr lang="en-US" smtClean="0"/>
              <a:pPr/>
              <a:t>29</a:t>
            </a:fld>
            <a:endParaRPr lang="en-US" smtClean="0"/>
          </a:p>
        </p:txBody>
      </p:sp>
      <p:graphicFrame>
        <p:nvGraphicFramePr>
          <p:cNvPr id="3" name="Table 2"/>
          <p:cNvGraphicFramePr>
            <a:graphicFrameLocks noGrp="1"/>
          </p:cNvGraphicFramePr>
          <p:nvPr/>
        </p:nvGraphicFramePr>
        <p:xfrm>
          <a:off x="1524000" y="980729"/>
          <a:ext cx="6216352" cy="3749040"/>
        </p:xfrm>
        <a:graphic>
          <a:graphicData uri="http://schemas.openxmlformats.org/drawingml/2006/table">
            <a:tbl>
              <a:tblPr firstRow="1" bandRow="1">
                <a:tableStyleId>{616DA210-FB5B-4158-B5E0-FEB733F419BA}</a:tableStyleId>
              </a:tblPr>
              <a:tblGrid>
                <a:gridCol w="455712"/>
                <a:gridCol w="2664296"/>
                <a:gridCol w="3096344"/>
              </a:tblGrid>
              <a:tr h="1280619">
                <a:tc>
                  <a:txBody>
                    <a:bodyPr/>
                    <a:lstStyle/>
                    <a:p>
                      <a:r>
                        <a:rPr lang="en-US" sz="1200" b="0" dirty="0" smtClean="0"/>
                        <a:t>1.</a:t>
                      </a:r>
                      <a:endParaRPr lang="en-US" sz="1200" b="0" dirty="0"/>
                    </a:p>
                  </a:txBody>
                  <a:tcPr/>
                </a:tc>
                <a:tc>
                  <a:txBody>
                    <a:bodyPr/>
                    <a:lstStyle/>
                    <a:p>
                      <a:endParaRPr lang="en-US" sz="1200" dirty="0"/>
                    </a:p>
                  </a:txBody>
                  <a:tcPr/>
                </a:tc>
                <a:tc>
                  <a:txBody>
                    <a:bodyPr/>
                    <a:lstStyle/>
                    <a:p>
                      <a:r>
                        <a:rPr lang="id-ID" sz="800" b="0" dirty="0" smtClean="0"/>
                        <a:t>Berangkat</a:t>
                      </a:r>
                      <a:r>
                        <a:rPr lang="id-ID" sz="800" b="0" baseline="0" dirty="0" smtClean="0"/>
                        <a:t> dari             :</a:t>
                      </a:r>
                    </a:p>
                    <a:p>
                      <a:r>
                        <a:rPr lang="id-ID" sz="800" b="0" baseline="0" dirty="0" smtClean="0"/>
                        <a:t>(Tempat kedudukan)</a:t>
                      </a:r>
                    </a:p>
                    <a:p>
                      <a:r>
                        <a:rPr lang="id-ID" sz="800" b="0" baseline="0" dirty="0" smtClean="0"/>
                        <a:t>Ke                                :</a:t>
                      </a:r>
                    </a:p>
                    <a:p>
                      <a:r>
                        <a:rPr lang="id-ID" sz="800" b="0" baseline="0" dirty="0" smtClean="0"/>
                        <a:t>Pada tanggal                :</a:t>
                      </a:r>
                    </a:p>
                    <a:p>
                      <a:endParaRPr lang="id-ID" sz="800" b="0" baseline="0" dirty="0" smtClean="0"/>
                    </a:p>
                    <a:p>
                      <a:r>
                        <a:rPr lang="en-US" sz="800" b="0" baseline="0" dirty="0" err="1" smtClean="0"/>
                        <a:t>Pimpinan</a:t>
                      </a:r>
                      <a:r>
                        <a:rPr lang="en-US" sz="800" b="0" baseline="0" dirty="0" smtClean="0"/>
                        <a:t> Pts………</a:t>
                      </a:r>
                      <a:endParaRPr lang="en-US" sz="800" b="0" dirty="0" smtClean="0"/>
                    </a:p>
                    <a:p>
                      <a:endParaRPr lang="en-US" sz="1200" dirty="0" smtClean="0"/>
                    </a:p>
                    <a:p>
                      <a:endParaRPr lang="en-US" sz="1200" dirty="0" smtClean="0"/>
                    </a:p>
                    <a:p>
                      <a:r>
                        <a:rPr lang="id-ID" sz="1200" dirty="0" smtClean="0"/>
                        <a:t>..</a:t>
                      </a:r>
                      <a:r>
                        <a:rPr lang="id-ID" sz="900" dirty="0" smtClean="0"/>
                        <a:t>.........................</a:t>
                      </a:r>
                      <a:endParaRPr lang="en-US" sz="1200" dirty="0"/>
                    </a:p>
                  </a:txBody>
                  <a:tcPr/>
                </a:tc>
              </a:tr>
              <a:tr h="1055544">
                <a:tc>
                  <a:txBody>
                    <a:bodyPr/>
                    <a:lstStyle/>
                    <a:p>
                      <a:r>
                        <a:rPr lang="en-US" sz="1200" dirty="0" smtClean="0"/>
                        <a:t>2.</a:t>
                      </a:r>
                      <a:endParaRPr lang="en-US" sz="1200" dirty="0"/>
                    </a:p>
                  </a:txBody>
                  <a:tcPr>
                    <a:solidFill>
                      <a:schemeClr val="bg1">
                        <a:alpha val="20000"/>
                      </a:schemeClr>
                    </a:solidFill>
                  </a:tcPr>
                </a:tc>
                <a:tc>
                  <a:txBody>
                    <a:bodyPr/>
                    <a:lstStyle/>
                    <a:p>
                      <a:r>
                        <a:rPr lang="id-ID" sz="800" b="0" baseline="0" dirty="0" smtClean="0"/>
                        <a:t>Tiba di                        :</a:t>
                      </a:r>
                    </a:p>
                    <a:p>
                      <a:r>
                        <a:rPr lang="id-ID" sz="800" b="0" baseline="0" dirty="0" smtClean="0"/>
                        <a:t>Pada tanggal               :</a:t>
                      </a:r>
                    </a:p>
                    <a:p>
                      <a:endParaRPr lang="id-ID" sz="800" b="0" baseline="0" dirty="0" smtClean="0"/>
                    </a:p>
                    <a:p>
                      <a:r>
                        <a:rPr lang="id-ID" sz="800" b="0" baseline="0" dirty="0" smtClean="0"/>
                        <a:t>Kepala</a:t>
                      </a:r>
                      <a:endParaRPr lang="en-US" sz="800" b="0" dirty="0" smtClean="0"/>
                    </a:p>
                    <a:p>
                      <a:endParaRPr lang="en-US" sz="800" dirty="0" smtClean="0"/>
                    </a:p>
                    <a:p>
                      <a:endParaRPr lang="en-US" sz="800" dirty="0" smtClean="0"/>
                    </a:p>
                    <a:p>
                      <a:r>
                        <a:rPr lang="id-ID" sz="800" dirty="0" smtClean="0"/>
                        <a:t>...........................</a:t>
                      </a:r>
                      <a:endParaRPr lang="en-US" sz="800" dirty="0"/>
                    </a:p>
                  </a:txBody>
                  <a:tcPr>
                    <a:solidFill>
                      <a:schemeClr val="bg1">
                        <a:alpha val="20000"/>
                      </a:schemeClr>
                    </a:solidFill>
                  </a:tcPr>
                </a:tc>
                <a:tc>
                  <a:txBody>
                    <a:bodyPr/>
                    <a:lstStyle/>
                    <a:p>
                      <a:r>
                        <a:rPr lang="id-ID" sz="800" b="0" dirty="0" smtClean="0"/>
                        <a:t>Berangkat</a:t>
                      </a:r>
                      <a:r>
                        <a:rPr lang="id-ID" sz="800" b="0" baseline="0" dirty="0" smtClean="0"/>
                        <a:t> dari             :</a:t>
                      </a:r>
                    </a:p>
                    <a:p>
                      <a:r>
                        <a:rPr lang="id-ID" sz="800" b="0" baseline="0" dirty="0" smtClean="0"/>
                        <a:t>Ke                                :</a:t>
                      </a:r>
                    </a:p>
                    <a:p>
                      <a:r>
                        <a:rPr lang="id-ID" sz="800" b="0" baseline="0" dirty="0" smtClean="0"/>
                        <a:t>Pada tanggal                :</a:t>
                      </a:r>
                    </a:p>
                    <a:p>
                      <a:endParaRPr lang="id-ID" sz="800" b="0" baseline="0" dirty="0" smtClean="0"/>
                    </a:p>
                    <a:p>
                      <a:r>
                        <a:rPr lang="id-ID" sz="800" b="0" baseline="0" dirty="0" smtClean="0"/>
                        <a:t>Kepala</a:t>
                      </a:r>
                      <a:endParaRPr lang="en-US" sz="800" b="0" dirty="0" smtClean="0"/>
                    </a:p>
                    <a:p>
                      <a:endParaRPr lang="en-US" sz="800" dirty="0" smtClean="0"/>
                    </a:p>
                    <a:p>
                      <a:endParaRPr lang="en-US" sz="800" dirty="0" smtClean="0"/>
                    </a:p>
                    <a:p>
                      <a:r>
                        <a:rPr lang="id-ID" sz="800" dirty="0" smtClean="0"/>
                        <a:t>..........................</a:t>
                      </a:r>
                      <a:endParaRPr lang="en-US" sz="800" dirty="0"/>
                    </a:p>
                  </a:txBody>
                  <a:tcPr>
                    <a:solidFill>
                      <a:schemeClr val="bg1">
                        <a:alpha val="20000"/>
                      </a:schemeClr>
                    </a:solidFill>
                  </a:tcPr>
                </a:tc>
              </a:tr>
              <a:tr h="256124">
                <a:tc>
                  <a:txBody>
                    <a:bodyPr/>
                    <a:lstStyle/>
                    <a:p>
                      <a:r>
                        <a:rPr lang="id-ID" sz="800" dirty="0" smtClean="0"/>
                        <a:t>3</a:t>
                      </a:r>
                      <a:endParaRPr lang="en-US" sz="800" dirty="0"/>
                    </a:p>
                  </a:txBody>
                  <a:tcPr/>
                </a:tc>
                <a:tc>
                  <a:txBody>
                    <a:bodyPr/>
                    <a:lstStyle/>
                    <a:p>
                      <a:r>
                        <a:rPr lang="en-US" sz="800" dirty="0" err="1" smtClean="0"/>
                        <a:t>Tiba</a:t>
                      </a:r>
                      <a:r>
                        <a:rPr lang="en-US" sz="800" dirty="0" smtClean="0"/>
                        <a:t> </a:t>
                      </a:r>
                      <a:r>
                        <a:rPr lang="en-US" sz="800" dirty="0" err="1" smtClean="0"/>
                        <a:t>kembali</a:t>
                      </a:r>
                      <a:r>
                        <a:rPr lang="en-US" sz="800" baseline="0" dirty="0" smtClean="0"/>
                        <a:t> </a:t>
                      </a:r>
                      <a:r>
                        <a:rPr lang="en-US" sz="800" baseline="0" dirty="0" err="1" smtClean="0"/>
                        <a:t>di</a:t>
                      </a:r>
                      <a:r>
                        <a:rPr lang="en-US" sz="800" baseline="0" dirty="0" smtClean="0"/>
                        <a:t> :</a:t>
                      </a:r>
                    </a:p>
                    <a:p>
                      <a:r>
                        <a:rPr lang="en-US" sz="800" baseline="0" dirty="0" err="1" smtClean="0"/>
                        <a:t>Pada</a:t>
                      </a:r>
                      <a:r>
                        <a:rPr lang="en-US" sz="800" baseline="0" dirty="0" smtClean="0"/>
                        <a:t> </a:t>
                      </a:r>
                      <a:r>
                        <a:rPr lang="en-US" sz="800" baseline="0" dirty="0" err="1" smtClean="0"/>
                        <a:t>tanggal</a:t>
                      </a:r>
                      <a:endParaRPr lang="en-US" sz="800" baseline="0" dirty="0" smtClean="0"/>
                    </a:p>
                    <a:p>
                      <a:endParaRPr lang="en-US" sz="800" baseline="0" dirty="0" smtClean="0"/>
                    </a:p>
                    <a:p>
                      <a:endParaRPr lang="en-US" sz="800" baseline="0" dirty="0" smtClean="0"/>
                    </a:p>
                    <a:p>
                      <a:r>
                        <a:rPr lang="en-US" sz="800" baseline="0" dirty="0" err="1" smtClean="0"/>
                        <a:t>Pimpinan</a:t>
                      </a:r>
                      <a:r>
                        <a:rPr lang="en-US" sz="800" baseline="0" dirty="0" smtClean="0"/>
                        <a:t> PTS</a:t>
                      </a:r>
                    </a:p>
                    <a:p>
                      <a:endParaRPr lang="en-US" sz="800" baseline="0" dirty="0" smtClean="0"/>
                    </a:p>
                    <a:p>
                      <a:endParaRPr lang="en-US" sz="800" baseline="0" dirty="0" smtClean="0"/>
                    </a:p>
                    <a:p>
                      <a:endParaRPr lang="en-US" sz="800" baseline="0" dirty="0" smtClean="0"/>
                    </a:p>
                    <a:p>
                      <a:endParaRPr lang="en-US" sz="800" baseline="0" dirty="0" smtClean="0"/>
                    </a:p>
                    <a:p>
                      <a:r>
                        <a:rPr lang="en-US" sz="800" baseline="0" dirty="0" smtClean="0"/>
                        <a:t>………………………</a:t>
                      </a:r>
                      <a:endParaRPr lang="en-US" sz="800" dirty="0"/>
                    </a:p>
                  </a:txBody>
                  <a:tcPr/>
                </a:tc>
                <a:tc>
                  <a:txBody>
                    <a:bodyPr/>
                    <a:lstStyle/>
                    <a:p>
                      <a:r>
                        <a:rPr lang="id-ID" sz="800" b="0" dirty="0" smtClean="0"/>
                        <a:t>Telah diperiksa dengan keterangan bahwa perjalanan</a:t>
                      </a:r>
                      <a:r>
                        <a:rPr lang="id-ID" sz="800" b="0" baseline="0" dirty="0" smtClean="0"/>
                        <a:t> tersebut telah benar dilaksanakan atas perintahnya dan semata-mata untuk kepentingan jabatan dalam waktusesingkat-singkatnya.</a:t>
                      </a:r>
                    </a:p>
                    <a:p>
                      <a:endParaRPr lang="id-ID" sz="800" b="0" baseline="0" dirty="0" smtClean="0"/>
                    </a:p>
                    <a:p>
                      <a:r>
                        <a:rPr lang="id-ID" sz="800" b="0" baseline="0" dirty="0" smtClean="0"/>
                        <a:t>                        </a:t>
                      </a:r>
                      <a:r>
                        <a:rPr lang="en-US" sz="800" b="0" baseline="0" dirty="0" err="1" smtClean="0"/>
                        <a:t>Pimpinan</a:t>
                      </a:r>
                      <a:r>
                        <a:rPr lang="en-US" sz="800" b="0" baseline="0" dirty="0" smtClean="0"/>
                        <a:t> PTS…..</a:t>
                      </a:r>
                      <a:endParaRPr lang="id-ID" sz="800" b="0" baseline="0" dirty="0" smtClean="0"/>
                    </a:p>
                    <a:p>
                      <a:endParaRPr lang="id-ID" sz="800" b="0" baseline="0" dirty="0" smtClean="0"/>
                    </a:p>
                    <a:p>
                      <a:endParaRPr lang="id-ID" sz="800" b="0" baseline="0" dirty="0" smtClean="0"/>
                    </a:p>
                    <a:p>
                      <a:endParaRPr lang="id-ID" sz="800" b="0" baseline="0" dirty="0" smtClean="0"/>
                    </a:p>
                    <a:p>
                      <a:r>
                        <a:rPr lang="id-ID" sz="800" b="0" baseline="0" dirty="0" smtClean="0"/>
                        <a:t>                          .......................</a:t>
                      </a:r>
                      <a:endParaRPr lang="en-US" sz="800" dirty="0"/>
                    </a:p>
                  </a:txBody>
                  <a:tcPr/>
                </a:tc>
              </a:tr>
            </a:tbl>
          </a:graphicData>
        </a:graphic>
      </p:graphicFrame>
      <p:sp>
        <p:nvSpPr>
          <p:cNvPr id="50207" name="TextBox 4"/>
          <p:cNvSpPr txBox="1">
            <a:spLocks noChangeArrowheads="1"/>
          </p:cNvSpPr>
          <p:nvPr/>
        </p:nvSpPr>
        <p:spPr bwMode="auto">
          <a:xfrm>
            <a:off x="1547664" y="4941168"/>
            <a:ext cx="6264696" cy="738664"/>
          </a:xfrm>
          <a:prstGeom prst="rect">
            <a:avLst/>
          </a:prstGeom>
          <a:noFill/>
          <a:ln w="9525">
            <a:noFill/>
            <a:miter lim="800000"/>
            <a:headEnd/>
            <a:tailEnd/>
          </a:ln>
        </p:spPr>
        <p:txBody>
          <a:bodyPr wrap="square">
            <a:spAutoFit/>
          </a:bodyPr>
          <a:lstStyle/>
          <a:p>
            <a:r>
              <a:rPr lang="id-ID" dirty="0" smtClean="0"/>
              <a:t>Perhatian</a:t>
            </a:r>
            <a:endParaRPr lang="en-US" dirty="0" smtClean="0"/>
          </a:p>
          <a:p>
            <a:pPr algn="just"/>
            <a:r>
              <a:rPr lang="id-ID" sz="1000" dirty="0" smtClean="0"/>
              <a:t>PPK yang menerbitkan SPPD, pegawai uang melakukan perjalanan dinas, para pejabat yang mengesahkan tanggal berangkat/tiba, serta bendahara pengeluaran bertanggungjawab berdasarkan peraturan-peraturan keuangan negara apabila negara menderita rugi akibat kesalahan, kelalaian, dan kealpaan</a:t>
            </a:r>
            <a:endParaRPr lang="en-US" sz="1000" dirty="0"/>
          </a:p>
        </p:txBody>
      </p:sp>
      <p:sp>
        <p:nvSpPr>
          <p:cNvPr id="50208" name="TextBox 6"/>
          <p:cNvSpPr txBox="1">
            <a:spLocks noChangeArrowheads="1"/>
          </p:cNvSpPr>
          <p:nvPr/>
        </p:nvSpPr>
        <p:spPr bwMode="auto">
          <a:xfrm>
            <a:off x="1071563" y="476673"/>
            <a:ext cx="2569934" cy="276999"/>
          </a:xfrm>
          <a:prstGeom prst="rect">
            <a:avLst/>
          </a:prstGeom>
          <a:noFill/>
          <a:ln w="9525">
            <a:noFill/>
            <a:miter lim="800000"/>
            <a:headEnd/>
            <a:tailEnd/>
          </a:ln>
        </p:spPr>
        <p:txBody>
          <a:bodyPr wrap="square">
            <a:spAutoFit/>
          </a:bodyPr>
          <a:lstStyle/>
          <a:p>
            <a:r>
              <a:rPr lang="en-US" b="1" i="1" dirty="0"/>
              <a:t>LAMPIRAN </a:t>
            </a:r>
            <a:r>
              <a:rPr lang="id-ID" b="1" i="1" dirty="0" smtClean="0"/>
              <a:t> SPPD</a:t>
            </a:r>
            <a:endParaRPr lang="en-US" b="1"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214313" y="1484784"/>
            <a:ext cx="8605837" cy="5230341"/>
          </a:xfrm>
          <a:ln/>
        </p:spPr>
        <p:style>
          <a:lnRef idx="1">
            <a:schemeClr val="accent1"/>
          </a:lnRef>
          <a:fillRef idx="2">
            <a:schemeClr val="accent1"/>
          </a:fillRef>
          <a:effectRef idx="1">
            <a:schemeClr val="accent1"/>
          </a:effectRef>
          <a:fontRef idx="minor">
            <a:schemeClr val="dk1"/>
          </a:fontRef>
        </p:style>
        <p:txBody>
          <a:bodyPr/>
          <a:lstStyle/>
          <a:p>
            <a:pPr marL="442913" indent="-442913" eaLnBrk="1" hangingPunct="1">
              <a:lnSpc>
                <a:spcPct val="90000"/>
              </a:lnSpc>
              <a:buFont typeface="Wingdings 2" pitchFamily="18" charset="2"/>
              <a:buNone/>
              <a:defRPr/>
            </a:pPr>
            <a:r>
              <a:rPr lang="en-US" sz="2800" b="1" dirty="0" smtClean="0">
                <a:solidFill>
                  <a:srgbClr val="0099FF"/>
                </a:solidFill>
                <a:latin typeface="Arial" charset="0"/>
              </a:rPr>
              <a:t>  </a:t>
            </a:r>
            <a:r>
              <a:rPr lang="en-US" sz="2800" dirty="0" smtClean="0">
                <a:solidFill>
                  <a:schemeClr val="bg2">
                    <a:lumMod val="25000"/>
                  </a:schemeClr>
                </a:solidFill>
                <a:latin typeface="Arial" charset="0"/>
              </a:rPr>
              <a:t>    </a:t>
            </a:r>
          </a:p>
          <a:p>
            <a:pPr marL="442913" indent="-442913" algn="just" eaLnBrk="1" hangingPunct="1">
              <a:lnSpc>
                <a:spcPct val="90000"/>
              </a:lnSpc>
              <a:buFont typeface="Wingdings 2" pitchFamily="18" charset="2"/>
              <a:buNone/>
              <a:defRPr/>
            </a:pPr>
            <a:r>
              <a:rPr lang="en-US" sz="2800" dirty="0" smtClean="0">
                <a:solidFill>
                  <a:schemeClr val="bg2">
                    <a:lumMod val="25000"/>
                  </a:schemeClr>
                </a:solidFill>
                <a:latin typeface="Arial" charset="0"/>
              </a:rPr>
              <a:t>     </a:t>
            </a:r>
            <a:r>
              <a:rPr lang="en-US" sz="2800" b="1" dirty="0" err="1" smtClean="0">
                <a:solidFill>
                  <a:srgbClr val="002060"/>
                </a:solidFill>
                <a:latin typeface="Arial" charset="0"/>
              </a:rPr>
              <a:t>Pimpinan</a:t>
            </a:r>
            <a:r>
              <a:rPr lang="en-US" sz="2800" b="1" dirty="0" smtClean="0">
                <a:solidFill>
                  <a:srgbClr val="002060"/>
                </a:solidFill>
                <a:latin typeface="Arial" charset="0"/>
              </a:rPr>
              <a:t> </a:t>
            </a:r>
            <a:r>
              <a:rPr lang="en-US" sz="2800" b="1" dirty="0" err="1" smtClean="0">
                <a:solidFill>
                  <a:srgbClr val="002060"/>
                </a:solidFill>
                <a:latin typeface="Arial" charset="0"/>
              </a:rPr>
              <a:t>Institusi</a:t>
            </a:r>
            <a:r>
              <a:rPr lang="en-US" sz="2800" b="1" dirty="0" smtClean="0">
                <a:solidFill>
                  <a:srgbClr val="002060"/>
                </a:solidFill>
                <a:latin typeface="Arial" charset="0"/>
              </a:rPr>
              <a:t> </a:t>
            </a:r>
            <a:r>
              <a:rPr lang="en-US" sz="2800" b="1" dirty="0" err="1" smtClean="0">
                <a:solidFill>
                  <a:srgbClr val="002060"/>
                </a:solidFill>
                <a:latin typeface="Arial" charset="0"/>
              </a:rPr>
              <a:t>untuk</a:t>
            </a:r>
            <a:r>
              <a:rPr lang="en-US" sz="2800" b="1" dirty="0" smtClean="0">
                <a:solidFill>
                  <a:srgbClr val="002060"/>
                </a:solidFill>
                <a:latin typeface="Arial" charset="0"/>
              </a:rPr>
              <a:t> </a:t>
            </a:r>
            <a:r>
              <a:rPr lang="en-US" sz="2800" b="1" dirty="0" err="1" smtClean="0">
                <a:solidFill>
                  <a:srgbClr val="002060"/>
                </a:solidFill>
                <a:latin typeface="Arial" charset="0"/>
              </a:rPr>
              <a:t>membentuk</a:t>
            </a:r>
            <a:r>
              <a:rPr lang="en-US" sz="2800" b="1" dirty="0" smtClean="0">
                <a:solidFill>
                  <a:srgbClr val="002060"/>
                </a:solidFill>
                <a:latin typeface="Arial" charset="0"/>
              </a:rPr>
              <a:t> Tim yang </a:t>
            </a:r>
            <a:r>
              <a:rPr lang="en-US" sz="2800" b="1" dirty="0" err="1" smtClean="0">
                <a:solidFill>
                  <a:srgbClr val="002060"/>
                </a:solidFill>
                <a:latin typeface="Arial" charset="0"/>
              </a:rPr>
              <a:t>akan</a:t>
            </a:r>
            <a:r>
              <a:rPr lang="en-US" sz="2800" b="1" dirty="0" smtClean="0">
                <a:solidFill>
                  <a:srgbClr val="002060"/>
                </a:solidFill>
                <a:latin typeface="Arial" charset="0"/>
              </a:rPr>
              <a:t> </a:t>
            </a:r>
            <a:r>
              <a:rPr lang="en-US" sz="2800" b="1" dirty="0" err="1" smtClean="0">
                <a:solidFill>
                  <a:srgbClr val="002060"/>
                </a:solidFill>
                <a:latin typeface="Arial" charset="0"/>
              </a:rPr>
              <a:t>mengelola</a:t>
            </a:r>
            <a:r>
              <a:rPr lang="en-US" sz="2800" b="1" dirty="0" smtClean="0">
                <a:solidFill>
                  <a:srgbClr val="002060"/>
                </a:solidFill>
                <a:latin typeface="Arial" charset="0"/>
              </a:rPr>
              <a:t>  </a:t>
            </a:r>
            <a:r>
              <a:rPr lang="en-US" sz="2800" b="1" dirty="0" err="1" smtClean="0">
                <a:solidFill>
                  <a:srgbClr val="002060"/>
                </a:solidFill>
                <a:latin typeface="Arial" charset="0"/>
              </a:rPr>
              <a:t>keuangan</a:t>
            </a:r>
            <a:r>
              <a:rPr lang="en-US" sz="2800" b="1" dirty="0" smtClean="0">
                <a:solidFill>
                  <a:srgbClr val="002060"/>
                </a:solidFill>
                <a:latin typeface="Arial" charset="0"/>
              </a:rPr>
              <a:t>/</a:t>
            </a:r>
            <a:r>
              <a:rPr lang="en-US" sz="2800" b="1" dirty="0" err="1" smtClean="0">
                <a:solidFill>
                  <a:srgbClr val="002060"/>
                </a:solidFill>
                <a:latin typeface="Arial" charset="0"/>
              </a:rPr>
              <a:t>anggaran</a:t>
            </a:r>
            <a:r>
              <a:rPr lang="en-US" sz="2800" b="1" dirty="0" smtClean="0">
                <a:solidFill>
                  <a:srgbClr val="002060"/>
                </a:solidFill>
                <a:latin typeface="Arial" charset="0"/>
              </a:rPr>
              <a:t> y</a:t>
            </a:r>
            <a:r>
              <a:rPr lang="id-ID" sz="2800" b="1" dirty="0" smtClean="0">
                <a:solidFill>
                  <a:srgbClr val="002060"/>
                </a:solidFill>
                <a:latin typeface="Arial" charset="0"/>
              </a:rPr>
              <a:t>aitu</a:t>
            </a:r>
            <a:r>
              <a:rPr lang="en-US" sz="2800" b="1" dirty="0" smtClean="0">
                <a:solidFill>
                  <a:srgbClr val="002060"/>
                </a:solidFill>
                <a:latin typeface="Arial" charset="0"/>
              </a:rPr>
              <a:t>:</a:t>
            </a:r>
          </a:p>
          <a:p>
            <a:pPr marL="442913" indent="-442913" algn="just" eaLnBrk="1" hangingPunct="1">
              <a:lnSpc>
                <a:spcPct val="90000"/>
              </a:lnSpc>
              <a:buFont typeface="Wingdings 2" pitchFamily="18" charset="2"/>
              <a:buNone/>
              <a:defRPr/>
            </a:pPr>
            <a:endParaRPr lang="en-US" sz="2800" b="1" dirty="0" smtClean="0">
              <a:solidFill>
                <a:srgbClr val="002060"/>
              </a:solidFill>
              <a:latin typeface="Arial" charset="0"/>
            </a:endParaRPr>
          </a:p>
          <a:p>
            <a:pPr marL="442913" indent="-442913" algn="just" eaLnBrk="1" hangingPunct="1">
              <a:lnSpc>
                <a:spcPct val="90000"/>
              </a:lnSpc>
              <a:buFont typeface="Wingdings 2" pitchFamily="18" charset="2"/>
              <a:buNone/>
              <a:defRPr/>
            </a:pPr>
            <a:r>
              <a:rPr lang="en-US" sz="2800" b="1" dirty="0" smtClean="0">
                <a:solidFill>
                  <a:srgbClr val="002060"/>
                </a:solidFill>
                <a:latin typeface="Arial" charset="0"/>
              </a:rPr>
              <a:t>     1. </a:t>
            </a:r>
            <a:r>
              <a:rPr lang="en-US" sz="2800" b="1" dirty="0" err="1" smtClean="0">
                <a:solidFill>
                  <a:srgbClr val="002060"/>
                </a:solidFill>
                <a:latin typeface="Arial" charset="0"/>
              </a:rPr>
              <a:t>Pejabat</a:t>
            </a:r>
            <a:r>
              <a:rPr lang="en-US" sz="2800" b="1" dirty="0" smtClean="0">
                <a:solidFill>
                  <a:srgbClr val="002060"/>
                </a:solidFill>
                <a:latin typeface="Arial" charset="0"/>
              </a:rPr>
              <a:t> </a:t>
            </a:r>
            <a:r>
              <a:rPr lang="en-US" sz="2800" b="1" dirty="0" err="1" smtClean="0">
                <a:solidFill>
                  <a:srgbClr val="002060"/>
                </a:solidFill>
                <a:latin typeface="Arial" charset="0"/>
              </a:rPr>
              <a:t>untuk</a:t>
            </a:r>
            <a:r>
              <a:rPr lang="en-US" sz="2800" b="1" dirty="0" smtClean="0">
                <a:solidFill>
                  <a:srgbClr val="002060"/>
                </a:solidFill>
                <a:latin typeface="Arial" charset="0"/>
              </a:rPr>
              <a:t> </a:t>
            </a:r>
            <a:r>
              <a:rPr lang="en-US" sz="2800" b="1" dirty="0" err="1" smtClean="0">
                <a:solidFill>
                  <a:srgbClr val="002060"/>
                </a:solidFill>
                <a:latin typeface="Arial" charset="0"/>
              </a:rPr>
              <a:t>pengesahan</a:t>
            </a:r>
            <a:r>
              <a:rPr lang="en-US" sz="2800" b="1" dirty="0" smtClean="0">
                <a:solidFill>
                  <a:srgbClr val="002060"/>
                </a:solidFill>
                <a:latin typeface="Arial" charset="0"/>
              </a:rPr>
              <a:t> </a:t>
            </a:r>
            <a:r>
              <a:rPr lang="en-US" sz="2800" b="1" dirty="0" err="1" smtClean="0">
                <a:solidFill>
                  <a:srgbClr val="002060"/>
                </a:solidFill>
                <a:latin typeface="Arial" charset="0"/>
              </a:rPr>
              <a:t>pengeluaran</a:t>
            </a:r>
            <a:r>
              <a:rPr lang="en-US" sz="2800" b="1" dirty="0" smtClean="0">
                <a:solidFill>
                  <a:srgbClr val="002060"/>
                </a:solidFill>
                <a:latin typeface="Arial" charset="0"/>
              </a:rPr>
              <a:t> </a:t>
            </a:r>
            <a:r>
              <a:rPr lang="id-ID" sz="2800" b="1" dirty="0" smtClean="0">
                <a:solidFill>
                  <a:srgbClr val="002060"/>
                </a:solidFill>
                <a:latin typeface="Arial" charset="0"/>
              </a:rPr>
              <a:t>  </a:t>
            </a:r>
          </a:p>
          <a:p>
            <a:pPr marL="442913" indent="-442913" algn="just" eaLnBrk="1" hangingPunct="1">
              <a:lnSpc>
                <a:spcPct val="90000"/>
              </a:lnSpc>
              <a:buFont typeface="Wingdings 2" pitchFamily="18" charset="2"/>
              <a:buNone/>
              <a:defRPr/>
            </a:pPr>
            <a:r>
              <a:rPr lang="id-ID" sz="2800" b="1" dirty="0" smtClean="0">
                <a:solidFill>
                  <a:srgbClr val="002060"/>
                </a:solidFill>
                <a:latin typeface="Arial" charset="0"/>
              </a:rPr>
              <a:t>         </a:t>
            </a:r>
            <a:r>
              <a:rPr lang="en-US" sz="2800" b="1" dirty="0" err="1" smtClean="0">
                <a:solidFill>
                  <a:srgbClr val="002060"/>
                </a:solidFill>
                <a:latin typeface="Arial" charset="0"/>
              </a:rPr>
              <a:t>anggaran</a:t>
            </a:r>
            <a:r>
              <a:rPr lang="id-ID" sz="2800" b="1" dirty="0" smtClean="0">
                <a:solidFill>
                  <a:srgbClr val="002060"/>
                </a:solidFill>
                <a:latin typeface="Arial" charset="0"/>
              </a:rPr>
              <a:t> (</a:t>
            </a:r>
            <a:r>
              <a:rPr lang="id-ID" sz="2400" b="1" dirty="0" smtClean="0">
                <a:solidFill>
                  <a:srgbClr val="002060"/>
                </a:solidFill>
                <a:latin typeface="Arial" charset="0"/>
              </a:rPr>
              <a:t>Pejabat Pembuat Komitmen)</a:t>
            </a:r>
            <a:endParaRPr lang="en-US" sz="2800" b="1" dirty="0" smtClean="0">
              <a:solidFill>
                <a:srgbClr val="002060"/>
              </a:solidFill>
              <a:latin typeface="Arial" charset="0"/>
            </a:endParaRPr>
          </a:p>
          <a:p>
            <a:pPr marL="442913" indent="-442913" eaLnBrk="1" hangingPunct="1">
              <a:lnSpc>
                <a:spcPct val="90000"/>
              </a:lnSpc>
              <a:buFont typeface="Wingdings 2" pitchFamily="18" charset="2"/>
              <a:buNone/>
              <a:defRPr/>
            </a:pPr>
            <a:r>
              <a:rPr lang="en-US" sz="2800" b="1" dirty="0" smtClean="0">
                <a:solidFill>
                  <a:srgbClr val="002060"/>
                </a:solidFill>
                <a:latin typeface="Arial" charset="0"/>
              </a:rPr>
              <a:t>    </a:t>
            </a:r>
          </a:p>
          <a:p>
            <a:pPr marL="442913" indent="-442913" eaLnBrk="1" hangingPunct="1">
              <a:lnSpc>
                <a:spcPct val="90000"/>
              </a:lnSpc>
              <a:buFont typeface="Wingdings 2" pitchFamily="18" charset="2"/>
              <a:buNone/>
              <a:defRPr/>
            </a:pPr>
            <a:r>
              <a:rPr lang="en-US" sz="2800" b="1" dirty="0" smtClean="0">
                <a:solidFill>
                  <a:srgbClr val="002060"/>
                </a:solidFill>
                <a:latin typeface="Arial" charset="0"/>
              </a:rPr>
              <a:t>     2. </a:t>
            </a:r>
            <a:r>
              <a:rPr lang="en-US" sz="2800" b="1" dirty="0" err="1" smtClean="0">
                <a:solidFill>
                  <a:srgbClr val="002060"/>
                </a:solidFill>
                <a:latin typeface="Arial" charset="0"/>
              </a:rPr>
              <a:t>Bendahara</a:t>
            </a:r>
            <a:r>
              <a:rPr lang="en-US" sz="2800" b="1" dirty="0" smtClean="0">
                <a:solidFill>
                  <a:srgbClr val="002060"/>
                </a:solidFill>
                <a:latin typeface="Arial" charset="0"/>
              </a:rPr>
              <a:t>/</a:t>
            </a:r>
            <a:r>
              <a:rPr lang="en-US" sz="2800" b="1" dirty="0" err="1" smtClean="0">
                <a:solidFill>
                  <a:srgbClr val="002060"/>
                </a:solidFill>
                <a:latin typeface="Arial" charset="0"/>
              </a:rPr>
              <a:t>juru</a:t>
            </a:r>
            <a:r>
              <a:rPr lang="en-US" sz="2800" b="1" dirty="0" smtClean="0">
                <a:solidFill>
                  <a:srgbClr val="002060"/>
                </a:solidFill>
                <a:latin typeface="Arial" charset="0"/>
              </a:rPr>
              <a:t> </a:t>
            </a:r>
            <a:r>
              <a:rPr lang="en-US" sz="2800" b="1" dirty="0" err="1" smtClean="0">
                <a:solidFill>
                  <a:srgbClr val="002060"/>
                </a:solidFill>
                <a:latin typeface="Arial" charset="0"/>
              </a:rPr>
              <a:t>bayar</a:t>
            </a:r>
            <a:endParaRPr lang="en-US" sz="2800" b="1" dirty="0" smtClean="0">
              <a:solidFill>
                <a:srgbClr val="002060"/>
              </a:solidFill>
              <a:latin typeface="Arial" charset="0"/>
            </a:endParaRPr>
          </a:p>
          <a:p>
            <a:pPr marL="442913" indent="-442913" eaLnBrk="1" hangingPunct="1">
              <a:lnSpc>
                <a:spcPct val="90000"/>
              </a:lnSpc>
              <a:buFont typeface="Wingdings 2" pitchFamily="18" charset="2"/>
              <a:buNone/>
              <a:defRPr/>
            </a:pPr>
            <a:endParaRPr lang="en-US" sz="2800" b="1" dirty="0" smtClean="0">
              <a:solidFill>
                <a:srgbClr val="002060"/>
              </a:solidFill>
              <a:latin typeface="Arial" charset="0"/>
            </a:endParaRPr>
          </a:p>
          <a:p>
            <a:pPr marL="442913" indent="-442913" eaLnBrk="1" hangingPunct="1">
              <a:lnSpc>
                <a:spcPct val="90000"/>
              </a:lnSpc>
              <a:buFont typeface="Wingdings 2" pitchFamily="18" charset="2"/>
              <a:buNone/>
              <a:defRPr/>
            </a:pPr>
            <a:r>
              <a:rPr lang="en-US" sz="2800" b="1" dirty="0" smtClean="0">
                <a:solidFill>
                  <a:srgbClr val="002060"/>
                </a:solidFill>
                <a:latin typeface="Arial" charset="0"/>
              </a:rPr>
              <a:t>     3. </a:t>
            </a:r>
            <a:r>
              <a:rPr lang="en-US" sz="2800" b="1" dirty="0" err="1" smtClean="0">
                <a:solidFill>
                  <a:srgbClr val="002060"/>
                </a:solidFill>
                <a:latin typeface="Arial" charset="0"/>
              </a:rPr>
              <a:t>Penanggung</a:t>
            </a:r>
            <a:r>
              <a:rPr lang="en-US" sz="2800" b="1" dirty="0" smtClean="0">
                <a:solidFill>
                  <a:srgbClr val="002060"/>
                </a:solidFill>
                <a:latin typeface="Arial" charset="0"/>
              </a:rPr>
              <a:t> </a:t>
            </a:r>
            <a:r>
              <a:rPr lang="en-US" sz="2800" b="1" dirty="0" err="1" smtClean="0">
                <a:solidFill>
                  <a:srgbClr val="002060"/>
                </a:solidFill>
                <a:latin typeface="Arial" charset="0"/>
              </a:rPr>
              <a:t>jawab</a:t>
            </a:r>
            <a:r>
              <a:rPr lang="en-US" sz="2800" b="1" dirty="0" smtClean="0">
                <a:solidFill>
                  <a:srgbClr val="002060"/>
                </a:solidFill>
                <a:latin typeface="Arial" charset="0"/>
              </a:rPr>
              <a:t> </a:t>
            </a:r>
            <a:r>
              <a:rPr lang="en-US" sz="2800" b="1" dirty="0" err="1" smtClean="0">
                <a:solidFill>
                  <a:srgbClr val="002060"/>
                </a:solidFill>
                <a:latin typeface="Arial" charset="0"/>
              </a:rPr>
              <a:t>pengadaan</a:t>
            </a:r>
            <a:r>
              <a:rPr lang="en-US" sz="2800" b="1" dirty="0" smtClean="0">
                <a:solidFill>
                  <a:srgbClr val="002060"/>
                </a:solidFill>
                <a:latin typeface="Arial" charset="0"/>
              </a:rPr>
              <a:t> </a:t>
            </a:r>
            <a:r>
              <a:rPr lang="en-US" sz="2800" b="1" dirty="0" err="1" smtClean="0">
                <a:solidFill>
                  <a:srgbClr val="002060"/>
                </a:solidFill>
                <a:latin typeface="Arial" charset="0"/>
              </a:rPr>
              <a:t>barang</a:t>
            </a:r>
            <a:r>
              <a:rPr lang="en-US" sz="2800" b="1" dirty="0" smtClean="0">
                <a:solidFill>
                  <a:srgbClr val="002060"/>
                </a:solidFill>
                <a:latin typeface="Arial" charset="0"/>
              </a:rPr>
              <a:t>/</a:t>
            </a:r>
            <a:r>
              <a:rPr lang="en-US" sz="2800" b="1" dirty="0" err="1" smtClean="0">
                <a:solidFill>
                  <a:srgbClr val="002060"/>
                </a:solidFill>
                <a:latin typeface="Arial" charset="0"/>
              </a:rPr>
              <a:t>jasa</a:t>
            </a:r>
            <a:endParaRPr lang="en-US" sz="2800" b="1" dirty="0" smtClean="0">
              <a:solidFill>
                <a:srgbClr val="002060"/>
              </a:solidFill>
              <a:latin typeface="Arial" charset="0"/>
            </a:endParaRPr>
          </a:p>
          <a:p>
            <a:pPr marL="442913" indent="-442913" eaLnBrk="1" hangingPunct="1">
              <a:lnSpc>
                <a:spcPct val="90000"/>
              </a:lnSpc>
              <a:buFont typeface="Wingdings 2" pitchFamily="18" charset="2"/>
              <a:buNone/>
              <a:defRPr/>
            </a:pPr>
            <a:endParaRPr lang="en-US" sz="3000" dirty="0" smtClean="0">
              <a:solidFill>
                <a:srgbClr val="002060"/>
              </a:solidFill>
              <a:latin typeface="Arial" charset="0"/>
            </a:endParaRPr>
          </a:p>
        </p:txBody>
      </p:sp>
      <p:sp>
        <p:nvSpPr>
          <p:cNvPr id="11267"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4457663A-FF64-4D33-87E0-16161C55E658}" type="slidenum">
              <a:rPr lang="en-US" smtClean="0"/>
              <a:pPr/>
              <a:t>3</a:t>
            </a:fld>
            <a:endParaRPr lang="en-US" smtClean="0"/>
          </a:p>
        </p:txBody>
      </p:sp>
      <p:sp>
        <p:nvSpPr>
          <p:cNvPr id="9219" name="Rectangle 2"/>
          <p:cNvSpPr>
            <a:spLocks noGrp="1" noChangeArrowheads="1"/>
          </p:cNvSpPr>
          <p:nvPr>
            <p:ph type="title"/>
          </p:nvPr>
        </p:nvSpPr>
        <p:spPr>
          <a:xfrm>
            <a:off x="214282" y="301625"/>
            <a:ext cx="8643998" cy="1055688"/>
          </a:xfrm>
          <a:ln/>
        </p:spPr>
        <p:style>
          <a:lnRef idx="1">
            <a:schemeClr val="accent2"/>
          </a:lnRef>
          <a:fillRef idx="2">
            <a:schemeClr val="accent2"/>
          </a:fillRef>
          <a:effectRef idx="1">
            <a:schemeClr val="accent2"/>
          </a:effectRef>
          <a:fontRef idx="minor">
            <a:schemeClr val="dk1"/>
          </a:fontRef>
        </p:style>
        <p:txBody>
          <a:bodyPr>
            <a:scene3d>
              <a:camera prst="orthographicFront"/>
              <a:lightRig rig="soft" dir="t"/>
            </a:scene3d>
            <a:sp3d prstMaterial="softEdge">
              <a:bevelT w="25400" h="25400"/>
            </a:sp3d>
          </a:bodyPr>
          <a:lstStyle/>
          <a:p>
            <a:pPr algn="ctr" eaLnBrk="1" fontAlgn="auto" hangingPunct="1">
              <a:spcAft>
                <a:spcPts val="0"/>
              </a:spcAft>
              <a:defRPr/>
            </a:pPr>
            <a:r>
              <a:rPr lang="en-US" sz="3200" dirty="0" smtClean="0">
                <a:solidFill>
                  <a:schemeClr val="tx1"/>
                </a:solidFill>
                <a:latin typeface="Centaur" pitchFamily="18" charset="0"/>
              </a:rPr>
              <a:t>PENGELOLAAN  </a:t>
            </a:r>
            <a:r>
              <a:rPr lang="en-US" sz="3200" dirty="0" smtClean="0">
                <a:solidFill>
                  <a:schemeClr val="tx1"/>
                </a:solidFill>
                <a:latin typeface="Centaur" pitchFamily="18" charset="0"/>
              </a:rPr>
              <a:t>KEUANGAN </a:t>
            </a:r>
            <a:r>
              <a:rPr lang="en-US" sz="3200" dirty="0" smtClean="0">
                <a:solidFill>
                  <a:schemeClr val="tx1"/>
                </a:solidFill>
                <a:latin typeface="Centaur" pitchFamily="18" charset="0"/>
              </a:rPr>
              <a:t>(APBN)</a:t>
            </a:r>
            <a:br>
              <a:rPr lang="en-US" sz="3200" dirty="0" smtClean="0">
                <a:solidFill>
                  <a:schemeClr val="tx1"/>
                </a:solidFill>
                <a:latin typeface="Centaur" pitchFamily="18" charset="0"/>
              </a:rPr>
            </a:br>
            <a:r>
              <a:rPr lang="en-US" sz="2700" dirty="0" smtClean="0">
                <a:solidFill>
                  <a:schemeClr val="tx1"/>
                </a:solidFill>
                <a:latin typeface="Centaur" pitchFamily="18" charset="0"/>
              </a:rPr>
              <a:t> (HIBAH PHP/PENELITIAN DAN PENGABDIAN DLL)</a:t>
            </a:r>
          </a:p>
        </p:txBody>
      </p:sp>
      <p:cxnSp>
        <p:nvCxnSpPr>
          <p:cNvPr id="7" name="Straight Arrow Connector 6"/>
          <p:cNvCxnSpPr/>
          <p:nvPr/>
        </p:nvCxnSpPr>
        <p:spPr>
          <a:xfrm>
            <a:off x="2843808" y="5013176"/>
            <a:ext cx="122413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noGrp="1"/>
          </p:cNvSpPr>
          <p:nvPr/>
        </p:nvSpPr>
        <p:spPr>
          <a:xfrm>
            <a:off x="8348663" y="6111875"/>
            <a:ext cx="457200" cy="365125"/>
          </a:xfrm>
          <a:prstGeom prst="rect">
            <a:avLst/>
          </a:prstGeom>
          <a:noFill/>
        </p:spPr>
        <p:txBody>
          <a:bodyPr anchor="b"/>
          <a:lstStyle/>
          <a:p>
            <a:pPr algn="r" eaLnBrk="1" hangingPunct="1">
              <a:defRPr/>
            </a:pPr>
            <a:fld id="{3E8EFA4C-E415-48D6-AC1D-A2B84A4E037D}" type="slidenum">
              <a:rPr lang="en-US" sz="1000">
                <a:solidFill>
                  <a:schemeClr val="bg2">
                    <a:shade val="50000"/>
                  </a:schemeClr>
                </a:solidFill>
              </a:rPr>
              <a:pPr algn="r" eaLnBrk="1" hangingPunct="1">
                <a:defRPr/>
              </a:pPr>
              <a:t>30</a:t>
            </a:fld>
            <a:endParaRPr lang="en-US" sz="1000">
              <a:solidFill>
                <a:schemeClr val="bg2">
                  <a:shade val="50000"/>
                </a:schemeClr>
              </a:solidFill>
            </a:endParaRPr>
          </a:p>
        </p:txBody>
      </p:sp>
      <p:sp>
        <p:nvSpPr>
          <p:cNvPr id="46083" name="Text Box 3"/>
          <p:cNvSpPr txBox="1">
            <a:spLocks noChangeArrowheads="1"/>
          </p:cNvSpPr>
          <p:nvPr/>
        </p:nvSpPr>
        <p:spPr bwMode="auto">
          <a:xfrm>
            <a:off x="611188" y="639763"/>
            <a:ext cx="5400972" cy="366712"/>
          </a:xfrm>
          <a:prstGeom prst="rect">
            <a:avLst/>
          </a:prstGeom>
          <a:noFill/>
          <a:ln w="12700" cap="sq">
            <a:noFill/>
            <a:miter lim="800000"/>
            <a:headEnd type="none" w="sm" len="sm"/>
            <a:tailEnd type="none" w="sm" len="sm"/>
          </a:ln>
        </p:spPr>
        <p:txBody>
          <a:bodyPr wrap="square">
            <a:spAutoFit/>
          </a:bodyPr>
          <a:lstStyle/>
          <a:p>
            <a:r>
              <a:rPr lang="en-US" sz="1800" dirty="0" err="1"/>
              <a:t>Contoh</a:t>
            </a:r>
            <a:r>
              <a:rPr lang="en-US" sz="1800" dirty="0"/>
              <a:t> </a:t>
            </a:r>
            <a:r>
              <a:rPr lang="en-US" sz="1800" dirty="0" smtClean="0"/>
              <a:t>: </a:t>
            </a:r>
            <a:r>
              <a:rPr lang="en-US" sz="1800" dirty="0" err="1" smtClean="0"/>
              <a:t>Bukti</a:t>
            </a:r>
            <a:r>
              <a:rPr lang="en-US" sz="1800" dirty="0" smtClean="0"/>
              <a:t> </a:t>
            </a:r>
            <a:r>
              <a:rPr lang="en-US" sz="1800" dirty="0" err="1" smtClean="0"/>
              <a:t>Kuitansi</a:t>
            </a:r>
            <a:r>
              <a:rPr lang="en-US" sz="1800" dirty="0" smtClean="0"/>
              <a:t> </a:t>
            </a:r>
            <a:r>
              <a:rPr lang="en-US" sz="1800" dirty="0" err="1" smtClean="0"/>
              <a:t>Perjal</a:t>
            </a:r>
            <a:r>
              <a:rPr lang="id-ID" sz="1800" dirty="0" smtClean="0"/>
              <a:t>anan/transport lokal</a:t>
            </a:r>
            <a:r>
              <a:rPr lang="en-US" sz="1800" dirty="0" smtClean="0"/>
              <a:t> </a:t>
            </a:r>
            <a:endParaRPr lang="en-US" sz="1800" dirty="0"/>
          </a:p>
        </p:txBody>
      </p:sp>
      <p:sp>
        <p:nvSpPr>
          <p:cNvPr id="46084" name="Text Box 4"/>
          <p:cNvSpPr txBox="1">
            <a:spLocks noChangeArrowheads="1"/>
          </p:cNvSpPr>
          <p:nvPr/>
        </p:nvSpPr>
        <p:spPr bwMode="auto">
          <a:xfrm>
            <a:off x="6927850" y="620689"/>
            <a:ext cx="1388566" cy="830997"/>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wrap="square">
            <a:spAutoFit/>
          </a:bodyPr>
          <a:lstStyle/>
          <a:p>
            <a:r>
              <a:rPr lang="en-US" dirty="0"/>
              <a:t>T A         : </a:t>
            </a:r>
            <a:r>
              <a:rPr lang="en-US" dirty="0" smtClean="0"/>
              <a:t>201</a:t>
            </a:r>
            <a:r>
              <a:rPr lang="en-US" dirty="0"/>
              <a:t>4</a:t>
            </a:r>
          </a:p>
          <a:p>
            <a:endParaRPr lang="id-ID" dirty="0" smtClean="0"/>
          </a:p>
          <a:p>
            <a:r>
              <a:rPr lang="en-US" dirty="0" smtClean="0"/>
              <a:t>No </a:t>
            </a:r>
            <a:r>
              <a:rPr lang="en-US" dirty="0" err="1"/>
              <a:t>bukti</a:t>
            </a:r>
            <a:r>
              <a:rPr lang="en-US" dirty="0"/>
              <a:t>  </a:t>
            </a:r>
            <a:r>
              <a:rPr lang="en-US" dirty="0" smtClean="0"/>
              <a:t>:</a:t>
            </a:r>
          </a:p>
          <a:p>
            <a:endParaRPr lang="en-US" dirty="0"/>
          </a:p>
        </p:txBody>
      </p:sp>
      <p:sp>
        <p:nvSpPr>
          <p:cNvPr id="46085" name="Text Box 5"/>
          <p:cNvSpPr txBox="1">
            <a:spLocks noChangeArrowheads="1"/>
          </p:cNvSpPr>
          <p:nvPr/>
        </p:nvSpPr>
        <p:spPr bwMode="auto">
          <a:xfrm>
            <a:off x="3184525" y="1052513"/>
            <a:ext cx="2865438" cy="304800"/>
          </a:xfrm>
          <a:prstGeom prst="rect">
            <a:avLst/>
          </a:prstGeom>
          <a:noFill/>
          <a:ln w="12700" cap="sq">
            <a:noFill/>
            <a:miter lim="800000"/>
            <a:headEnd type="none" w="sm" len="sm"/>
            <a:tailEnd type="none" w="sm" len="sm"/>
          </a:ln>
        </p:spPr>
        <p:txBody>
          <a:bodyPr>
            <a:spAutoFit/>
          </a:bodyPr>
          <a:lstStyle/>
          <a:p>
            <a:r>
              <a:rPr lang="en-US" sz="1400"/>
              <a:t>KUITANSI/BUKTI PEMBAYARAN</a:t>
            </a:r>
          </a:p>
        </p:txBody>
      </p:sp>
      <p:sp>
        <p:nvSpPr>
          <p:cNvPr id="46086" name="Text Box 6"/>
          <p:cNvSpPr txBox="1">
            <a:spLocks noChangeArrowheads="1"/>
          </p:cNvSpPr>
          <p:nvPr/>
        </p:nvSpPr>
        <p:spPr bwMode="auto">
          <a:xfrm>
            <a:off x="808038" y="2081213"/>
            <a:ext cx="184150" cy="366712"/>
          </a:xfrm>
          <a:prstGeom prst="rect">
            <a:avLst/>
          </a:prstGeom>
          <a:noFill/>
          <a:ln w="12700" cap="sq">
            <a:noFill/>
            <a:miter lim="800000"/>
            <a:headEnd type="none" w="sm" len="sm"/>
            <a:tailEnd type="none" w="sm" len="sm"/>
          </a:ln>
        </p:spPr>
        <p:txBody>
          <a:bodyPr wrap="none">
            <a:spAutoFit/>
          </a:bodyPr>
          <a:lstStyle/>
          <a:p>
            <a:endParaRPr lang="id-ID" sz="1800"/>
          </a:p>
        </p:txBody>
      </p:sp>
      <p:sp>
        <p:nvSpPr>
          <p:cNvPr id="46087" name="Text Box 7"/>
          <p:cNvSpPr txBox="1">
            <a:spLocks noChangeArrowheads="1"/>
          </p:cNvSpPr>
          <p:nvPr/>
        </p:nvSpPr>
        <p:spPr bwMode="auto">
          <a:xfrm>
            <a:off x="879475" y="1628775"/>
            <a:ext cx="7346950" cy="4524315"/>
          </a:xfrm>
          <a:prstGeom prst="rect">
            <a:avLst/>
          </a:prstGeom>
          <a:noFill/>
          <a:ln w="12700" cap="sq">
            <a:noFill/>
            <a:miter lim="800000"/>
            <a:headEnd type="none" w="sm" len="sm"/>
            <a:tailEnd type="none" w="sm" len="sm"/>
          </a:ln>
        </p:spPr>
        <p:txBody>
          <a:bodyPr>
            <a:spAutoFit/>
          </a:bodyPr>
          <a:lstStyle/>
          <a:p>
            <a:r>
              <a:rPr lang="en-US" dirty="0" err="1"/>
              <a:t>Sudah</a:t>
            </a:r>
            <a:r>
              <a:rPr lang="en-US" dirty="0"/>
              <a:t> </a:t>
            </a:r>
            <a:r>
              <a:rPr lang="en-US" dirty="0" err="1"/>
              <a:t>terima</a:t>
            </a:r>
            <a:r>
              <a:rPr lang="en-US" dirty="0"/>
              <a:t> </a:t>
            </a:r>
            <a:r>
              <a:rPr lang="en-US" dirty="0" err="1"/>
              <a:t>dari</a:t>
            </a:r>
            <a:r>
              <a:rPr lang="en-US" dirty="0"/>
              <a:t>         : </a:t>
            </a:r>
            <a:r>
              <a:rPr lang="en-US" dirty="0" err="1" smtClean="0"/>
              <a:t>Pimpinan</a:t>
            </a:r>
            <a:r>
              <a:rPr lang="en-US" dirty="0" smtClean="0"/>
              <a:t> PTS</a:t>
            </a:r>
            <a:endParaRPr lang="en-US" dirty="0"/>
          </a:p>
          <a:p>
            <a:endParaRPr lang="en-US" dirty="0"/>
          </a:p>
          <a:p>
            <a:r>
              <a:rPr lang="en-US" dirty="0" err="1"/>
              <a:t>Jumlah</a:t>
            </a:r>
            <a:r>
              <a:rPr lang="en-US" dirty="0"/>
              <a:t> </a:t>
            </a:r>
            <a:r>
              <a:rPr lang="en-US" dirty="0" err="1"/>
              <a:t>uang</a:t>
            </a:r>
            <a:r>
              <a:rPr lang="en-US" dirty="0"/>
              <a:t>                : </a:t>
            </a:r>
            <a:r>
              <a:rPr lang="en-US" dirty="0" err="1"/>
              <a:t>Rp</a:t>
            </a:r>
            <a:r>
              <a:rPr lang="en-US" dirty="0"/>
              <a:t>. </a:t>
            </a:r>
            <a:r>
              <a:rPr lang="id-ID" dirty="0" smtClean="0"/>
              <a:t>11</a:t>
            </a:r>
            <a:r>
              <a:rPr lang="en-US" dirty="0" smtClean="0"/>
              <a:t>0.000,-</a:t>
            </a:r>
            <a:endParaRPr lang="en-US" dirty="0"/>
          </a:p>
          <a:p>
            <a:endParaRPr lang="en-US" dirty="0"/>
          </a:p>
          <a:p>
            <a:r>
              <a:rPr lang="en-US" dirty="0" err="1"/>
              <a:t>Terbilang</a:t>
            </a:r>
            <a:r>
              <a:rPr lang="en-US" dirty="0"/>
              <a:t>                     </a:t>
            </a:r>
            <a:r>
              <a:rPr lang="id-ID" dirty="0" smtClean="0"/>
              <a:t> </a:t>
            </a:r>
            <a:r>
              <a:rPr lang="en-US" dirty="0" smtClean="0"/>
              <a:t>:</a:t>
            </a:r>
            <a:r>
              <a:rPr lang="id-ID" dirty="0" smtClean="0"/>
              <a:t> Seratus sepuluh ribu</a:t>
            </a:r>
            <a:r>
              <a:rPr lang="en-US" dirty="0" smtClean="0"/>
              <a:t> </a:t>
            </a:r>
            <a:endParaRPr lang="en-US" dirty="0"/>
          </a:p>
          <a:p>
            <a:endParaRPr lang="en-US" dirty="0"/>
          </a:p>
          <a:p>
            <a:r>
              <a:rPr lang="en-US" dirty="0" err="1"/>
              <a:t>Untuk</a:t>
            </a:r>
            <a:r>
              <a:rPr lang="en-US" dirty="0"/>
              <a:t> </a:t>
            </a:r>
            <a:r>
              <a:rPr lang="en-US" dirty="0" err="1"/>
              <a:t>keperluan</a:t>
            </a:r>
            <a:r>
              <a:rPr lang="en-US" dirty="0"/>
              <a:t> </a:t>
            </a:r>
            <a:r>
              <a:rPr lang="en-US" dirty="0" smtClean="0"/>
              <a:t>         : </a:t>
            </a:r>
            <a:r>
              <a:rPr lang="id-ID" dirty="0" smtClean="0"/>
              <a:t>Transport pengambilan data sempel ke Wonosari pada hari..... Tanggal........</a:t>
            </a:r>
            <a:endParaRPr lang="en-US" dirty="0" smtClean="0"/>
          </a:p>
          <a:p>
            <a:r>
              <a:rPr lang="en-US" dirty="0" smtClean="0"/>
              <a:t>                                       </a:t>
            </a:r>
            <a:r>
              <a:rPr lang="id-ID" dirty="0" smtClean="0"/>
              <a:t>dalam rangka </a:t>
            </a:r>
            <a:r>
              <a:rPr lang="en-US" dirty="0" err="1" smtClean="0"/>
              <a:t>pelaksanaan</a:t>
            </a:r>
            <a:r>
              <a:rPr lang="en-US" dirty="0" smtClean="0"/>
              <a:t> </a:t>
            </a:r>
            <a:r>
              <a:rPr lang="en-US" dirty="0" err="1" smtClean="0"/>
              <a:t>penelitian</a:t>
            </a:r>
            <a:r>
              <a:rPr lang="en-US" dirty="0" smtClean="0"/>
              <a:t> </a:t>
            </a:r>
            <a:r>
              <a:rPr lang="id-ID" dirty="0" smtClean="0"/>
              <a:t>bantuan dana hibah bersaing</a:t>
            </a:r>
            <a:r>
              <a:rPr lang="en-US" dirty="0" err="1" smtClean="0"/>
              <a:t>ng</a:t>
            </a:r>
            <a:r>
              <a:rPr lang="en-US" dirty="0" smtClean="0"/>
              <a:t>, </a:t>
            </a:r>
            <a:r>
              <a:rPr lang="en-US" dirty="0" err="1" smtClean="0"/>
              <a:t>sesuai</a:t>
            </a:r>
            <a:r>
              <a:rPr lang="en-US" dirty="0" smtClean="0"/>
              <a:t> </a:t>
            </a:r>
            <a:endParaRPr lang="id-ID" dirty="0" smtClean="0"/>
          </a:p>
          <a:p>
            <a:r>
              <a:rPr lang="id-ID" dirty="0" smtClean="0"/>
              <a:t>                                       </a:t>
            </a:r>
            <a:r>
              <a:rPr lang="en-US" dirty="0" err="1" smtClean="0"/>
              <a:t>kontrak</a:t>
            </a:r>
            <a:r>
              <a:rPr lang="en-US" dirty="0" smtClean="0"/>
              <a:t> </a:t>
            </a:r>
            <a:r>
              <a:rPr lang="en-US" dirty="0" err="1" smtClean="0"/>
              <a:t>Nomor</a:t>
            </a:r>
            <a:r>
              <a:rPr lang="en-US" dirty="0" smtClean="0"/>
              <a:t>:………….</a:t>
            </a:r>
            <a:r>
              <a:rPr lang="en-US" dirty="0" err="1" smtClean="0"/>
              <a:t>tgl</a:t>
            </a:r>
            <a:r>
              <a:rPr lang="en-US" dirty="0" smtClean="0"/>
              <a:t>………</a:t>
            </a:r>
            <a:endParaRPr lang="en-US" dirty="0"/>
          </a:p>
          <a:p>
            <a:endParaRPr lang="en-US" dirty="0"/>
          </a:p>
          <a:p>
            <a:r>
              <a:rPr lang="en-US" dirty="0"/>
              <a:t>                                                                                                           Yogyakarta, </a:t>
            </a:r>
            <a:r>
              <a:rPr lang="id-ID" dirty="0"/>
              <a:t>................</a:t>
            </a:r>
            <a:endParaRPr lang="en-US" dirty="0"/>
          </a:p>
          <a:p>
            <a:r>
              <a:rPr lang="en-US" dirty="0" smtClean="0"/>
              <a:t>                                                                                                           Yang </a:t>
            </a:r>
            <a:r>
              <a:rPr lang="en-US" dirty="0" err="1" smtClean="0"/>
              <a:t>bepergian</a:t>
            </a:r>
            <a:endParaRPr lang="en-US" dirty="0"/>
          </a:p>
          <a:p>
            <a:r>
              <a:rPr lang="en-US" dirty="0"/>
              <a:t>              			       </a:t>
            </a:r>
          </a:p>
          <a:p>
            <a:r>
              <a:rPr lang="en-US" dirty="0"/>
              <a:t>                                                                                                                </a:t>
            </a:r>
            <a:r>
              <a:rPr lang="en-US" dirty="0" err="1" smtClean="0"/>
              <a:t>ttd</a:t>
            </a:r>
            <a:endParaRPr lang="en-US" dirty="0" smtClean="0"/>
          </a:p>
          <a:p>
            <a:endParaRPr lang="en-US" dirty="0"/>
          </a:p>
          <a:p>
            <a:r>
              <a:rPr lang="en-US" dirty="0"/>
              <a:t>					     </a:t>
            </a:r>
            <a:r>
              <a:rPr lang="id-ID" dirty="0" smtClean="0"/>
              <a:t>Ervina</a:t>
            </a:r>
            <a:endParaRPr lang="en-US" dirty="0"/>
          </a:p>
          <a:p>
            <a:r>
              <a:rPr lang="en-US" dirty="0"/>
              <a:t>---------------------------------------------------------------------------------------------------------------------------------------------</a:t>
            </a:r>
          </a:p>
          <a:p>
            <a:r>
              <a:rPr lang="en-US" dirty="0"/>
              <a:t>               </a:t>
            </a:r>
            <a:r>
              <a:rPr lang="en-US" dirty="0" err="1"/>
              <a:t>Setujuh</a:t>
            </a:r>
            <a:r>
              <a:rPr lang="en-US" dirty="0"/>
              <a:t> </a:t>
            </a:r>
            <a:r>
              <a:rPr lang="en-US" dirty="0" err="1"/>
              <a:t>dibayar</a:t>
            </a:r>
            <a:r>
              <a:rPr lang="en-US" dirty="0"/>
              <a:t>                                                                            </a:t>
            </a:r>
            <a:r>
              <a:rPr lang="en-US" dirty="0" err="1"/>
              <a:t>Lunas</a:t>
            </a:r>
            <a:r>
              <a:rPr lang="en-US" dirty="0"/>
              <a:t> </a:t>
            </a:r>
            <a:r>
              <a:rPr lang="en-US" dirty="0" err="1"/>
              <a:t>dibayar</a:t>
            </a:r>
            <a:endParaRPr lang="en-US" dirty="0"/>
          </a:p>
          <a:p>
            <a:r>
              <a:rPr lang="en-US" dirty="0"/>
              <a:t>          </a:t>
            </a:r>
            <a:r>
              <a:rPr lang="en-US" dirty="0" err="1" smtClean="0"/>
              <a:t>Pimpinan</a:t>
            </a:r>
            <a:r>
              <a:rPr lang="en-US" dirty="0" smtClean="0"/>
              <a:t> PTS…………..                                                           </a:t>
            </a:r>
            <a:r>
              <a:rPr lang="en-US" dirty="0" err="1"/>
              <a:t>Tanggal</a:t>
            </a:r>
            <a:r>
              <a:rPr lang="en-US" dirty="0"/>
              <a:t> </a:t>
            </a:r>
            <a:r>
              <a:rPr lang="id-ID" dirty="0"/>
              <a:t>......................</a:t>
            </a:r>
            <a:endParaRPr lang="en-US" dirty="0"/>
          </a:p>
          <a:p>
            <a:r>
              <a:rPr lang="en-US" dirty="0"/>
              <a:t>                   </a:t>
            </a:r>
            <a:r>
              <a:rPr lang="en-US" dirty="0" err="1"/>
              <a:t>ttd</a:t>
            </a:r>
            <a:r>
              <a:rPr lang="en-US" dirty="0"/>
              <a:t>				               </a:t>
            </a:r>
            <a:r>
              <a:rPr lang="en-US" dirty="0" err="1"/>
              <a:t>ttd</a:t>
            </a:r>
            <a:endParaRPr lang="en-US" dirty="0"/>
          </a:p>
          <a:p>
            <a:endParaRPr lang="en-US" dirty="0"/>
          </a:p>
          <a:p>
            <a:r>
              <a:rPr lang="en-US" dirty="0"/>
              <a:t>          </a:t>
            </a:r>
            <a:r>
              <a:rPr lang="en-US" dirty="0" err="1"/>
              <a:t>Nama</a:t>
            </a:r>
            <a:r>
              <a:rPr lang="en-US" dirty="0"/>
              <a:t>……………..			                              </a:t>
            </a:r>
            <a:r>
              <a:rPr lang="en-US" dirty="0" err="1"/>
              <a:t>Nama</a:t>
            </a:r>
            <a:r>
              <a:rPr lang="en-US" dirty="0"/>
              <a:t>………….</a:t>
            </a:r>
          </a:p>
          <a:p>
            <a:r>
              <a:rPr lang="en-US" dirty="0"/>
              <a:t>          NIP/NIK………….			                              </a:t>
            </a:r>
            <a:r>
              <a:rPr lang="en-US" dirty="0" err="1"/>
              <a:t>Nama</a:t>
            </a:r>
            <a:r>
              <a:rPr lang="en-US" dirty="0"/>
              <a:t>/NIK……… </a:t>
            </a:r>
          </a:p>
          <a:p>
            <a:r>
              <a:rPr lang="en-US" dirty="0"/>
              <a:t>                                                     </a:t>
            </a:r>
            <a:r>
              <a:rPr lang="en-US" dirty="0" smtClean="0"/>
              <a:t>            </a:t>
            </a:r>
            <a:endParaRPr lang="en-US" dirty="0"/>
          </a:p>
        </p:txBody>
      </p:sp>
      <p:cxnSp>
        <p:nvCxnSpPr>
          <p:cNvPr id="9" name="Straight Connector 8"/>
          <p:cNvCxnSpPr>
            <a:stCxn id="46084" idx="1"/>
            <a:endCxn id="46084" idx="3"/>
          </p:cNvCxnSpPr>
          <p:nvPr/>
        </p:nvCxnSpPr>
        <p:spPr>
          <a:xfrm>
            <a:off x="6927850" y="1036188"/>
            <a:ext cx="1388566"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325" name="Group 45"/>
          <p:cNvGraphicFramePr>
            <a:graphicFrameLocks noGrp="1"/>
          </p:cNvGraphicFramePr>
          <p:nvPr/>
        </p:nvGraphicFramePr>
        <p:xfrm>
          <a:off x="1524000" y="1814513"/>
          <a:ext cx="6096000" cy="2369820"/>
        </p:xfrm>
        <a:graphic>
          <a:graphicData uri="http://schemas.openxmlformats.org/drawingml/2006/table">
            <a:tbl>
              <a:tblPr/>
              <a:tblGrid>
                <a:gridCol w="455613"/>
                <a:gridCol w="2592387"/>
                <a:gridCol w="1524000"/>
                <a:gridCol w="1524000"/>
              </a:tblGrid>
              <a:tr h="247027">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No</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N  a  m  a</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Uang transport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smtClean="0">
                          <a:ln>
                            <a:noFill/>
                          </a:ln>
                          <a:solidFill>
                            <a:schemeClr val="tx1"/>
                          </a:solidFill>
                          <a:effectLst/>
                          <a:latin typeface="Verdana" pitchFamily="34" charset="0"/>
                        </a:rPr>
                        <a:t>Tanda-tangan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560333">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2.</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3.</a:t>
                      </a:r>
                      <a:endParaRPr kumimoji="0" lang="id-ID"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1200" b="0" i="0" u="none" strike="noStrike" cap="none" normalizeH="0" baseline="0" dirty="0" smtClean="0">
                          <a:ln>
                            <a:noFill/>
                          </a:ln>
                          <a:solidFill>
                            <a:schemeClr val="tx1"/>
                          </a:solidFill>
                          <a:effectLst/>
                          <a:latin typeface="Verdana" pitchFamily="34" charset="0"/>
                        </a:rPr>
                        <a:t>4.</a:t>
                      </a: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a:t>
                      </a:r>
                      <a:r>
                        <a:rPr kumimoji="0" lang="id-ID" sz="1200" b="0" i="0" u="none" strike="noStrike" cap="none" normalizeH="0" baseline="0" dirty="0" smtClean="0">
                          <a:ln>
                            <a:noFill/>
                          </a:ln>
                          <a:solidFill>
                            <a:schemeClr val="tx1"/>
                          </a:solidFill>
                          <a:effectLst/>
                          <a:latin typeface="Verdana" pitchFamily="34" charset="0"/>
                        </a:rPr>
                        <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1200" b="0" i="0" u="none" strike="noStrike" cap="none" normalizeH="0" baseline="0" dirty="0" smtClean="0">
                          <a:ln>
                            <a:noFill/>
                          </a:ln>
                          <a:solidFill>
                            <a:schemeClr val="tx1"/>
                          </a:solidFill>
                          <a:effectLst/>
                          <a:latin typeface="Verdana" pitchFamily="34" charset="0"/>
                        </a:rPr>
                        <a:t>dst</a:t>
                      </a: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110.000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110.000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110.000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2……………….</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smtClean="0">
                          <a:ln>
                            <a:noFill/>
                          </a:ln>
                          <a:solidFill>
                            <a:schemeClr val="tx1"/>
                          </a:solidFill>
                          <a:effectLst/>
                          <a:latin typeface="Verdana" pitchFamily="34" charset="0"/>
                        </a:rPr>
                        <a:t>3……………….</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07901">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1200" b="0" i="0" u="none" strike="noStrike" cap="none" normalizeH="0" baseline="0" dirty="0" err="1" smtClean="0">
                          <a:ln>
                            <a:noFill/>
                          </a:ln>
                          <a:solidFill>
                            <a:schemeClr val="tx1"/>
                          </a:solidFill>
                          <a:effectLst/>
                          <a:latin typeface="Verdana" pitchFamily="34" charset="0"/>
                        </a:rPr>
                        <a:t>Jumlah</a:t>
                      </a:r>
                      <a:r>
                        <a:rPr kumimoji="0" lang="id-ID" sz="1200" b="0" i="0" u="none" strike="noStrike" cap="none" normalizeH="0" baseline="0" dirty="0" smtClean="0">
                          <a:ln>
                            <a:noFill/>
                          </a:ln>
                          <a:solidFill>
                            <a:schemeClr val="tx1"/>
                          </a:solidFill>
                          <a:effectLst/>
                          <a:latin typeface="Verdana" pitchFamily="34" charset="0"/>
                        </a:rPr>
                        <a:t> total</a:t>
                      </a: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1200" b="0" i="0" u="none" strike="noStrike" cap="none" normalizeH="0" baseline="0" dirty="0" smtClean="0">
                          <a:ln>
                            <a:noFill/>
                          </a:ln>
                          <a:solidFill>
                            <a:schemeClr val="tx1"/>
                          </a:solidFill>
                          <a:effectLst/>
                          <a:latin typeface="Verdana" pitchFamily="34" charset="0"/>
                        </a:rPr>
                        <a:t>............</a:t>
                      </a:r>
                      <a:endParaRPr kumimoji="0" lang="en-US" sz="12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12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9176" name="Text Box 38"/>
          <p:cNvSpPr txBox="1">
            <a:spLocks noChangeArrowheads="1"/>
          </p:cNvSpPr>
          <p:nvPr/>
        </p:nvSpPr>
        <p:spPr bwMode="auto">
          <a:xfrm>
            <a:off x="1692275" y="1214438"/>
            <a:ext cx="4876800" cy="646112"/>
          </a:xfrm>
          <a:prstGeom prst="rect">
            <a:avLst/>
          </a:prstGeom>
          <a:noFill/>
          <a:ln w="12700" cap="sq">
            <a:noFill/>
            <a:miter lim="800000"/>
            <a:headEnd type="none" w="sm" len="sm"/>
            <a:tailEnd type="none" w="sm" len="sm"/>
          </a:ln>
        </p:spPr>
        <p:txBody>
          <a:bodyPr>
            <a:spAutoFit/>
          </a:bodyPr>
          <a:lstStyle/>
          <a:p>
            <a:r>
              <a:rPr lang="en-US"/>
              <a:t>Daftar pembayaran transport ke Bantul tgl………..monitoring  hasil pembenihan dalam rangka pendanaan hibah penelitian bagi dosen PTS Kopertis Wilayah V Tahun anggaran 201</a:t>
            </a:r>
            <a:r>
              <a:rPr lang="id-ID"/>
              <a:t>5</a:t>
            </a:r>
            <a:endParaRPr lang="en-US"/>
          </a:p>
        </p:txBody>
      </p:sp>
      <p:sp>
        <p:nvSpPr>
          <p:cNvPr id="49177" name="Text Box 39"/>
          <p:cNvSpPr txBox="1">
            <a:spLocks noChangeArrowheads="1"/>
          </p:cNvSpPr>
          <p:nvPr/>
        </p:nvSpPr>
        <p:spPr bwMode="auto">
          <a:xfrm>
            <a:off x="4984750" y="4673600"/>
            <a:ext cx="1038225" cy="457200"/>
          </a:xfrm>
          <a:prstGeom prst="rect">
            <a:avLst/>
          </a:prstGeom>
          <a:noFill/>
          <a:ln w="12700" cap="sq">
            <a:noFill/>
            <a:miter lim="800000"/>
            <a:headEnd type="none" w="sm" len="sm"/>
            <a:tailEnd type="none" w="sm" len="sm"/>
          </a:ln>
        </p:spPr>
        <p:txBody>
          <a:bodyPr wrap="none">
            <a:spAutoFit/>
          </a:bodyPr>
          <a:lstStyle/>
          <a:p>
            <a:r>
              <a:rPr lang="en-US"/>
              <a:t>Yogyakarta, </a:t>
            </a:r>
          </a:p>
          <a:p>
            <a:endParaRPr lang="en-US"/>
          </a:p>
        </p:txBody>
      </p:sp>
      <p:sp>
        <p:nvSpPr>
          <p:cNvPr id="49178" name="Text Box 40"/>
          <p:cNvSpPr txBox="1">
            <a:spLocks noChangeArrowheads="1"/>
          </p:cNvSpPr>
          <p:nvPr/>
        </p:nvSpPr>
        <p:spPr bwMode="auto">
          <a:xfrm>
            <a:off x="1816100" y="5105400"/>
            <a:ext cx="4624388" cy="1187450"/>
          </a:xfrm>
          <a:prstGeom prst="rect">
            <a:avLst/>
          </a:prstGeom>
          <a:noFill/>
          <a:ln w="12700" cap="sq">
            <a:noFill/>
            <a:miter lim="800000"/>
            <a:headEnd type="none" w="sm" len="sm"/>
            <a:tailEnd type="none" w="sm" len="sm"/>
          </a:ln>
        </p:spPr>
        <p:txBody>
          <a:bodyPr wrap="none">
            <a:spAutoFit/>
          </a:bodyPr>
          <a:lstStyle/>
          <a:p>
            <a:r>
              <a:rPr lang="en-US"/>
              <a:t>Setuju dibayar                                                     Lunas dibayar tgl:</a:t>
            </a:r>
          </a:p>
          <a:p>
            <a:r>
              <a:rPr lang="en-US"/>
              <a:t>Ketua LPPM Univ                                                Bendahara</a:t>
            </a:r>
          </a:p>
          <a:p>
            <a:endParaRPr lang="en-US"/>
          </a:p>
          <a:p>
            <a:r>
              <a:rPr lang="en-US"/>
              <a:t>       ttd                                                                       ttd</a:t>
            </a:r>
          </a:p>
          <a:p>
            <a:endParaRPr lang="en-US"/>
          </a:p>
          <a:p>
            <a:r>
              <a:rPr lang="en-US"/>
              <a:t>…………………		             ………………….</a:t>
            </a:r>
          </a:p>
        </p:txBody>
      </p:sp>
      <p:sp>
        <p:nvSpPr>
          <p:cNvPr id="49179" name="TextBox 26"/>
          <p:cNvSpPr txBox="1">
            <a:spLocks noChangeArrowheads="1"/>
          </p:cNvSpPr>
          <p:nvPr/>
        </p:nvSpPr>
        <p:spPr bwMode="auto">
          <a:xfrm>
            <a:off x="1785938" y="714375"/>
            <a:ext cx="6462712" cy="523875"/>
          </a:xfrm>
          <a:prstGeom prst="rect">
            <a:avLst/>
          </a:prstGeom>
          <a:noFill/>
          <a:ln w="9525">
            <a:noFill/>
            <a:miter lim="800000"/>
            <a:headEnd/>
            <a:tailEnd/>
          </a:ln>
        </p:spPr>
        <p:txBody>
          <a:bodyPr wrap="none">
            <a:spAutoFit/>
          </a:bodyPr>
          <a:lstStyle/>
          <a:p>
            <a:r>
              <a:rPr lang="en-US" sz="1400"/>
              <a:t>Contoh  </a:t>
            </a:r>
            <a:r>
              <a:rPr lang="en-US" sz="1400" i="1"/>
              <a:t> </a:t>
            </a:r>
            <a:r>
              <a:rPr lang="en-US" sz="1400"/>
              <a:t>V     Daftar pembayaran transport kolektif                   TA             : 201</a:t>
            </a:r>
            <a:r>
              <a:rPr lang="id-ID" sz="1400"/>
              <a:t>5</a:t>
            </a:r>
            <a:endParaRPr lang="en-US" sz="1400"/>
          </a:p>
          <a:p>
            <a:r>
              <a:rPr lang="en-US" sz="1400"/>
              <a:t>                                                                                                    No.  Bukti:  005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32</a:t>
            </a:fld>
            <a:endParaRPr lang="en-US" smtClean="0"/>
          </a:p>
        </p:txBody>
      </p:sp>
      <p:sp>
        <p:nvSpPr>
          <p:cNvPr id="45093" name="Text Box 53"/>
          <p:cNvSpPr txBox="1">
            <a:spLocks noChangeArrowheads="1"/>
          </p:cNvSpPr>
          <p:nvPr/>
        </p:nvSpPr>
        <p:spPr bwMode="auto">
          <a:xfrm>
            <a:off x="1455738" y="214290"/>
            <a:ext cx="5830906" cy="307777"/>
          </a:xfrm>
          <a:prstGeom prst="rect">
            <a:avLst/>
          </a:prstGeom>
          <a:noFill/>
          <a:ln w="12700" cap="sq">
            <a:noFill/>
            <a:miter lim="800000"/>
            <a:headEnd type="none" w="sm" len="sm"/>
            <a:tailEnd type="none" w="sm" len="sm"/>
          </a:ln>
        </p:spPr>
        <p:txBody>
          <a:bodyPr wrap="square">
            <a:spAutoFit/>
          </a:bodyPr>
          <a:lstStyle/>
          <a:p>
            <a:r>
              <a:rPr lang="en-US" sz="1400" b="1" dirty="0" smtClean="0"/>
              <a:t>CONTOH : DAFTAR PENGELUARAN RIIL</a:t>
            </a:r>
            <a:endParaRPr lang="en-US" sz="1400" b="1" dirty="0"/>
          </a:p>
        </p:txBody>
      </p:sp>
      <p:sp>
        <p:nvSpPr>
          <p:cNvPr id="45095" name="Text Box 60"/>
          <p:cNvSpPr txBox="1">
            <a:spLocks noChangeArrowheads="1"/>
          </p:cNvSpPr>
          <p:nvPr/>
        </p:nvSpPr>
        <p:spPr bwMode="auto">
          <a:xfrm>
            <a:off x="357158" y="4149080"/>
            <a:ext cx="8358246" cy="2708920"/>
          </a:xfrm>
          <a:prstGeom prst="rect">
            <a:avLst/>
          </a:prstGeom>
          <a:noFill/>
          <a:ln w="12700" cap="sq">
            <a:noFill/>
            <a:miter lim="800000"/>
            <a:headEnd type="none" w="sm" len="sm"/>
            <a:tailEnd type="none" w="sm" len="sm"/>
          </a:ln>
        </p:spPr>
        <p:txBody>
          <a:bodyPr wrap="square">
            <a:spAutoFit/>
          </a:bodyPr>
          <a:lstStyle/>
          <a:p>
            <a:r>
              <a:rPr lang="en-US" dirty="0" smtClean="0"/>
              <a:t>2. </a:t>
            </a:r>
            <a:r>
              <a:rPr lang="en-US" dirty="0" err="1" smtClean="0"/>
              <a:t>Jumlah</a:t>
            </a:r>
            <a:r>
              <a:rPr lang="en-US" dirty="0" smtClean="0"/>
              <a:t> </a:t>
            </a:r>
            <a:r>
              <a:rPr lang="en-US" dirty="0" err="1" smtClean="0"/>
              <a:t>uang</a:t>
            </a:r>
            <a:r>
              <a:rPr lang="en-US" dirty="0" smtClean="0"/>
              <a:t> </a:t>
            </a:r>
            <a:r>
              <a:rPr lang="en-US" dirty="0" err="1" smtClean="0"/>
              <a:t>tersebut</a:t>
            </a:r>
            <a:r>
              <a:rPr lang="en-US" dirty="0" smtClean="0"/>
              <a:t> </a:t>
            </a:r>
            <a:r>
              <a:rPr lang="en-US" dirty="0" err="1" smtClean="0"/>
              <a:t>pada</a:t>
            </a:r>
            <a:r>
              <a:rPr lang="en-US" dirty="0" smtClean="0"/>
              <a:t> </a:t>
            </a:r>
            <a:r>
              <a:rPr lang="en-US" dirty="0" err="1" smtClean="0"/>
              <a:t>angka</a:t>
            </a:r>
            <a:r>
              <a:rPr lang="en-US" dirty="0" smtClean="0"/>
              <a:t> 1 </a:t>
            </a:r>
            <a:r>
              <a:rPr lang="en-US" dirty="0" err="1" smtClean="0"/>
              <a:t>di</a:t>
            </a:r>
            <a:r>
              <a:rPr lang="en-US" dirty="0" smtClean="0"/>
              <a:t> </a:t>
            </a:r>
            <a:r>
              <a:rPr lang="en-US" dirty="0" err="1" smtClean="0"/>
              <a:t>atas</a:t>
            </a:r>
            <a:r>
              <a:rPr lang="en-US" dirty="0" smtClean="0"/>
              <a:t> </a:t>
            </a:r>
            <a:r>
              <a:rPr lang="en-US" dirty="0" err="1" smtClean="0"/>
              <a:t>benar-benar</a:t>
            </a:r>
            <a:r>
              <a:rPr lang="en-US" dirty="0" smtClean="0"/>
              <a:t> </a:t>
            </a:r>
            <a:r>
              <a:rPr lang="en-US" dirty="0" err="1" smtClean="0"/>
              <a:t>dikeluarkan</a:t>
            </a:r>
            <a:r>
              <a:rPr lang="en-US" dirty="0" smtClean="0"/>
              <a:t> </a:t>
            </a:r>
            <a:r>
              <a:rPr lang="en-US" dirty="0" err="1" smtClean="0"/>
              <a:t>untuk</a:t>
            </a:r>
            <a:r>
              <a:rPr lang="en-US" dirty="0" smtClean="0"/>
              <a:t> </a:t>
            </a:r>
            <a:r>
              <a:rPr lang="en-US" dirty="0" err="1" smtClean="0"/>
              <a:t>pelaksanaan</a:t>
            </a:r>
            <a:r>
              <a:rPr lang="en-US" dirty="0" smtClean="0"/>
              <a:t> </a:t>
            </a:r>
            <a:r>
              <a:rPr lang="en-US" dirty="0" err="1" smtClean="0"/>
              <a:t>perjalanan</a:t>
            </a:r>
            <a:r>
              <a:rPr lang="en-US" dirty="0" smtClean="0"/>
              <a:t> </a:t>
            </a:r>
            <a:r>
              <a:rPr lang="en-US" dirty="0" err="1" smtClean="0"/>
              <a:t>dinas</a:t>
            </a:r>
            <a:r>
              <a:rPr lang="en-US" dirty="0" smtClean="0"/>
              <a:t> </a:t>
            </a:r>
            <a:r>
              <a:rPr lang="en-US" dirty="0" err="1" smtClean="0"/>
              <a:t>dimaksud</a:t>
            </a:r>
            <a:endParaRPr lang="en-US" dirty="0" smtClean="0"/>
          </a:p>
          <a:p>
            <a:r>
              <a:rPr lang="en-US" dirty="0" smtClean="0"/>
              <a:t>    </a:t>
            </a:r>
            <a:r>
              <a:rPr lang="en-US" dirty="0" err="1" smtClean="0"/>
              <a:t>dan</a:t>
            </a:r>
            <a:r>
              <a:rPr lang="en-US" dirty="0" smtClean="0"/>
              <a:t> </a:t>
            </a:r>
            <a:r>
              <a:rPr lang="en-US" dirty="0" err="1" smtClean="0"/>
              <a:t>apabila</a:t>
            </a:r>
            <a:r>
              <a:rPr lang="en-US" dirty="0" smtClean="0"/>
              <a:t> </a:t>
            </a:r>
            <a:r>
              <a:rPr lang="en-US" dirty="0" err="1" smtClean="0"/>
              <a:t>dikemudian</a:t>
            </a:r>
            <a:r>
              <a:rPr lang="en-US" dirty="0" smtClean="0"/>
              <a:t> </a:t>
            </a:r>
            <a:r>
              <a:rPr lang="en-US" dirty="0" err="1" smtClean="0"/>
              <a:t>hari</a:t>
            </a:r>
            <a:r>
              <a:rPr lang="en-US" dirty="0" smtClean="0"/>
              <a:t> </a:t>
            </a:r>
            <a:r>
              <a:rPr lang="en-US" dirty="0" err="1" smtClean="0"/>
              <a:t>terdapat</a:t>
            </a:r>
            <a:r>
              <a:rPr lang="en-US" dirty="0" smtClean="0"/>
              <a:t> </a:t>
            </a:r>
            <a:r>
              <a:rPr lang="en-US" dirty="0" err="1" smtClean="0"/>
              <a:t>kelebihan</a:t>
            </a:r>
            <a:r>
              <a:rPr lang="en-US" dirty="0" smtClean="0"/>
              <a:t> </a:t>
            </a:r>
            <a:r>
              <a:rPr lang="en-US" dirty="0" err="1" smtClean="0"/>
              <a:t>pembayaran</a:t>
            </a:r>
            <a:r>
              <a:rPr lang="en-US" dirty="0" smtClean="0"/>
              <a:t>, </a:t>
            </a:r>
            <a:r>
              <a:rPr lang="en-US" dirty="0" err="1" smtClean="0"/>
              <a:t>kami</a:t>
            </a:r>
            <a:r>
              <a:rPr lang="en-US" dirty="0" smtClean="0"/>
              <a:t> </a:t>
            </a:r>
            <a:r>
              <a:rPr lang="en-US" dirty="0" err="1" smtClean="0"/>
              <a:t>bersedia</a:t>
            </a:r>
            <a:r>
              <a:rPr lang="en-US" dirty="0" smtClean="0"/>
              <a:t> </a:t>
            </a:r>
            <a:r>
              <a:rPr lang="en-US" dirty="0" err="1" smtClean="0"/>
              <a:t>untuk</a:t>
            </a:r>
            <a:r>
              <a:rPr lang="en-US" dirty="0" smtClean="0"/>
              <a:t> </a:t>
            </a:r>
            <a:r>
              <a:rPr lang="en-US" dirty="0" err="1" smtClean="0"/>
              <a:t>menyetor</a:t>
            </a:r>
            <a:r>
              <a:rPr lang="en-US" dirty="0" smtClean="0"/>
              <a:t> </a:t>
            </a:r>
            <a:r>
              <a:rPr lang="en-US" dirty="0" err="1" smtClean="0"/>
              <a:t>kelebihan</a:t>
            </a:r>
            <a:r>
              <a:rPr lang="en-US" dirty="0" smtClean="0"/>
              <a:t> </a:t>
            </a:r>
            <a:r>
              <a:rPr lang="en-US" dirty="0" err="1" smtClean="0"/>
              <a:t>tersebut</a:t>
            </a:r>
            <a:r>
              <a:rPr lang="en-US" dirty="0" smtClean="0"/>
              <a:t> </a:t>
            </a:r>
            <a:r>
              <a:rPr lang="en-US" dirty="0" err="1" smtClean="0"/>
              <a:t>ke</a:t>
            </a:r>
            <a:endParaRPr lang="en-US" dirty="0" smtClean="0"/>
          </a:p>
          <a:p>
            <a:r>
              <a:rPr lang="en-US" dirty="0" smtClean="0"/>
              <a:t>    </a:t>
            </a:r>
            <a:r>
              <a:rPr lang="en-US" dirty="0" err="1" smtClean="0"/>
              <a:t>kantor</a:t>
            </a:r>
            <a:r>
              <a:rPr lang="en-US" dirty="0" smtClean="0"/>
              <a:t> </a:t>
            </a:r>
            <a:r>
              <a:rPr lang="en-US" dirty="0" err="1" smtClean="0"/>
              <a:t>Kas</a:t>
            </a:r>
            <a:r>
              <a:rPr lang="en-US" dirty="0" smtClean="0"/>
              <a:t> Negara</a:t>
            </a:r>
          </a:p>
          <a:p>
            <a:endParaRPr lang="id-ID" dirty="0" smtClean="0"/>
          </a:p>
          <a:p>
            <a:r>
              <a:rPr lang="id-ID" dirty="0" smtClean="0"/>
              <a:t>Demikian pernyataan ini kami buat dengan sebenarnya, untuk dipergunakan sebagaimana mestinya</a:t>
            </a:r>
            <a:endParaRPr lang="en-US" dirty="0" smtClean="0"/>
          </a:p>
          <a:p>
            <a:pPr lvl="8"/>
            <a:r>
              <a:rPr lang="en-US" dirty="0" smtClean="0"/>
              <a:t>                           </a:t>
            </a:r>
            <a:endParaRPr lang="id-ID" dirty="0" smtClean="0"/>
          </a:p>
          <a:p>
            <a:pPr lvl="8"/>
            <a:r>
              <a:rPr lang="id-ID" dirty="0" smtClean="0"/>
              <a:t>                         </a:t>
            </a:r>
            <a:r>
              <a:rPr lang="en-US" dirty="0" smtClean="0"/>
              <a:t> Yogyakarta, 1 </a:t>
            </a:r>
            <a:r>
              <a:rPr lang="en-US" dirty="0" err="1" smtClean="0"/>
              <a:t>Maret</a:t>
            </a:r>
            <a:r>
              <a:rPr lang="en-US" dirty="0" smtClean="0"/>
              <a:t> 2014</a:t>
            </a:r>
          </a:p>
          <a:p>
            <a:r>
              <a:rPr lang="en-US" dirty="0" err="1" smtClean="0"/>
              <a:t>Setuju</a:t>
            </a:r>
            <a:r>
              <a:rPr lang="en-US" dirty="0" smtClean="0"/>
              <a:t> </a:t>
            </a:r>
            <a:r>
              <a:rPr lang="en-US" dirty="0" err="1"/>
              <a:t>dibayar</a:t>
            </a:r>
            <a:r>
              <a:rPr lang="en-US" dirty="0"/>
              <a:t>                                                                                          </a:t>
            </a:r>
          </a:p>
          <a:p>
            <a:r>
              <a:rPr lang="en-US" dirty="0" err="1"/>
              <a:t>Ketua</a:t>
            </a:r>
            <a:r>
              <a:rPr lang="en-US" dirty="0"/>
              <a:t> LPPM      </a:t>
            </a:r>
            <a:r>
              <a:rPr lang="id-ID" dirty="0" smtClean="0"/>
              <a:t>                                                                                       Penerima</a:t>
            </a:r>
            <a:r>
              <a:rPr lang="en-US" dirty="0" smtClean="0"/>
              <a:t>                                                                                       </a:t>
            </a:r>
            <a:endParaRPr lang="en-US" dirty="0"/>
          </a:p>
          <a:p>
            <a:r>
              <a:rPr lang="en-US" dirty="0" smtClean="0"/>
              <a:t>					      </a:t>
            </a:r>
            <a:endParaRPr lang="en-US" dirty="0"/>
          </a:p>
          <a:p>
            <a:r>
              <a:rPr lang="en-US" dirty="0"/>
              <a:t>      </a:t>
            </a:r>
            <a:r>
              <a:rPr lang="en-US" dirty="0" smtClean="0"/>
              <a:t>                                                                                                                    </a:t>
            </a:r>
            <a:endParaRPr lang="en-US" dirty="0"/>
          </a:p>
          <a:p>
            <a:endParaRPr lang="en-US" dirty="0"/>
          </a:p>
          <a:p>
            <a:r>
              <a:rPr lang="en-US" dirty="0" err="1"/>
              <a:t>Nama</a:t>
            </a:r>
            <a:r>
              <a:rPr lang="en-US" dirty="0"/>
              <a:t>………..				      </a:t>
            </a:r>
            <a:r>
              <a:rPr lang="id-ID" dirty="0" smtClean="0"/>
              <a:t>Ervina</a:t>
            </a:r>
            <a:endParaRPr lang="en-US" dirty="0"/>
          </a:p>
          <a:p>
            <a:r>
              <a:rPr lang="en-US" dirty="0"/>
              <a:t>NIP/NIK					      </a:t>
            </a:r>
            <a:r>
              <a:rPr lang="id-ID" dirty="0" smtClean="0"/>
              <a:t>NIP 196302231985031003</a:t>
            </a:r>
            <a:endParaRPr lang="en-US" dirty="0"/>
          </a:p>
        </p:txBody>
      </p:sp>
      <p:sp>
        <p:nvSpPr>
          <p:cNvPr id="10" name="TextBox 9"/>
          <p:cNvSpPr txBox="1"/>
          <p:nvPr/>
        </p:nvSpPr>
        <p:spPr>
          <a:xfrm>
            <a:off x="2571736" y="571480"/>
            <a:ext cx="3929090" cy="276999"/>
          </a:xfrm>
          <a:prstGeom prst="rect">
            <a:avLst/>
          </a:prstGeom>
          <a:noFill/>
        </p:spPr>
        <p:txBody>
          <a:bodyPr wrap="square" rtlCol="0">
            <a:spAutoFit/>
          </a:bodyPr>
          <a:lstStyle/>
          <a:p>
            <a:r>
              <a:rPr lang="en-US" b="1" dirty="0" smtClean="0"/>
              <a:t>DAFTAR  PENGELUARAN RIIL</a:t>
            </a:r>
            <a:endParaRPr lang="en-US" b="1" dirty="0"/>
          </a:p>
        </p:txBody>
      </p:sp>
      <p:sp>
        <p:nvSpPr>
          <p:cNvPr id="11" name="TextBox 10"/>
          <p:cNvSpPr txBox="1"/>
          <p:nvPr/>
        </p:nvSpPr>
        <p:spPr>
          <a:xfrm>
            <a:off x="285720" y="857232"/>
            <a:ext cx="8429684" cy="1969770"/>
          </a:xfrm>
          <a:prstGeom prst="rect">
            <a:avLst/>
          </a:prstGeom>
          <a:noFill/>
        </p:spPr>
        <p:txBody>
          <a:bodyPr wrap="square" rtlCol="0">
            <a:spAutoFit/>
          </a:bodyPr>
          <a:lstStyle/>
          <a:p>
            <a:r>
              <a:rPr lang="en-US" sz="1100" dirty="0" smtClean="0"/>
              <a:t>Yang </a:t>
            </a:r>
            <a:r>
              <a:rPr lang="en-US" sz="1100" dirty="0" err="1" smtClean="0"/>
              <a:t>bertanda</a:t>
            </a:r>
            <a:r>
              <a:rPr lang="en-US" sz="1100" dirty="0" smtClean="0"/>
              <a:t> </a:t>
            </a:r>
            <a:r>
              <a:rPr lang="en-US" sz="1100" dirty="0" err="1" smtClean="0"/>
              <a:t>tangan</a:t>
            </a:r>
            <a:r>
              <a:rPr lang="en-US" sz="1100" dirty="0" smtClean="0"/>
              <a:t> </a:t>
            </a:r>
            <a:r>
              <a:rPr lang="en-US" sz="1100" dirty="0" err="1" smtClean="0"/>
              <a:t>di</a:t>
            </a:r>
            <a:r>
              <a:rPr lang="en-US" sz="1100" dirty="0" smtClean="0"/>
              <a:t> </a:t>
            </a:r>
            <a:r>
              <a:rPr lang="en-US" sz="1100" dirty="0" err="1" smtClean="0"/>
              <a:t>bawah</a:t>
            </a:r>
            <a:r>
              <a:rPr lang="en-US" sz="1100" dirty="0" smtClean="0"/>
              <a:t> </a:t>
            </a:r>
            <a:r>
              <a:rPr lang="en-US" sz="1100" dirty="0" err="1" smtClean="0"/>
              <a:t>ini</a:t>
            </a:r>
            <a:endParaRPr lang="en-US" sz="1100" dirty="0" smtClean="0"/>
          </a:p>
          <a:p>
            <a:r>
              <a:rPr lang="en-US" sz="1100" dirty="0" smtClean="0"/>
              <a:t>              </a:t>
            </a:r>
            <a:r>
              <a:rPr lang="en-US" sz="1100" dirty="0" err="1" smtClean="0"/>
              <a:t>Nama</a:t>
            </a:r>
            <a:r>
              <a:rPr lang="en-US" sz="1100" dirty="0" smtClean="0"/>
              <a:t>             :</a:t>
            </a:r>
            <a:r>
              <a:rPr lang="id-ID" sz="1100" dirty="0" smtClean="0"/>
              <a:t> Ervina</a:t>
            </a:r>
            <a:endParaRPr lang="en-US" sz="1100" dirty="0" smtClean="0"/>
          </a:p>
          <a:p>
            <a:r>
              <a:rPr lang="en-US" sz="1100" dirty="0" smtClean="0"/>
              <a:t>              NIP                 :</a:t>
            </a:r>
            <a:r>
              <a:rPr lang="id-ID" sz="1100" dirty="0" smtClean="0"/>
              <a:t> 196302231985031003</a:t>
            </a:r>
            <a:endParaRPr lang="en-US" sz="1100" dirty="0" smtClean="0"/>
          </a:p>
          <a:p>
            <a:r>
              <a:rPr lang="en-US" sz="1100" dirty="0" smtClean="0"/>
              <a:t>             </a:t>
            </a:r>
            <a:r>
              <a:rPr lang="en-US" sz="1100" dirty="0" err="1" smtClean="0"/>
              <a:t>Jabatan</a:t>
            </a:r>
            <a:r>
              <a:rPr lang="en-US" sz="1100" dirty="0" smtClean="0"/>
              <a:t>          </a:t>
            </a:r>
            <a:r>
              <a:rPr lang="id-ID" sz="1100" dirty="0" smtClean="0"/>
              <a:t> </a:t>
            </a:r>
            <a:r>
              <a:rPr lang="en-US" sz="1100" dirty="0" smtClean="0"/>
              <a:t>:</a:t>
            </a:r>
            <a:r>
              <a:rPr lang="id-ID" sz="1100" dirty="0" smtClean="0"/>
              <a:t> Peneliti</a:t>
            </a:r>
            <a:endParaRPr lang="en-US" sz="1100" dirty="0" smtClean="0"/>
          </a:p>
          <a:p>
            <a:endParaRPr lang="en-US" sz="1100" dirty="0" smtClean="0"/>
          </a:p>
          <a:p>
            <a:r>
              <a:rPr lang="en-US" sz="1100" dirty="0" err="1" smtClean="0"/>
              <a:t>Berdasarkan</a:t>
            </a:r>
            <a:r>
              <a:rPr lang="en-US" sz="1100" dirty="0" smtClean="0"/>
              <a:t> </a:t>
            </a:r>
            <a:r>
              <a:rPr lang="en-US" sz="1100" dirty="0" err="1" smtClean="0"/>
              <a:t>Surat</a:t>
            </a:r>
            <a:r>
              <a:rPr lang="en-US" sz="1100" dirty="0" smtClean="0"/>
              <a:t> </a:t>
            </a:r>
            <a:r>
              <a:rPr lang="en-US" sz="1100" dirty="0" err="1" smtClean="0"/>
              <a:t>Perjalanan</a:t>
            </a:r>
            <a:r>
              <a:rPr lang="en-US" sz="1100" dirty="0" smtClean="0"/>
              <a:t> </a:t>
            </a:r>
            <a:r>
              <a:rPr lang="en-US" sz="1100" dirty="0" err="1" smtClean="0"/>
              <a:t>Dinas</a:t>
            </a:r>
            <a:r>
              <a:rPr lang="en-US" sz="1100" dirty="0" smtClean="0"/>
              <a:t> (SPD) </a:t>
            </a:r>
            <a:r>
              <a:rPr lang="en-US" sz="1100" dirty="0" err="1" smtClean="0"/>
              <a:t>Nomor</a:t>
            </a:r>
            <a:r>
              <a:rPr lang="en-US" sz="1100" dirty="0" smtClean="0"/>
              <a:t>:……….</a:t>
            </a:r>
            <a:r>
              <a:rPr lang="en-US" sz="1100" dirty="0" err="1" smtClean="0"/>
              <a:t>tanggal</a:t>
            </a:r>
            <a:r>
              <a:rPr lang="en-US" sz="1100" dirty="0" smtClean="0"/>
              <a:t>…….., </a:t>
            </a:r>
            <a:r>
              <a:rPr lang="en-US" sz="1100" dirty="0" err="1" smtClean="0"/>
              <a:t>dengan</a:t>
            </a:r>
            <a:r>
              <a:rPr lang="en-US" sz="1100" dirty="0" smtClean="0"/>
              <a:t> </a:t>
            </a:r>
            <a:r>
              <a:rPr lang="en-US" sz="1100" dirty="0" err="1" smtClean="0"/>
              <a:t>ini</a:t>
            </a:r>
            <a:r>
              <a:rPr lang="en-US" sz="1100" dirty="0" smtClean="0"/>
              <a:t> </a:t>
            </a:r>
            <a:r>
              <a:rPr lang="en-US" sz="1100" dirty="0" err="1" smtClean="0"/>
              <a:t>kami</a:t>
            </a:r>
            <a:r>
              <a:rPr lang="en-US" sz="1100" dirty="0" smtClean="0"/>
              <a:t> </a:t>
            </a:r>
            <a:r>
              <a:rPr lang="en-US" sz="1100" dirty="0" err="1" smtClean="0"/>
              <a:t>menyatakan</a:t>
            </a:r>
            <a:r>
              <a:rPr lang="en-US" sz="1100" dirty="0" smtClean="0"/>
              <a:t> </a:t>
            </a:r>
            <a:r>
              <a:rPr lang="en-US" sz="1100" dirty="0" err="1" smtClean="0"/>
              <a:t>dengan</a:t>
            </a:r>
            <a:r>
              <a:rPr lang="en-US" sz="1100" dirty="0" smtClean="0"/>
              <a:t> </a:t>
            </a:r>
            <a:r>
              <a:rPr lang="en-US" sz="1100" dirty="0" err="1" smtClean="0"/>
              <a:t>sesungguhnya</a:t>
            </a:r>
            <a:r>
              <a:rPr lang="en-US" sz="1100" dirty="0" smtClean="0"/>
              <a:t> </a:t>
            </a:r>
            <a:r>
              <a:rPr lang="en-US" sz="1100" dirty="0" err="1" smtClean="0"/>
              <a:t>bahwa</a:t>
            </a:r>
            <a:r>
              <a:rPr lang="en-US" sz="1100" dirty="0" smtClean="0"/>
              <a:t>:</a:t>
            </a:r>
          </a:p>
          <a:p>
            <a:r>
              <a:rPr lang="en-US" sz="1100" dirty="0" smtClean="0"/>
              <a:t>1. </a:t>
            </a:r>
            <a:r>
              <a:rPr lang="en-US" sz="1100" dirty="0" err="1" smtClean="0"/>
              <a:t>Biaya</a:t>
            </a:r>
            <a:r>
              <a:rPr lang="en-US" sz="1100" dirty="0" smtClean="0"/>
              <a:t> transport </a:t>
            </a:r>
            <a:r>
              <a:rPr lang="en-US" sz="1100" dirty="0" err="1" smtClean="0"/>
              <a:t>pegawai</a:t>
            </a:r>
            <a:r>
              <a:rPr lang="en-US" sz="1100" dirty="0" smtClean="0"/>
              <a:t> </a:t>
            </a:r>
            <a:r>
              <a:rPr lang="en-US" sz="1100" dirty="0" err="1" smtClean="0"/>
              <a:t>dan</a:t>
            </a:r>
            <a:r>
              <a:rPr lang="en-US" sz="1100" dirty="0" smtClean="0"/>
              <a:t>/</a:t>
            </a:r>
            <a:r>
              <a:rPr lang="en-US" sz="1100" dirty="0" err="1" smtClean="0"/>
              <a:t>biaya</a:t>
            </a:r>
            <a:r>
              <a:rPr lang="en-US" sz="1100" dirty="0" smtClean="0"/>
              <a:t> transport </a:t>
            </a:r>
            <a:r>
              <a:rPr lang="en-US" sz="1100" dirty="0" err="1" smtClean="0"/>
              <a:t>dibawah</a:t>
            </a:r>
            <a:r>
              <a:rPr lang="en-US" sz="1100" dirty="0" smtClean="0"/>
              <a:t> </a:t>
            </a:r>
            <a:r>
              <a:rPr lang="en-US" sz="1100" dirty="0" err="1" smtClean="0"/>
              <a:t>ini</a:t>
            </a:r>
            <a:r>
              <a:rPr lang="en-US" sz="1100" dirty="0" smtClean="0"/>
              <a:t> yang </a:t>
            </a:r>
            <a:r>
              <a:rPr lang="en-US" sz="1100" dirty="0" err="1" smtClean="0"/>
              <a:t>tidak</a:t>
            </a:r>
            <a:r>
              <a:rPr lang="en-US" sz="1100" dirty="0" smtClean="0"/>
              <a:t> </a:t>
            </a:r>
            <a:r>
              <a:rPr lang="en-US" sz="1100" dirty="0" err="1" smtClean="0"/>
              <a:t>dapat</a:t>
            </a:r>
            <a:r>
              <a:rPr lang="en-US" sz="1100" dirty="0" smtClean="0"/>
              <a:t> </a:t>
            </a:r>
            <a:r>
              <a:rPr lang="en-US" sz="1100" dirty="0" err="1" smtClean="0"/>
              <a:t>diperoleh</a:t>
            </a:r>
            <a:r>
              <a:rPr lang="en-US" sz="1100" dirty="0" smtClean="0"/>
              <a:t> </a:t>
            </a:r>
            <a:r>
              <a:rPr lang="en-US" sz="1100" dirty="0" err="1" smtClean="0"/>
              <a:t>bukti-bukti</a:t>
            </a:r>
            <a:r>
              <a:rPr lang="en-US" sz="1100" dirty="0" smtClean="0"/>
              <a:t> </a:t>
            </a:r>
            <a:r>
              <a:rPr lang="en-US" sz="1100" dirty="0" err="1" smtClean="0"/>
              <a:t>pengeluarannya</a:t>
            </a:r>
            <a:r>
              <a:rPr lang="en-US" sz="1100" dirty="0" smtClean="0"/>
              <a:t>, </a:t>
            </a:r>
            <a:r>
              <a:rPr lang="en-US" sz="1100" dirty="0" err="1" smtClean="0"/>
              <a:t>meliputi</a:t>
            </a:r>
            <a:endParaRPr lang="en-US" sz="1100" dirty="0" smtClean="0"/>
          </a:p>
          <a:p>
            <a:endParaRPr lang="en-US" sz="1100" dirty="0" smtClean="0"/>
          </a:p>
          <a:p>
            <a:r>
              <a:rPr lang="en-US" sz="1100" dirty="0" smtClean="0"/>
              <a:t>                                   </a:t>
            </a:r>
          </a:p>
          <a:p>
            <a:endParaRPr lang="en-US" dirty="0"/>
          </a:p>
        </p:txBody>
      </p:sp>
      <p:graphicFrame>
        <p:nvGraphicFramePr>
          <p:cNvPr id="12" name="Table 11"/>
          <p:cNvGraphicFramePr>
            <a:graphicFrameLocks noGrp="1"/>
          </p:cNvGraphicFramePr>
          <p:nvPr/>
        </p:nvGraphicFramePr>
        <p:xfrm>
          <a:off x="357156" y="2285992"/>
          <a:ext cx="8358248" cy="1719072"/>
        </p:xfrm>
        <a:graphic>
          <a:graphicData uri="http://schemas.openxmlformats.org/drawingml/2006/table">
            <a:tbl>
              <a:tblPr firstRow="1" bandRow="1">
                <a:tableStyleId>{5940675A-B579-460E-94D1-54222C63F5DA}</a:tableStyleId>
              </a:tblPr>
              <a:tblGrid>
                <a:gridCol w="575490"/>
                <a:gridCol w="5210990"/>
                <a:gridCol w="1428760"/>
                <a:gridCol w="1143008"/>
              </a:tblGrid>
              <a:tr h="412994">
                <a:tc>
                  <a:txBody>
                    <a:bodyPr/>
                    <a:lstStyle/>
                    <a:p>
                      <a:pPr algn="ctr"/>
                      <a:r>
                        <a:rPr lang="en-US" sz="1200" dirty="0" smtClean="0"/>
                        <a:t>N0</a:t>
                      </a:r>
                      <a:endParaRPr lang="en-US" dirty="0"/>
                    </a:p>
                  </a:txBody>
                  <a:tcPr/>
                </a:tc>
                <a:tc>
                  <a:txBody>
                    <a:bodyPr/>
                    <a:lstStyle/>
                    <a:p>
                      <a:pPr algn="ctr"/>
                      <a:r>
                        <a:rPr lang="en-US" sz="1200" dirty="0" err="1" smtClean="0"/>
                        <a:t>Perincian</a:t>
                      </a:r>
                      <a:r>
                        <a:rPr lang="en-US" sz="1200" baseline="0" dirty="0" smtClean="0"/>
                        <a:t> </a:t>
                      </a:r>
                      <a:r>
                        <a:rPr lang="en-US" sz="1200" baseline="0" dirty="0" err="1" smtClean="0"/>
                        <a:t>biaya</a:t>
                      </a:r>
                      <a:endParaRPr lang="en-US" sz="1200" dirty="0"/>
                    </a:p>
                  </a:txBody>
                  <a:tcPr/>
                </a:tc>
                <a:tc>
                  <a:txBody>
                    <a:bodyPr/>
                    <a:lstStyle/>
                    <a:p>
                      <a:pPr algn="ctr"/>
                      <a:r>
                        <a:rPr lang="en-US" sz="1200" dirty="0" err="1" smtClean="0"/>
                        <a:t>jumlah</a:t>
                      </a:r>
                      <a:endParaRPr lang="en-US" sz="1200" dirty="0"/>
                    </a:p>
                  </a:txBody>
                  <a:tcPr/>
                </a:tc>
                <a:tc>
                  <a:txBody>
                    <a:bodyPr/>
                    <a:lstStyle/>
                    <a:p>
                      <a:pPr algn="ctr"/>
                      <a:r>
                        <a:rPr lang="en-US" sz="1200" dirty="0" err="1" smtClean="0"/>
                        <a:t>keterangan</a:t>
                      </a:r>
                      <a:endParaRPr lang="en-US" sz="1200" dirty="0"/>
                    </a:p>
                  </a:txBody>
                  <a:tcPr/>
                </a:tc>
              </a:tr>
              <a:tr h="801452">
                <a:tc>
                  <a:txBody>
                    <a:bodyPr/>
                    <a:lstStyle/>
                    <a:p>
                      <a:r>
                        <a:rPr lang="en-US" sz="1200" dirty="0" smtClean="0"/>
                        <a:t>1.</a:t>
                      </a:r>
                    </a:p>
                    <a:p>
                      <a:endParaRPr lang="en-US" sz="1200" dirty="0" smtClean="0"/>
                    </a:p>
                    <a:p>
                      <a:endParaRPr lang="en-US" sz="1200" dirty="0" smtClean="0"/>
                    </a:p>
                    <a:p>
                      <a:endParaRPr lang="en-US" sz="1200" dirty="0"/>
                    </a:p>
                  </a:txBody>
                  <a:tcPr/>
                </a:tc>
                <a:tc>
                  <a:txBody>
                    <a:bodyPr/>
                    <a:lstStyle/>
                    <a:p>
                      <a:r>
                        <a:rPr lang="en-US" sz="1200" baseline="0" dirty="0" smtClean="0"/>
                        <a:t>Transport:</a:t>
                      </a:r>
                    </a:p>
                    <a:p>
                      <a:pPr>
                        <a:buFontTx/>
                        <a:buChar char="-"/>
                      </a:pPr>
                      <a:r>
                        <a:rPr lang="en-US" sz="1200" baseline="0" dirty="0" smtClean="0"/>
                        <a:t>Transport </a:t>
                      </a:r>
                      <a:r>
                        <a:rPr lang="id-ID" sz="1200" baseline="0" dirty="0" smtClean="0"/>
                        <a:t>Jogya-Wonosari PP</a:t>
                      </a:r>
                      <a:endParaRPr lang="en-US" sz="1200" baseline="0" dirty="0" smtClean="0"/>
                    </a:p>
                  </a:txBody>
                  <a:tcPr/>
                </a:tc>
                <a:tc>
                  <a:txBody>
                    <a:bodyPr/>
                    <a:lstStyle/>
                    <a:p>
                      <a:pPr algn="r"/>
                      <a:endParaRPr lang="en-US" sz="1200" dirty="0" smtClean="0"/>
                    </a:p>
                    <a:p>
                      <a:pPr algn="r"/>
                      <a:r>
                        <a:rPr lang="id-ID" sz="1200" dirty="0" smtClean="0"/>
                        <a:t>110.000,-</a:t>
                      </a:r>
                      <a:endParaRPr lang="en-US" sz="1200" dirty="0" smtClean="0"/>
                    </a:p>
                    <a:p>
                      <a:pPr algn="r"/>
                      <a:endParaRPr lang="en-US" sz="1200" dirty="0"/>
                    </a:p>
                  </a:txBody>
                  <a:tcPr/>
                </a:tc>
                <a:tc>
                  <a:txBody>
                    <a:bodyPr/>
                    <a:lstStyle/>
                    <a:p>
                      <a:endParaRPr lang="en-US" sz="1200"/>
                    </a:p>
                  </a:txBody>
                  <a:tcPr/>
                </a:tc>
              </a:tr>
              <a:tr h="483118">
                <a:tc>
                  <a:txBody>
                    <a:bodyPr/>
                    <a:lstStyle/>
                    <a:p>
                      <a:endParaRPr lang="en-US" sz="1200" dirty="0"/>
                    </a:p>
                  </a:txBody>
                  <a:tcPr/>
                </a:tc>
                <a:tc>
                  <a:txBody>
                    <a:bodyPr/>
                    <a:lstStyle/>
                    <a:p>
                      <a:r>
                        <a:rPr lang="en-US" sz="1200" dirty="0" err="1" smtClean="0"/>
                        <a:t>Jumlah</a:t>
                      </a:r>
                      <a:r>
                        <a:rPr lang="en-US" sz="1200" dirty="0" smtClean="0"/>
                        <a:t> total (</a:t>
                      </a:r>
                      <a:r>
                        <a:rPr lang="en-US" sz="1200" dirty="0" err="1" smtClean="0"/>
                        <a:t>Rp</a:t>
                      </a:r>
                      <a:r>
                        <a:rPr lang="en-US" sz="1200" dirty="0" smtClean="0"/>
                        <a:t>.)</a:t>
                      </a:r>
                    </a:p>
                    <a:p>
                      <a:r>
                        <a:rPr lang="en-US" sz="1200" dirty="0" err="1" smtClean="0"/>
                        <a:t>Terbilang</a:t>
                      </a:r>
                      <a:r>
                        <a:rPr lang="en-US" sz="1200" dirty="0" smtClean="0"/>
                        <a:t>:</a:t>
                      </a:r>
                      <a:r>
                        <a:rPr lang="en-US" sz="1200" baseline="0" dirty="0" smtClean="0"/>
                        <a:t>  </a:t>
                      </a:r>
                      <a:r>
                        <a:rPr lang="id-ID" sz="1200" baseline="0" dirty="0" smtClean="0"/>
                        <a:t>seratus sepuluh </a:t>
                      </a:r>
                      <a:r>
                        <a:rPr lang="en-US" sz="1200" baseline="0" dirty="0" err="1" smtClean="0"/>
                        <a:t>ribu</a:t>
                      </a:r>
                      <a:r>
                        <a:rPr lang="en-US" sz="1200" baseline="0" dirty="0" smtClean="0"/>
                        <a:t> rupiah</a:t>
                      </a:r>
                      <a:endParaRPr lang="en-US" sz="1200" dirty="0"/>
                    </a:p>
                  </a:txBody>
                  <a:tcPr/>
                </a:tc>
                <a:tc>
                  <a:txBody>
                    <a:bodyPr/>
                    <a:lstStyle/>
                    <a:p>
                      <a:pPr algn="r"/>
                      <a:r>
                        <a:rPr lang="id-ID" sz="1200" dirty="0" smtClean="0"/>
                        <a:t>11</a:t>
                      </a:r>
                      <a:r>
                        <a:rPr lang="en-US" sz="1200" dirty="0" smtClean="0"/>
                        <a:t>0.000,-</a:t>
                      </a:r>
                      <a:endParaRPr lang="en-US" sz="1200" dirty="0"/>
                    </a:p>
                  </a:txBody>
                  <a:tcPr/>
                </a:tc>
                <a:tc>
                  <a:txBody>
                    <a:bodyPr/>
                    <a:lstStyle/>
                    <a:p>
                      <a:endParaRPr lang="en-US" sz="1200" dirty="0"/>
                    </a:p>
                  </a:txBody>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698016CD-F220-42DE-8FB1-9F474A4C6063}" type="slidenum">
              <a:rPr lang="en-US" smtClean="0"/>
              <a:pPr/>
              <a:t>33</a:t>
            </a:fld>
            <a:endParaRPr lang="en-US" smtClean="0"/>
          </a:p>
        </p:txBody>
      </p:sp>
      <p:graphicFrame>
        <p:nvGraphicFramePr>
          <p:cNvPr id="3" name="Table 2"/>
          <p:cNvGraphicFramePr>
            <a:graphicFrameLocks noGrp="1"/>
          </p:cNvGraphicFramePr>
          <p:nvPr/>
        </p:nvGraphicFramePr>
        <p:xfrm>
          <a:off x="1524000" y="1479550"/>
          <a:ext cx="6477025" cy="3259191"/>
        </p:xfrm>
        <a:graphic>
          <a:graphicData uri="http://schemas.openxmlformats.org/drawingml/2006/table">
            <a:tbl>
              <a:tblPr firstRow="1" bandRow="1">
                <a:tableStyleId>{616DA210-FB5B-4158-B5E0-FEB733F419BA}</a:tableStyleId>
              </a:tblPr>
              <a:tblGrid>
                <a:gridCol w="581902"/>
                <a:gridCol w="2428901"/>
                <a:gridCol w="1290354"/>
                <a:gridCol w="2175868"/>
              </a:tblGrid>
              <a:tr h="410815">
                <a:tc>
                  <a:txBody>
                    <a:bodyPr/>
                    <a:lstStyle/>
                    <a:p>
                      <a:r>
                        <a:rPr lang="en-US" sz="1200" dirty="0" smtClean="0"/>
                        <a:t>NO</a:t>
                      </a:r>
                      <a:endParaRPr lang="en-US" sz="1200" dirty="0">
                        <a:solidFill>
                          <a:srgbClr val="002060"/>
                        </a:solidFill>
                      </a:endParaRPr>
                    </a:p>
                  </a:txBody>
                  <a:tcPr/>
                </a:tc>
                <a:tc>
                  <a:txBody>
                    <a:bodyPr/>
                    <a:lstStyle/>
                    <a:p>
                      <a:r>
                        <a:rPr lang="en-US" sz="1200" dirty="0" smtClean="0"/>
                        <a:t>N  A  M  A</a:t>
                      </a:r>
                      <a:endParaRPr lang="en-US" sz="1200" dirty="0">
                        <a:solidFill>
                          <a:srgbClr val="002060"/>
                        </a:solidFill>
                      </a:endParaRPr>
                    </a:p>
                  </a:txBody>
                  <a:tcPr/>
                </a:tc>
                <a:tc>
                  <a:txBody>
                    <a:bodyPr/>
                    <a:lstStyle/>
                    <a:p>
                      <a:r>
                        <a:rPr lang="en-US" sz="1200" dirty="0" smtClean="0"/>
                        <a:t>TUJUAN</a:t>
                      </a:r>
                      <a:endParaRPr lang="en-US" sz="1200" dirty="0">
                        <a:solidFill>
                          <a:srgbClr val="002060"/>
                        </a:solidFill>
                      </a:endParaRPr>
                    </a:p>
                  </a:txBody>
                  <a:tcPr/>
                </a:tc>
                <a:tc>
                  <a:txBody>
                    <a:bodyPr/>
                    <a:lstStyle/>
                    <a:p>
                      <a:r>
                        <a:rPr lang="en-US" sz="1200" dirty="0" smtClean="0"/>
                        <a:t>TGL/PEGESAHAN PEJABAT</a:t>
                      </a:r>
                      <a:endParaRPr lang="en-US" sz="1200" dirty="0">
                        <a:solidFill>
                          <a:srgbClr val="002060"/>
                        </a:solidFill>
                      </a:endParaRPr>
                    </a:p>
                  </a:txBody>
                  <a:tcPr/>
                </a:tc>
              </a:tr>
              <a:tr h="1068118">
                <a:tc>
                  <a:txBody>
                    <a:bodyPr/>
                    <a:lstStyle/>
                    <a:p>
                      <a:r>
                        <a:rPr lang="en-US" sz="1200" dirty="0" smtClean="0"/>
                        <a:t>1.</a:t>
                      </a:r>
                      <a:endParaRPr lang="en-US" sz="1200" dirty="0"/>
                    </a:p>
                  </a:txBody>
                  <a:tcPr/>
                </a:tc>
                <a:tc>
                  <a:txBody>
                    <a:bodyPr/>
                    <a:lstStyle/>
                    <a:p>
                      <a:r>
                        <a:rPr lang="id-ID" sz="1200" dirty="0" smtClean="0"/>
                        <a:t>Ervina,</a:t>
                      </a:r>
                      <a:r>
                        <a:rPr lang="id-ID" sz="1200" baseline="0" dirty="0" smtClean="0"/>
                        <a:t> SE</a:t>
                      </a:r>
                      <a:endParaRPr lang="en-US" sz="1200" dirty="0"/>
                    </a:p>
                  </a:txBody>
                  <a:tcPr/>
                </a:tc>
                <a:tc>
                  <a:txBody>
                    <a:bodyPr/>
                    <a:lstStyle/>
                    <a:p>
                      <a:r>
                        <a:rPr lang="en-US" sz="1200" dirty="0" err="1" smtClean="0"/>
                        <a:t>Bantul</a:t>
                      </a:r>
                      <a:endParaRPr lang="en-US" sz="1200" dirty="0"/>
                    </a:p>
                  </a:txBody>
                  <a:tcPr/>
                </a:tc>
                <a:tc>
                  <a:txBody>
                    <a:bodyPr/>
                    <a:lstStyle/>
                    <a:p>
                      <a:r>
                        <a:rPr lang="id-ID" sz="1200" dirty="0" smtClean="0"/>
                        <a:t>Tgl.......................</a:t>
                      </a:r>
                      <a:endParaRPr lang="en-US" sz="1200" dirty="0" smtClean="0"/>
                    </a:p>
                    <a:p>
                      <a:endParaRPr lang="en-US" sz="1200" dirty="0" smtClean="0"/>
                    </a:p>
                    <a:p>
                      <a:r>
                        <a:rPr lang="en-US" sz="1200" dirty="0" smtClean="0"/>
                        <a:t>         </a:t>
                      </a:r>
                      <a:r>
                        <a:rPr lang="en-US" sz="1200" dirty="0" err="1" smtClean="0"/>
                        <a:t>ttd</a:t>
                      </a:r>
                      <a:r>
                        <a:rPr lang="en-US" sz="1200" dirty="0" smtClean="0"/>
                        <a:t>&amp; </a:t>
                      </a:r>
                      <a:r>
                        <a:rPr lang="en-US" sz="1200" dirty="0" err="1" smtClean="0"/>
                        <a:t>stampel</a:t>
                      </a:r>
                      <a:endParaRPr lang="en-US" sz="1200" dirty="0" smtClean="0"/>
                    </a:p>
                    <a:p>
                      <a:endParaRPr lang="en-US" sz="1200" dirty="0" smtClean="0"/>
                    </a:p>
                    <a:p>
                      <a:r>
                        <a:rPr lang="en-US" sz="1200" dirty="0" err="1" smtClean="0"/>
                        <a:t>Nama</a:t>
                      </a:r>
                      <a:r>
                        <a:rPr lang="id-ID" sz="1200" dirty="0" smtClean="0"/>
                        <a:t>/jabatan</a:t>
                      </a:r>
                      <a:r>
                        <a:rPr lang="en-US" sz="1200" dirty="0" smtClean="0"/>
                        <a:t>………………</a:t>
                      </a:r>
                    </a:p>
                    <a:p>
                      <a:endParaRPr lang="en-US" sz="1200" dirty="0"/>
                    </a:p>
                  </a:txBody>
                  <a:tcPr/>
                </a:tc>
              </a:tr>
              <a:tr h="1232444">
                <a:tc>
                  <a:txBody>
                    <a:bodyPr/>
                    <a:lstStyle/>
                    <a:p>
                      <a:r>
                        <a:rPr lang="en-US" sz="1200" dirty="0" smtClean="0"/>
                        <a:t>2.</a:t>
                      </a:r>
                      <a:endParaRPr lang="en-US" sz="1200" dirty="0"/>
                    </a:p>
                  </a:txBody>
                  <a:tcPr/>
                </a:tc>
                <a:tc>
                  <a:txBody>
                    <a:bodyPr/>
                    <a:lstStyle/>
                    <a:p>
                      <a:r>
                        <a:rPr lang="en-US" sz="1200" dirty="0" err="1" smtClean="0"/>
                        <a:t>Sumadyo</a:t>
                      </a:r>
                      <a:r>
                        <a:rPr lang="id-ID" sz="1200" dirty="0" smtClean="0"/>
                        <a:t> B</a:t>
                      </a:r>
                      <a:endParaRPr lang="en-US" sz="1200" dirty="0"/>
                    </a:p>
                  </a:txBody>
                  <a:tcPr/>
                </a:tc>
                <a:tc>
                  <a:txBody>
                    <a:bodyPr/>
                    <a:lstStyle/>
                    <a:p>
                      <a:r>
                        <a:rPr lang="en-US" sz="1200" dirty="0" err="1" smtClean="0"/>
                        <a:t>Wonosari</a:t>
                      </a:r>
                      <a:endParaRPr lang="en-US" sz="1200" dirty="0"/>
                    </a:p>
                  </a:txBody>
                  <a:tcPr/>
                </a:tc>
                <a:tc>
                  <a:txBody>
                    <a:bodyPr/>
                    <a:lstStyle/>
                    <a:p>
                      <a:r>
                        <a:rPr lang="id-ID" sz="1200" dirty="0" smtClean="0"/>
                        <a:t>Tgl...........................</a:t>
                      </a:r>
                      <a:endParaRPr lang="en-US" sz="1200" dirty="0" smtClean="0"/>
                    </a:p>
                    <a:p>
                      <a:endParaRPr lang="en-US" sz="1200" dirty="0" smtClean="0"/>
                    </a:p>
                    <a:p>
                      <a:endParaRPr lang="en-US" sz="1200" dirty="0" smtClean="0"/>
                    </a:p>
                    <a:p>
                      <a:r>
                        <a:rPr lang="en-US" sz="1200" dirty="0" smtClean="0"/>
                        <a:t>       </a:t>
                      </a:r>
                      <a:r>
                        <a:rPr lang="en-US" sz="1200" dirty="0" err="1" smtClean="0"/>
                        <a:t>ttd</a:t>
                      </a:r>
                      <a:r>
                        <a:rPr lang="en-US" sz="1200" dirty="0" smtClean="0"/>
                        <a:t> &amp; </a:t>
                      </a:r>
                      <a:r>
                        <a:rPr lang="en-US" sz="1200" dirty="0" err="1" smtClean="0"/>
                        <a:t>stampel</a:t>
                      </a:r>
                      <a:endParaRPr lang="en-US" sz="1200" dirty="0" smtClean="0"/>
                    </a:p>
                    <a:p>
                      <a:endParaRPr lang="en-US" sz="1200" dirty="0" smtClean="0"/>
                    </a:p>
                    <a:p>
                      <a:endParaRPr lang="en-US" sz="1200" dirty="0" smtClean="0"/>
                    </a:p>
                    <a:p>
                      <a:r>
                        <a:rPr lang="en-US" sz="1200" dirty="0" smtClean="0"/>
                        <a:t>Nam</a:t>
                      </a:r>
                      <a:r>
                        <a:rPr lang="id-ID" sz="1200" dirty="0" smtClean="0"/>
                        <a:t>a/jabatan..................</a:t>
                      </a:r>
                      <a:endParaRPr lang="en-US" sz="1200" dirty="0"/>
                    </a:p>
                  </a:txBody>
                  <a:tcPr/>
                </a:tc>
              </a:tr>
              <a:tr h="288056">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bl>
          </a:graphicData>
        </a:graphic>
      </p:graphicFrame>
      <p:sp>
        <p:nvSpPr>
          <p:cNvPr id="50207" name="TextBox 4"/>
          <p:cNvSpPr txBox="1">
            <a:spLocks noChangeArrowheads="1"/>
          </p:cNvSpPr>
          <p:nvPr/>
        </p:nvSpPr>
        <p:spPr bwMode="auto">
          <a:xfrm>
            <a:off x="4929188" y="4786313"/>
            <a:ext cx="2159000" cy="1754326"/>
          </a:xfrm>
          <a:prstGeom prst="rect">
            <a:avLst/>
          </a:prstGeom>
          <a:noFill/>
          <a:ln w="9525">
            <a:noFill/>
            <a:miter lim="800000"/>
            <a:headEnd/>
            <a:tailEnd/>
          </a:ln>
        </p:spPr>
        <p:txBody>
          <a:bodyPr>
            <a:spAutoFit/>
          </a:bodyPr>
          <a:lstStyle/>
          <a:p>
            <a:r>
              <a:rPr lang="en-US" dirty="0"/>
              <a:t>Yogyakarta</a:t>
            </a:r>
            <a:r>
              <a:rPr lang="id-ID" dirty="0"/>
              <a:t>...................</a:t>
            </a:r>
            <a:endParaRPr lang="en-US" dirty="0"/>
          </a:p>
          <a:p>
            <a:endParaRPr lang="en-US" dirty="0"/>
          </a:p>
          <a:p>
            <a:r>
              <a:rPr lang="en-US" dirty="0" err="1"/>
              <a:t>Penanggung</a:t>
            </a:r>
            <a:r>
              <a:rPr lang="en-US" dirty="0"/>
              <a:t> </a:t>
            </a:r>
            <a:r>
              <a:rPr lang="en-US" dirty="0" err="1"/>
              <a:t>Jawab</a:t>
            </a:r>
            <a:r>
              <a:rPr lang="en-US" dirty="0"/>
              <a:t> </a:t>
            </a:r>
            <a:r>
              <a:rPr lang="en-US" dirty="0" err="1"/>
              <a:t>kegiatan</a:t>
            </a:r>
            <a:endParaRPr lang="en-US" dirty="0"/>
          </a:p>
          <a:p>
            <a:r>
              <a:rPr lang="en-US" dirty="0"/>
              <a:t> </a:t>
            </a:r>
            <a:r>
              <a:rPr lang="id-ID" dirty="0" smtClean="0"/>
              <a:t>Ketua LPPM</a:t>
            </a:r>
            <a:r>
              <a:rPr lang="en-US" dirty="0" smtClean="0"/>
              <a:t>     </a:t>
            </a:r>
            <a:endParaRPr lang="en-US" dirty="0"/>
          </a:p>
          <a:p>
            <a:r>
              <a:rPr lang="en-US" dirty="0"/>
              <a:t>           </a:t>
            </a:r>
            <a:r>
              <a:rPr lang="en-US" dirty="0" err="1"/>
              <a:t>ttd</a:t>
            </a:r>
            <a:endParaRPr lang="en-US" dirty="0"/>
          </a:p>
          <a:p>
            <a:endParaRPr lang="en-US" dirty="0"/>
          </a:p>
          <a:p>
            <a:endParaRPr lang="id-ID" dirty="0" smtClean="0"/>
          </a:p>
          <a:p>
            <a:r>
              <a:rPr lang="en-US" dirty="0" err="1" smtClean="0"/>
              <a:t>Nama</a:t>
            </a:r>
            <a:r>
              <a:rPr lang="en-US" dirty="0"/>
              <a:t>……………………</a:t>
            </a:r>
          </a:p>
          <a:p>
            <a:endParaRPr lang="en-US" dirty="0"/>
          </a:p>
        </p:txBody>
      </p:sp>
      <p:sp>
        <p:nvSpPr>
          <p:cNvPr id="50208" name="TextBox 6"/>
          <p:cNvSpPr txBox="1">
            <a:spLocks noChangeArrowheads="1"/>
          </p:cNvSpPr>
          <p:nvPr/>
        </p:nvSpPr>
        <p:spPr bwMode="auto">
          <a:xfrm>
            <a:off x="1403648" y="620688"/>
            <a:ext cx="6552727" cy="1015663"/>
          </a:xfrm>
          <a:prstGeom prst="rect">
            <a:avLst/>
          </a:prstGeom>
          <a:noFill/>
          <a:ln w="9525">
            <a:noFill/>
            <a:miter lim="800000"/>
            <a:headEnd/>
            <a:tailEnd/>
          </a:ln>
        </p:spPr>
        <p:txBody>
          <a:bodyPr wrap="square">
            <a:spAutoFit/>
          </a:bodyPr>
          <a:lstStyle/>
          <a:p>
            <a:r>
              <a:rPr lang="en-US" b="1" i="1" dirty="0"/>
              <a:t>LAMPIRAN </a:t>
            </a:r>
            <a:r>
              <a:rPr lang="en-US" b="1" i="1" dirty="0" smtClean="0"/>
              <a:t>TRANSPORT</a:t>
            </a:r>
            <a:r>
              <a:rPr lang="id-ID" b="1" i="1" dirty="0" smtClean="0"/>
              <a:t> LOKAL</a:t>
            </a:r>
          </a:p>
          <a:p>
            <a:endParaRPr lang="id-ID" b="1" i="1" dirty="0" smtClean="0"/>
          </a:p>
          <a:p>
            <a:r>
              <a:rPr lang="id-ID" b="1" i="1" dirty="0" smtClean="0"/>
              <a:t>Lampiran kuitansi No pembukan ......... Tanggal........ Bantuan transport ke Wonosari </a:t>
            </a:r>
          </a:p>
          <a:p>
            <a:endParaRPr lang="id-ID" b="1" i="1" dirty="0" smtClean="0"/>
          </a:p>
          <a:p>
            <a:endParaRPr lang="en-US" b="1"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357158" y="1500174"/>
            <a:ext cx="8391555" cy="4857784"/>
          </a:xfrm>
          <a:scene3d>
            <a:camera prst="orthographicFront"/>
            <a:lightRig rig="threePt" dir="t"/>
          </a:scene3d>
          <a:sp3d>
            <a:bevelT w="165100" prst="coolSlant"/>
          </a:sp3d>
        </p:spPr>
        <p:style>
          <a:lnRef idx="1">
            <a:schemeClr val="dk1"/>
          </a:lnRef>
          <a:fillRef idx="2">
            <a:schemeClr val="dk1"/>
          </a:fillRef>
          <a:effectRef idx="1">
            <a:schemeClr val="dk1"/>
          </a:effectRef>
          <a:fontRef idx="minor">
            <a:schemeClr val="dk1"/>
          </a:fontRef>
        </p:style>
        <p:txBody>
          <a:bodyPr/>
          <a:lstStyle/>
          <a:p>
            <a:pPr marL="514350" indent="-514350" eaLnBrk="1" hangingPunct="1">
              <a:buFont typeface="Wingdings 2" pitchFamily="18" charset="2"/>
              <a:buAutoNum type="arabicPeriod"/>
            </a:pPr>
            <a:r>
              <a:rPr lang="id-ID" sz="2800" dirty="0" smtClean="0">
                <a:latin typeface="Arial" charset="0"/>
              </a:rPr>
              <a:t>Pembelian konsumsi rapat </a:t>
            </a:r>
          </a:p>
          <a:p>
            <a:pPr marL="514350" indent="-514350" eaLnBrk="1" hangingPunct="1">
              <a:buFont typeface="Wingdings 2" pitchFamily="18" charset="2"/>
              <a:buAutoNum type="arabicPeriod"/>
            </a:pPr>
            <a:endParaRPr lang="id-ID" sz="2800" dirty="0" smtClean="0">
              <a:latin typeface="Arial" charset="0"/>
            </a:endParaRPr>
          </a:p>
          <a:p>
            <a:pPr marL="514350" indent="-514350" eaLnBrk="1" hangingPunct="1">
              <a:buFont typeface="Wingdings 2" pitchFamily="18" charset="2"/>
              <a:buAutoNum type="arabicPeriod"/>
            </a:pPr>
            <a:r>
              <a:rPr lang="id-ID" sz="2800" dirty="0" smtClean="0">
                <a:latin typeface="Arial" charset="0"/>
              </a:rPr>
              <a:t>Biaya fotocopy/Penggandaan</a:t>
            </a:r>
          </a:p>
          <a:p>
            <a:pPr marL="514350" indent="-514350" eaLnBrk="1" hangingPunct="1">
              <a:buFont typeface="Wingdings 2" pitchFamily="18" charset="2"/>
              <a:buAutoNum type="arabicPeriod"/>
            </a:pPr>
            <a:endParaRPr lang="id-ID" sz="2800" dirty="0" smtClean="0">
              <a:latin typeface="Arial" charset="0"/>
            </a:endParaRPr>
          </a:p>
          <a:p>
            <a:pPr marL="514350" indent="-514350" eaLnBrk="1" hangingPunct="1">
              <a:buFont typeface="Wingdings 2" pitchFamily="18" charset="2"/>
              <a:buAutoNum type="arabicPeriod"/>
            </a:pPr>
            <a:r>
              <a:rPr lang="id-ID" sz="2800" dirty="0" smtClean="0">
                <a:latin typeface="Arial" charset="0"/>
              </a:rPr>
              <a:t>Sewa alat/kendaraan</a:t>
            </a:r>
          </a:p>
          <a:p>
            <a:pPr marL="514350" indent="-514350" eaLnBrk="1" hangingPunct="1">
              <a:buFont typeface="Wingdings 2" pitchFamily="18" charset="2"/>
              <a:buAutoNum type="arabicPeriod"/>
            </a:pPr>
            <a:endParaRPr lang="id-ID" sz="2800" dirty="0" smtClean="0">
              <a:latin typeface="Arial" charset="0"/>
            </a:endParaRPr>
          </a:p>
          <a:p>
            <a:pPr marL="514350" indent="-514350" eaLnBrk="1" hangingPunct="1">
              <a:buFont typeface="Wingdings 2" pitchFamily="18" charset="2"/>
              <a:buAutoNum type="arabicPeriod"/>
            </a:pPr>
            <a:r>
              <a:rPr lang="id-ID" sz="2800" dirty="0" smtClean="0">
                <a:latin typeface="Arial" charset="0"/>
              </a:rPr>
              <a:t>Penyusunan laporan</a:t>
            </a:r>
          </a:p>
          <a:p>
            <a:pPr marL="514350" indent="-514350" eaLnBrk="1" hangingPunct="1">
              <a:buFont typeface="Wingdings 2" pitchFamily="18" charset="2"/>
              <a:buAutoNum type="arabicPeriod"/>
            </a:pPr>
            <a:endParaRPr lang="id-ID" sz="2800" dirty="0" smtClean="0">
              <a:latin typeface="Arial" charset="0"/>
            </a:endParaRPr>
          </a:p>
          <a:p>
            <a:pPr marL="514350" indent="-514350" eaLnBrk="1" hangingPunct="1">
              <a:buFont typeface="Wingdings 2" pitchFamily="18" charset="2"/>
              <a:buAutoNum type="arabicPeriod"/>
            </a:pPr>
            <a:endParaRPr lang="en-US" sz="2800" dirty="0" smtClean="0">
              <a:latin typeface="Arial" charset="0"/>
            </a:endParaRPr>
          </a:p>
        </p:txBody>
      </p:sp>
      <p:sp>
        <p:nvSpPr>
          <p:cNvPr id="3072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79D2524-4140-4561-A404-66EAFCEEFA8C}" type="slidenum">
              <a:rPr lang="en-US" smtClean="0"/>
              <a:pPr/>
              <a:t>34</a:t>
            </a:fld>
            <a:endParaRPr lang="en-US" smtClean="0"/>
          </a:p>
        </p:txBody>
      </p:sp>
      <p:sp>
        <p:nvSpPr>
          <p:cNvPr id="17411" name="Rectangle 2"/>
          <p:cNvSpPr>
            <a:spLocks noGrp="1" noChangeArrowheads="1"/>
          </p:cNvSpPr>
          <p:nvPr>
            <p:ph type="title"/>
          </p:nvPr>
        </p:nvSpPr>
        <p:spPr>
          <a:xfrm>
            <a:off x="285720" y="476672"/>
            <a:ext cx="8501122" cy="864095"/>
          </a:xfrm>
          <a:scene3d>
            <a:camera prst="orthographicFront"/>
            <a:lightRig rig="soft" dir="t"/>
          </a:scene3d>
          <a:sp3d>
            <a:bevelT w="139700" prst="cross"/>
          </a:sp3d>
        </p:spPr>
        <p:style>
          <a:lnRef idx="3">
            <a:schemeClr val="lt1"/>
          </a:lnRef>
          <a:fillRef idx="1">
            <a:schemeClr val="accent4"/>
          </a:fillRef>
          <a:effectRef idx="1">
            <a:schemeClr val="accent4"/>
          </a:effectRef>
          <a:fontRef idx="minor">
            <a:schemeClr val="lt1"/>
          </a:fontRef>
        </p:style>
        <p:txBody>
          <a:bodyPr>
            <a:scene3d>
              <a:camera prst="orthographicFront"/>
              <a:lightRig rig="soft" dir="t"/>
            </a:scene3d>
            <a:sp3d prstMaterial="softEdge">
              <a:bevelT w="25400" h="25400"/>
            </a:sp3d>
          </a:bodyPr>
          <a:lstStyle/>
          <a:p>
            <a:pPr algn="ctr" eaLnBrk="1" fontAlgn="auto" hangingPunct="1">
              <a:spcAft>
                <a:spcPts val="0"/>
              </a:spcAft>
              <a:defRPr/>
            </a:pPr>
            <a:r>
              <a:rPr lang="id-ID" sz="3200" dirty="0" smtClean="0">
                <a:solidFill>
                  <a:schemeClr val="tx1"/>
                </a:solidFill>
                <a:latin typeface="Arial" charset="0"/>
              </a:rPr>
              <a:t>D. BELANJA LAIN-LAIN</a:t>
            </a:r>
            <a:endParaRPr lang="en-US" sz="3200" dirty="0" smtClean="0">
              <a:solidFill>
                <a:schemeClr val="tx1"/>
              </a:solidFill>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468313" y="1412776"/>
            <a:ext cx="8280400" cy="4683224"/>
          </a:xfrm>
          <a:scene3d>
            <a:camera prst="orthographicFront"/>
            <a:lightRig rig="threePt" dir="t"/>
          </a:scene3d>
          <a:sp3d>
            <a:bevelT prst="slope"/>
          </a:sp3d>
        </p:spPr>
        <p:style>
          <a:lnRef idx="2">
            <a:schemeClr val="accent4">
              <a:shade val="50000"/>
            </a:schemeClr>
          </a:lnRef>
          <a:fillRef idx="1">
            <a:schemeClr val="accent4"/>
          </a:fillRef>
          <a:effectRef idx="0">
            <a:schemeClr val="accent4"/>
          </a:effectRef>
          <a:fontRef idx="minor">
            <a:schemeClr val="lt1"/>
          </a:fontRef>
        </p:style>
        <p:txBody>
          <a:bodyPr/>
          <a:lstStyle/>
          <a:p>
            <a:pPr marL="514350" indent="-514350" eaLnBrk="1" hangingPunct="1">
              <a:buFont typeface="Wingdings 2" pitchFamily="18" charset="2"/>
              <a:buAutoNum type="arabicPeriod"/>
            </a:pPr>
            <a:r>
              <a:rPr lang="id-ID" sz="2800" dirty="0" smtClean="0">
                <a:latin typeface="Arial" charset="0"/>
              </a:rPr>
              <a:t>Biaya rapat : konsumsi</a:t>
            </a:r>
          </a:p>
          <a:p>
            <a:pPr marL="514350" indent="-514350" eaLnBrk="1" hangingPunct="1">
              <a:buNone/>
            </a:pPr>
            <a:r>
              <a:rPr lang="id-ID" sz="2800" dirty="0" smtClean="0">
                <a:latin typeface="Arial" charset="0"/>
              </a:rPr>
              <a:t>     Kelengkapan Administrasi</a:t>
            </a:r>
          </a:p>
          <a:p>
            <a:pPr marL="514350" indent="-514350" eaLnBrk="1" hangingPunct="1"/>
            <a:r>
              <a:rPr lang="id-ID" sz="2800" dirty="0" smtClean="0">
                <a:latin typeface="Arial" charset="0"/>
              </a:rPr>
              <a:t>Kuitansi pembelian konsumsi</a:t>
            </a:r>
          </a:p>
          <a:p>
            <a:pPr marL="514350" indent="-514350" eaLnBrk="1" hangingPunct="1"/>
            <a:r>
              <a:rPr lang="id-ID" sz="2800" dirty="0" smtClean="0">
                <a:latin typeface="Arial" charset="0"/>
              </a:rPr>
              <a:t>Surat undangan rapat</a:t>
            </a:r>
          </a:p>
          <a:p>
            <a:pPr marL="514350" indent="-514350" eaLnBrk="1" hangingPunct="1"/>
            <a:r>
              <a:rPr lang="id-ID" sz="2800" dirty="0" smtClean="0">
                <a:latin typeface="Arial" charset="0"/>
              </a:rPr>
              <a:t>Daftar hadir</a:t>
            </a:r>
          </a:p>
          <a:p>
            <a:pPr marL="514350" indent="-514350" eaLnBrk="1" hangingPunct="1"/>
            <a:r>
              <a:rPr lang="id-ID" sz="2800" dirty="0" smtClean="0">
                <a:latin typeface="Arial" charset="0"/>
              </a:rPr>
              <a:t>Jika rapat di kantor/komplek perkantoran: tidak diperkenankanadanya “Penggantian transport”</a:t>
            </a:r>
          </a:p>
          <a:p>
            <a:pPr marL="514350" indent="-514350" eaLnBrk="1" hangingPunct="1"/>
            <a:r>
              <a:rPr lang="id-ID" sz="2800" dirty="0" smtClean="0">
                <a:latin typeface="Arial" charset="0"/>
              </a:rPr>
              <a:t>Tarif satuan konsumsi “ DI Yogyakarta” tertinggi;</a:t>
            </a:r>
          </a:p>
          <a:p>
            <a:pPr marL="514350" indent="-514350" eaLnBrk="1" hangingPunct="1">
              <a:buNone/>
            </a:pPr>
            <a:r>
              <a:rPr lang="id-ID" sz="2800" dirty="0" smtClean="0">
                <a:latin typeface="Arial" charset="0"/>
              </a:rPr>
              <a:t>      Makan Rp. 36.000,-/kali</a:t>
            </a:r>
          </a:p>
          <a:p>
            <a:pPr marL="514350" indent="-514350" eaLnBrk="1" hangingPunct="1">
              <a:buNone/>
            </a:pPr>
            <a:r>
              <a:rPr lang="id-ID" sz="2800" dirty="0" smtClean="0">
                <a:latin typeface="Arial" charset="0"/>
              </a:rPr>
              <a:t>      Snack  Rp. 13.000,-/kali</a:t>
            </a:r>
            <a:endParaRPr lang="en-US" sz="2800" dirty="0" smtClean="0">
              <a:latin typeface="Arial" charset="0"/>
            </a:endParaRPr>
          </a:p>
        </p:txBody>
      </p:sp>
      <p:sp>
        <p:nvSpPr>
          <p:cNvPr id="3072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79D2524-4140-4561-A404-66EAFCEEFA8C}" type="slidenum">
              <a:rPr lang="en-US" smtClean="0"/>
              <a:pPr/>
              <a:t>35</a:t>
            </a:fld>
            <a:endParaRPr lang="en-US" smtClean="0"/>
          </a:p>
        </p:txBody>
      </p:sp>
      <p:sp>
        <p:nvSpPr>
          <p:cNvPr id="17411" name="Rectangle 2"/>
          <p:cNvSpPr>
            <a:spLocks noGrp="1" noChangeArrowheads="1"/>
          </p:cNvSpPr>
          <p:nvPr>
            <p:ph type="title"/>
          </p:nvPr>
        </p:nvSpPr>
        <p:spPr>
          <a:xfrm>
            <a:off x="428596" y="476672"/>
            <a:ext cx="8358246" cy="864095"/>
          </a:xfrm>
          <a:scene3d>
            <a:camera prst="orthographicFront"/>
            <a:lightRig rig="soft" dir="t"/>
          </a:scene3d>
          <a:sp3d>
            <a:bevelT w="114300" prst="hardEdge"/>
          </a:sp3d>
        </p:spPr>
        <p:style>
          <a:lnRef idx="2">
            <a:schemeClr val="accent4">
              <a:shade val="50000"/>
            </a:schemeClr>
          </a:lnRef>
          <a:fillRef idx="1">
            <a:schemeClr val="accent4"/>
          </a:fillRef>
          <a:effectRef idx="0">
            <a:schemeClr val="accent4"/>
          </a:effectRef>
          <a:fontRef idx="minor">
            <a:schemeClr val="lt1"/>
          </a:fontRef>
        </p:style>
        <p:txBody>
          <a:bodyPr>
            <a:scene3d>
              <a:camera prst="orthographicFront"/>
              <a:lightRig rig="soft" dir="t"/>
            </a:scene3d>
            <a:sp3d prstMaterial="softEdge">
              <a:bevelT w="25400" h="25400"/>
            </a:sp3d>
          </a:bodyPr>
          <a:lstStyle/>
          <a:p>
            <a:pPr algn="ctr" eaLnBrk="1" fontAlgn="auto" hangingPunct="1">
              <a:spcAft>
                <a:spcPts val="0"/>
              </a:spcAft>
              <a:defRPr/>
            </a:pPr>
            <a:r>
              <a:rPr lang="id-ID" sz="3200" dirty="0" smtClean="0">
                <a:solidFill>
                  <a:schemeClr val="tx1"/>
                </a:solidFill>
                <a:latin typeface="Arial" charset="0"/>
              </a:rPr>
              <a:t>Pembelian konsumsi rapat</a:t>
            </a:r>
            <a:endParaRPr lang="en-US" sz="3200" dirty="0" smtClean="0">
              <a:solidFill>
                <a:schemeClr val="tx1"/>
              </a:solidFill>
              <a:latin typeface="Arial" charset="0"/>
            </a:endParaRPr>
          </a:p>
        </p:txBody>
      </p:sp>
      <p:sp>
        <p:nvSpPr>
          <p:cNvPr id="5" name="Right Brace 4"/>
          <p:cNvSpPr/>
          <p:nvPr/>
        </p:nvSpPr>
        <p:spPr>
          <a:xfrm>
            <a:off x="5076056" y="5373216"/>
            <a:ext cx="432048" cy="72008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dirty="0"/>
          </a:p>
        </p:txBody>
      </p:sp>
      <p:sp>
        <p:nvSpPr>
          <p:cNvPr id="6" name="Rectangle 5"/>
          <p:cNvSpPr/>
          <p:nvPr/>
        </p:nvSpPr>
        <p:spPr>
          <a:xfrm>
            <a:off x="5724128" y="5445224"/>
            <a:ext cx="2952328" cy="5040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b="1" dirty="0" smtClean="0">
                <a:solidFill>
                  <a:schemeClr val="tx1"/>
                </a:solidFill>
              </a:rPr>
              <a:t>PMK Nomor 53/PMK.02/2014</a:t>
            </a:r>
            <a:endParaRPr lang="id-ID" b="1" dirty="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468313" y="1142984"/>
            <a:ext cx="8280400" cy="4953016"/>
          </a:xfrm>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lstStyle/>
          <a:p>
            <a:pPr marL="514350" indent="-514350" eaLnBrk="1" hangingPunct="1">
              <a:buNone/>
            </a:pPr>
            <a:endParaRPr lang="id-ID" sz="1400" dirty="0" smtClean="0">
              <a:latin typeface="Arial" charset="0"/>
            </a:endParaRPr>
          </a:p>
          <a:p>
            <a:pPr marL="514350" indent="-514350" eaLnBrk="1" hangingPunct="1">
              <a:buNone/>
            </a:pPr>
            <a:r>
              <a:rPr lang="id-ID" sz="2800" dirty="0" smtClean="0">
                <a:latin typeface="Arial" charset="0"/>
              </a:rPr>
              <a:t>1.  Fotocopy/Penggandaan</a:t>
            </a:r>
          </a:p>
          <a:p>
            <a:pPr marL="514350" indent="-514350" eaLnBrk="1" hangingPunct="1">
              <a:buNone/>
            </a:pPr>
            <a:r>
              <a:rPr lang="id-ID" sz="2800" dirty="0" smtClean="0">
                <a:latin typeface="Arial" charset="0"/>
              </a:rPr>
              <a:t>     </a:t>
            </a:r>
            <a:r>
              <a:rPr lang="id-ID" sz="2400" dirty="0" smtClean="0">
                <a:latin typeface="Arial" charset="0"/>
              </a:rPr>
              <a:t>- Kuitansi/bon(materai, stempel toko, nama  jelas)</a:t>
            </a:r>
          </a:p>
          <a:p>
            <a:pPr marL="514350" indent="-514350" eaLnBrk="1" hangingPunct="1">
              <a:buNone/>
            </a:pPr>
            <a:endParaRPr lang="id-ID" sz="1200" dirty="0" smtClean="0">
              <a:latin typeface="Arial" charset="0"/>
            </a:endParaRPr>
          </a:p>
          <a:p>
            <a:pPr marL="514350" indent="-514350" eaLnBrk="1" hangingPunct="1">
              <a:buNone/>
            </a:pPr>
            <a:r>
              <a:rPr lang="id-ID" sz="2800" dirty="0" smtClean="0">
                <a:latin typeface="Arial" charset="0"/>
              </a:rPr>
              <a:t>2.  Sewa alat/kendaraan:</a:t>
            </a:r>
          </a:p>
          <a:p>
            <a:pPr marL="514350" indent="-514350" eaLnBrk="1" hangingPunct="1">
              <a:buNone/>
            </a:pPr>
            <a:r>
              <a:rPr lang="id-ID" sz="2800" dirty="0" smtClean="0">
                <a:latin typeface="Arial" charset="0"/>
              </a:rPr>
              <a:t>      </a:t>
            </a:r>
            <a:r>
              <a:rPr lang="id-ID" sz="2400" dirty="0" smtClean="0">
                <a:latin typeface="Arial" charset="0"/>
              </a:rPr>
              <a:t>- Kuitansi(materai, stampel toko, nama terang)</a:t>
            </a:r>
          </a:p>
          <a:p>
            <a:pPr marL="514350" indent="-514350" eaLnBrk="1" hangingPunct="1">
              <a:buNone/>
            </a:pPr>
            <a:endParaRPr lang="id-ID" sz="1200" dirty="0" smtClean="0">
              <a:latin typeface="Arial" charset="0"/>
            </a:endParaRPr>
          </a:p>
          <a:p>
            <a:pPr marL="514350" indent="-514350" eaLnBrk="1" hangingPunct="1">
              <a:buNone/>
            </a:pPr>
            <a:r>
              <a:rPr lang="id-ID" sz="2800" dirty="0" smtClean="0">
                <a:latin typeface="Arial" charset="0"/>
              </a:rPr>
              <a:t>3.   </a:t>
            </a:r>
            <a:r>
              <a:rPr lang="id-ID" sz="2400" dirty="0" smtClean="0">
                <a:latin typeface="Arial" charset="0"/>
              </a:rPr>
              <a:t>Penggunaan Premium(kuitansi, nota pembelian)</a:t>
            </a:r>
            <a:endParaRPr lang="id-ID" sz="2800" dirty="0" smtClean="0">
              <a:latin typeface="Arial" charset="0"/>
            </a:endParaRPr>
          </a:p>
          <a:p>
            <a:pPr marL="514350" indent="-514350" eaLnBrk="1" hangingPunct="1">
              <a:buNone/>
            </a:pPr>
            <a:endParaRPr lang="id-ID" sz="1200" dirty="0" smtClean="0">
              <a:latin typeface="Arial" charset="0"/>
            </a:endParaRPr>
          </a:p>
          <a:p>
            <a:pPr marL="514350" indent="-514350" eaLnBrk="1" hangingPunct="1">
              <a:buNone/>
            </a:pPr>
            <a:r>
              <a:rPr lang="id-ID" sz="2800" dirty="0" smtClean="0">
                <a:latin typeface="Arial" charset="0"/>
              </a:rPr>
              <a:t>4.  Penyusunan laporan</a:t>
            </a:r>
          </a:p>
          <a:p>
            <a:pPr marL="514350" indent="-514350" eaLnBrk="1" hangingPunct="1">
              <a:buNone/>
            </a:pPr>
            <a:r>
              <a:rPr lang="id-ID" sz="2400" dirty="0" smtClean="0">
                <a:latin typeface="Arial" charset="0"/>
              </a:rPr>
              <a:t>      - Kuitansi(materai, stampel toko, nama terang)</a:t>
            </a:r>
          </a:p>
        </p:txBody>
      </p:sp>
      <p:sp>
        <p:nvSpPr>
          <p:cNvPr id="3072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79D2524-4140-4561-A404-66EAFCEEFA8C}" type="slidenum">
              <a:rPr lang="en-US" smtClean="0"/>
              <a:pPr/>
              <a:t>36</a:t>
            </a:fld>
            <a:endParaRPr lang="en-US" smtClean="0"/>
          </a:p>
        </p:txBody>
      </p:sp>
      <p:sp>
        <p:nvSpPr>
          <p:cNvPr id="17411" name="Rectangle 2"/>
          <p:cNvSpPr>
            <a:spLocks noGrp="1" noChangeArrowheads="1"/>
          </p:cNvSpPr>
          <p:nvPr>
            <p:ph type="title"/>
          </p:nvPr>
        </p:nvSpPr>
        <p:spPr>
          <a:xfrm>
            <a:off x="500034" y="301625"/>
            <a:ext cx="8215370" cy="679103"/>
          </a:xfrm>
          <a:ln/>
          <a:scene3d>
            <a:camera prst="orthographicFront"/>
            <a:lightRig rig="soft" dir="t"/>
          </a:scene3d>
          <a:sp3d>
            <a:bevelT w="139700" h="139700" prst="divot"/>
          </a:sp3d>
        </p:spPr>
        <p:style>
          <a:lnRef idx="1">
            <a:schemeClr val="accent1"/>
          </a:lnRef>
          <a:fillRef idx="3">
            <a:schemeClr val="accent1"/>
          </a:fillRef>
          <a:effectRef idx="2">
            <a:schemeClr val="accent1"/>
          </a:effectRef>
          <a:fontRef idx="minor">
            <a:schemeClr val="lt1"/>
          </a:fontRef>
        </p:style>
        <p:txBody>
          <a:bodyPr>
            <a:noAutofit/>
            <a:scene3d>
              <a:camera prst="orthographicFront"/>
              <a:lightRig rig="soft" dir="t"/>
            </a:scene3d>
            <a:sp3d prstMaterial="softEdge">
              <a:bevelT w="25400" h="25400"/>
            </a:sp3d>
          </a:bodyPr>
          <a:lstStyle/>
          <a:p>
            <a:pPr algn="ctr" eaLnBrk="1" fontAlgn="auto" hangingPunct="1">
              <a:spcAft>
                <a:spcPts val="0"/>
              </a:spcAft>
              <a:defRPr/>
            </a:pPr>
            <a:r>
              <a:rPr lang="id-ID" sz="2900" dirty="0" smtClean="0">
                <a:solidFill>
                  <a:schemeClr val="tx1"/>
                </a:solidFill>
                <a:latin typeface="Arial" charset="0"/>
              </a:rPr>
              <a:t>Belanja Lain-lain</a:t>
            </a:r>
            <a:endParaRPr lang="en-US" sz="2900" dirty="0" smtClean="0">
              <a:solidFill>
                <a:schemeClr val="tx1"/>
              </a:solidFill>
              <a:latin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468313" y="1125538"/>
            <a:ext cx="8280400" cy="4970462"/>
          </a:xfr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a:lstStyle/>
          <a:p>
            <a:pPr marL="457200" indent="-457200" eaLnBrk="1" hangingPunct="1">
              <a:buNone/>
            </a:pPr>
            <a:r>
              <a:rPr lang="id-ID" sz="1800" dirty="0" smtClean="0">
                <a:latin typeface="Arial" charset="0"/>
              </a:rPr>
              <a:t>a.     Pembelian bahan/Jasa:</a:t>
            </a:r>
          </a:p>
          <a:p>
            <a:pPr marL="457200" indent="-457200" eaLnBrk="1" hangingPunct="1">
              <a:buNone/>
            </a:pPr>
            <a:r>
              <a:rPr lang="id-ID" sz="1800" dirty="0" smtClean="0">
                <a:latin typeface="Arial" charset="0"/>
              </a:rPr>
              <a:t>        - kuitansi tidak boleh ditanda tangani oleh peneliti tetapi harus oleh</a:t>
            </a:r>
          </a:p>
          <a:p>
            <a:pPr marL="457200" indent="-457200" eaLnBrk="1" hangingPunct="1">
              <a:buNone/>
            </a:pPr>
            <a:r>
              <a:rPr lang="id-ID" sz="1800" dirty="0" smtClean="0">
                <a:latin typeface="Arial" charset="0"/>
              </a:rPr>
              <a:t>           pihak penyedia barang/jasa (stampel toko, beameterai &amp; nama  </a:t>
            </a:r>
          </a:p>
          <a:p>
            <a:pPr marL="457200" indent="-457200" eaLnBrk="1" hangingPunct="1">
              <a:buNone/>
            </a:pPr>
            <a:r>
              <a:rPr lang="id-ID" sz="1800" dirty="0" smtClean="0">
                <a:latin typeface="Arial" charset="0"/>
              </a:rPr>
              <a:t>           jelas)</a:t>
            </a:r>
          </a:p>
          <a:p>
            <a:pPr marL="457200" indent="-457200" eaLnBrk="1" hangingPunct="1">
              <a:buNone/>
            </a:pPr>
            <a:r>
              <a:rPr lang="id-ID" sz="1800" dirty="0" smtClean="0">
                <a:latin typeface="Arial" charset="0"/>
              </a:rPr>
              <a:t>         - Penunjukan penyedia barang/jasa harus sesuai dengan bidangnya</a:t>
            </a:r>
          </a:p>
          <a:p>
            <a:pPr marL="457200" indent="-457200" eaLnBrk="1" hangingPunct="1">
              <a:buNone/>
            </a:pPr>
            <a:r>
              <a:rPr lang="id-ID" sz="1800" dirty="0" smtClean="0">
                <a:latin typeface="Arial" charset="0"/>
              </a:rPr>
              <a:t>         - Jika pembelian kepada petani/perorangan (dilampiri fc KTP &amp;  </a:t>
            </a:r>
          </a:p>
          <a:p>
            <a:pPr marL="457200" indent="-457200" eaLnBrk="1" hangingPunct="1">
              <a:buNone/>
            </a:pPr>
            <a:r>
              <a:rPr lang="id-ID" sz="1800" dirty="0" smtClean="0">
                <a:latin typeface="Arial" charset="0"/>
              </a:rPr>
              <a:t>            bermeterai)</a:t>
            </a:r>
          </a:p>
          <a:p>
            <a:pPr marL="457200" indent="-457200" eaLnBrk="1" hangingPunct="1">
              <a:buNone/>
            </a:pPr>
            <a:r>
              <a:rPr lang="id-ID" sz="1800" dirty="0" smtClean="0">
                <a:latin typeface="Arial" charset="0"/>
              </a:rPr>
              <a:t>b.      Jika perjalanan menggunakan sewa kendaraan, komponen perjalanan  </a:t>
            </a:r>
          </a:p>
          <a:p>
            <a:pPr marL="457200" indent="-457200" eaLnBrk="1" hangingPunct="1">
              <a:buNone/>
            </a:pPr>
            <a:r>
              <a:rPr lang="id-ID" sz="1800" dirty="0" smtClean="0">
                <a:latin typeface="Arial" charset="0"/>
              </a:rPr>
              <a:t>          harus dikurangi biaya transport. </a:t>
            </a:r>
          </a:p>
          <a:p>
            <a:pPr marL="457200" indent="-457200" eaLnBrk="1" hangingPunct="1">
              <a:buNone/>
            </a:pPr>
            <a:r>
              <a:rPr lang="id-ID" sz="1800" dirty="0" smtClean="0">
                <a:latin typeface="Arial" charset="0"/>
              </a:rPr>
              <a:t>c.       Biaya penelitian tidak diperkenankan untuk pembelian peralatan dalam </a:t>
            </a:r>
          </a:p>
          <a:p>
            <a:pPr marL="457200" indent="-457200" eaLnBrk="1" hangingPunct="1">
              <a:buNone/>
            </a:pPr>
            <a:r>
              <a:rPr lang="id-ID" sz="1800" dirty="0" smtClean="0">
                <a:latin typeface="Arial" charset="0"/>
              </a:rPr>
              <a:t>          bentuk aset/investasi.</a:t>
            </a:r>
          </a:p>
          <a:p>
            <a:pPr marL="457200" indent="-457200" eaLnBrk="1" hangingPunct="1">
              <a:buNone/>
            </a:pPr>
            <a:r>
              <a:rPr lang="id-ID" sz="1800" dirty="0" smtClean="0">
                <a:latin typeface="Arial" charset="0"/>
              </a:rPr>
              <a:t>d.       Jika ada biaya sewa peralatan/barang, harga tersebut jangan sampai   </a:t>
            </a:r>
          </a:p>
          <a:p>
            <a:pPr marL="457200" indent="-457200" eaLnBrk="1" hangingPunct="1">
              <a:buNone/>
            </a:pPr>
            <a:r>
              <a:rPr lang="id-ID" sz="1800" dirty="0" smtClean="0">
                <a:latin typeface="Arial" charset="0"/>
              </a:rPr>
              <a:t>          melebihi harga pembelian barang tersebut.</a:t>
            </a:r>
          </a:p>
          <a:p>
            <a:pPr marL="457200" indent="-457200" eaLnBrk="1" hangingPunct="1">
              <a:buNone/>
            </a:pPr>
            <a:r>
              <a:rPr lang="id-ID" sz="1800" dirty="0" smtClean="0">
                <a:latin typeface="Arial" charset="0"/>
              </a:rPr>
              <a:t>e.       Tidak boleh adanya transaksi yang tidak sesuai peruntukannya  </a:t>
            </a:r>
          </a:p>
          <a:p>
            <a:pPr marL="457200" indent="-457200" eaLnBrk="1" hangingPunct="1">
              <a:buNone/>
            </a:pPr>
            <a:r>
              <a:rPr lang="id-ID" sz="1800" dirty="0" smtClean="0">
                <a:latin typeface="Arial" charset="0"/>
              </a:rPr>
              <a:t>          (misalnya:bantuan sosial kepada pegawai)</a:t>
            </a:r>
            <a:endParaRPr lang="en-US" sz="2000" dirty="0" smtClean="0">
              <a:latin typeface="Arial" charset="0"/>
            </a:endParaRPr>
          </a:p>
        </p:txBody>
      </p:sp>
      <p:sp>
        <p:nvSpPr>
          <p:cNvPr id="3072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79D2524-4140-4561-A404-66EAFCEEFA8C}" type="slidenum">
              <a:rPr lang="en-US" smtClean="0"/>
              <a:pPr/>
              <a:t>37</a:t>
            </a:fld>
            <a:endParaRPr lang="en-US" smtClean="0"/>
          </a:p>
        </p:txBody>
      </p:sp>
      <p:sp>
        <p:nvSpPr>
          <p:cNvPr id="17411" name="Rectangle 2"/>
          <p:cNvSpPr>
            <a:spLocks noGrp="1" noChangeArrowheads="1"/>
          </p:cNvSpPr>
          <p:nvPr>
            <p:ph type="title"/>
          </p:nvPr>
        </p:nvSpPr>
        <p:spPr>
          <a:xfrm>
            <a:off x="467544" y="301625"/>
            <a:ext cx="8319298" cy="679450"/>
          </a:xfrm>
        </p:spPr>
        <p:style>
          <a:lnRef idx="0">
            <a:schemeClr val="accent3"/>
          </a:lnRef>
          <a:fillRef idx="3">
            <a:schemeClr val="accent3"/>
          </a:fillRef>
          <a:effectRef idx="3">
            <a:schemeClr val="accent3"/>
          </a:effectRef>
          <a:fontRef idx="minor">
            <a:schemeClr val="lt1"/>
          </a:fontRef>
        </p:style>
        <p:txBody>
          <a:bodyPr>
            <a:scene3d>
              <a:camera prst="orthographicFront"/>
              <a:lightRig rig="soft" dir="t"/>
            </a:scene3d>
            <a:sp3d prstMaterial="softEdge">
              <a:bevelT w="25400" h="25400"/>
            </a:sp3d>
          </a:bodyPr>
          <a:lstStyle/>
          <a:p>
            <a:pPr eaLnBrk="1" fontAlgn="auto" hangingPunct="1">
              <a:spcAft>
                <a:spcPts val="0"/>
              </a:spcAft>
              <a:defRPr/>
            </a:pPr>
            <a:r>
              <a:rPr lang="id-ID" sz="3200" dirty="0" smtClean="0">
                <a:solidFill>
                  <a:schemeClr val="tx1"/>
                </a:solidFill>
                <a:latin typeface="Arial" charset="0"/>
              </a:rPr>
              <a:t>CATATAN </a:t>
            </a:r>
            <a:r>
              <a:rPr lang="en-US" sz="3200" dirty="0" smtClean="0">
                <a:solidFill>
                  <a:schemeClr val="tx1"/>
                </a:solidFill>
                <a:latin typeface="Arial" charset="0"/>
              </a:rPr>
              <a:t>PENTING</a:t>
            </a:r>
            <a:r>
              <a:rPr lang="id-ID" sz="3200" dirty="0" smtClean="0">
                <a:solidFill>
                  <a:schemeClr val="tx1"/>
                </a:solidFill>
                <a:latin typeface="Arial" charset="0"/>
              </a:rPr>
              <a:t>:</a:t>
            </a:r>
            <a:endParaRPr lang="en-US" sz="3200" dirty="0" smtClean="0">
              <a:solidFill>
                <a:schemeClr val="tx1"/>
              </a:solidFill>
              <a:latin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38</a:t>
            </a:fld>
            <a:endParaRPr lang="en-US" smtClean="0"/>
          </a:p>
        </p:txBody>
      </p:sp>
      <p:graphicFrame>
        <p:nvGraphicFramePr>
          <p:cNvPr id="28734" name="Group 62"/>
          <p:cNvGraphicFramePr>
            <a:graphicFrameLocks noGrp="1"/>
          </p:cNvGraphicFramePr>
          <p:nvPr/>
        </p:nvGraphicFramePr>
        <p:xfrm>
          <a:off x="684213" y="2143117"/>
          <a:ext cx="7272162" cy="2540447"/>
        </p:xfrm>
        <a:graphic>
          <a:graphicData uri="http://schemas.openxmlformats.org/drawingml/2006/table">
            <a:tbl>
              <a:tblPr/>
              <a:tblGrid>
                <a:gridCol w="310608"/>
                <a:gridCol w="933973"/>
                <a:gridCol w="2714644"/>
                <a:gridCol w="1285884"/>
                <a:gridCol w="2027053"/>
              </a:tblGrid>
              <a:tr h="357189">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NO</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err="1" smtClean="0">
                          <a:ln>
                            <a:noFill/>
                          </a:ln>
                          <a:solidFill>
                            <a:schemeClr val="tx1"/>
                          </a:solidFill>
                          <a:effectLst/>
                          <a:latin typeface="Verdana" pitchFamily="34" charset="0"/>
                        </a:rPr>
                        <a:t>Tanggal</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U  r  a  I  a  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err="1" smtClean="0">
                          <a:ln>
                            <a:noFill/>
                          </a:ln>
                          <a:solidFill>
                            <a:schemeClr val="tx1"/>
                          </a:solidFill>
                          <a:effectLst/>
                          <a:latin typeface="Verdana" pitchFamily="34" charset="0"/>
                        </a:rPr>
                        <a:t>Jml</a:t>
                      </a:r>
                      <a:r>
                        <a:rPr kumimoji="0" lang="en-US" sz="900" b="0" i="0" u="none" strike="noStrike" cap="none" normalizeH="0" baseline="0" dirty="0" smtClean="0">
                          <a:ln>
                            <a:noFill/>
                          </a:ln>
                          <a:solidFill>
                            <a:schemeClr val="tx1"/>
                          </a:solidFill>
                          <a:effectLst/>
                          <a:latin typeface="Verdana" pitchFamily="34" charset="0"/>
                        </a:rPr>
                        <a:t> liter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err="1" smtClean="0">
                          <a:ln>
                            <a:noFill/>
                          </a:ln>
                          <a:solidFill>
                            <a:schemeClr val="tx1"/>
                          </a:solidFill>
                          <a:effectLst/>
                          <a:latin typeface="Verdana" pitchFamily="34" charset="0"/>
                        </a:rPr>
                        <a:t>Jumlah</a:t>
                      </a:r>
                      <a:r>
                        <a:rPr kumimoji="0" lang="en-US" sz="900" b="0" i="0" u="none" strike="noStrike" cap="none" normalizeH="0" baseline="0" dirty="0" smtClean="0">
                          <a:ln>
                            <a:noFill/>
                          </a:ln>
                          <a:solidFill>
                            <a:schemeClr val="tx1"/>
                          </a:solidFill>
                          <a:effectLst/>
                          <a:latin typeface="Verdana" pitchFamily="34" charset="0"/>
                        </a:rPr>
                        <a:t> </a:t>
                      </a:r>
                      <a:r>
                        <a:rPr kumimoji="0" lang="en-US" sz="900" b="0" i="0" u="none" strike="noStrike" cap="none" normalizeH="0" baseline="0" dirty="0" err="1" smtClean="0">
                          <a:ln>
                            <a:noFill/>
                          </a:ln>
                          <a:solidFill>
                            <a:schemeClr val="tx1"/>
                          </a:solidFill>
                          <a:effectLst/>
                          <a:latin typeface="Verdana" pitchFamily="34" charset="0"/>
                        </a:rPr>
                        <a:t>pengeluaran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r>
              <a:tr h="1531606">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2.</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3.</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1 </a:t>
                      </a:r>
                      <a:r>
                        <a:rPr kumimoji="0" lang="en-US" sz="900" b="0" i="0" u="none" strike="noStrike" cap="none" normalizeH="0" baseline="0" dirty="0" err="1" smtClean="0">
                          <a:ln>
                            <a:noFill/>
                          </a:ln>
                          <a:solidFill>
                            <a:schemeClr val="tx1"/>
                          </a:solidFill>
                          <a:effectLst/>
                          <a:latin typeface="Verdana" pitchFamily="34" charset="0"/>
                        </a:rPr>
                        <a:t>Juni</a:t>
                      </a:r>
                      <a:r>
                        <a:rPr kumimoji="0" lang="en-US" sz="900" b="0" i="0" u="none" strike="noStrike" cap="none" normalizeH="0" baseline="0" dirty="0" smtClean="0">
                          <a:ln>
                            <a:noFill/>
                          </a:ln>
                          <a:solidFill>
                            <a:schemeClr val="tx1"/>
                          </a:solidFill>
                          <a:effectLst/>
                          <a:latin typeface="Verdana" pitchFamily="34" charset="0"/>
                        </a:rPr>
                        <a:t> 2014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2 </a:t>
                      </a:r>
                      <a:r>
                        <a:rPr kumimoji="0" lang="en-US" sz="900" b="0" i="0" u="none" strike="noStrike" cap="none" normalizeH="0" baseline="0" dirty="0" err="1" smtClean="0">
                          <a:ln>
                            <a:noFill/>
                          </a:ln>
                          <a:solidFill>
                            <a:schemeClr val="tx1"/>
                          </a:solidFill>
                          <a:effectLst/>
                          <a:latin typeface="Verdana" pitchFamily="34" charset="0"/>
                        </a:rPr>
                        <a:t>Juni</a:t>
                      </a:r>
                      <a:r>
                        <a:rPr kumimoji="0" lang="en-US" sz="900" b="0" i="0" u="none" strike="noStrike" cap="none" normalizeH="0" baseline="0" dirty="0" smtClean="0">
                          <a:ln>
                            <a:noFill/>
                          </a:ln>
                          <a:solidFill>
                            <a:schemeClr val="tx1"/>
                          </a:solidFill>
                          <a:effectLst/>
                          <a:latin typeface="Verdana" pitchFamily="34" charset="0"/>
                        </a:rPr>
                        <a:t> 2014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4 </a:t>
                      </a:r>
                      <a:r>
                        <a:rPr kumimoji="0" lang="en-US" sz="900" b="0" i="0" u="none" strike="noStrike" cap="none" normalizeH="0" baseline="0" dirty="0" err="1" smtClean="0">
                          <a:ln>
                            <a:noFill/>
                          </a:ln>
                          <a:solidFill>
                            <a:schemeClr val="tx1"/>
                          </a:solidFill>
                          <a:effectLst/>
                          <a:latin typeface="Verdana" pitchFamily="34" charset="0"/>
                        </a:rPr>
                        <a:t>Juni</a:t>
                      </a:r>
                      <a:r>
                        <a:rPr kumimoji="0" lang="en-US" sz="900" b="0" i="0" u="none" strike="noStrike" cap="none" normalizeH="0" baseline="0" dirty="0" smtClean="0">
                          <a:ln>
                            <a:noFill/>
                          </a:ln>
                          <a:solidFill>
                            <a:schemeClr val="tx1"/>
                          </a:solidFill>
                          <a:effectLst/>
                          <a:latin typeface="Verdana" pitchFamily="34" charset="0"/>
                        </a:rPr>
                        <a:t> 2014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16 </a:t>
                      </a:r>
                      <a:r>
                        <a:rPr kumimoji="0" lang="en-US" sz="900" b="0" i="0" u="none" strike="noStrike" cap="none" normalizeH="0" baseline="0" dirty="0" err="1" smtClean="0">
                          <a:ln>
                            <a:noFill/>
                          </a:ln>
                          <a:solidFill>
                            <a:schemeClr val="tx1"/>
                          </a:solidFill>
                          <a:effectLst/>
                          <a:latin typeface="Verdana" pitchFamily="34" charset="0"/>
                        </a:rPr>
                        <a:t>Juni</a:t>
                      </a:r>
                      <a:r>
                        <a:rPr kumimoji="0" lang="en-US" sz="900" b="0" i="0" u="none" strike="noStrike" cap="none" normalizeH="0" baseline="0" dirty="0" smtClean="0">
                          <a:ln>
                            <a:noFill/>
                          </a:ln>
                          <a:solidFill>
                            <a:schemeClr val="tx1"/>
                          </a:solidFill>
                          <a:effectLst/>
                          <a:latin typeface="Verdana" pitchFamily="34" charset="0"/>
                        </a:rPr>
                        <a:t> 2014</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err="1" smtClean="0">
                          <a:ln>
                            <a:noFill/>
                          </a:ln>
                          <a:solidFill>
                            <a:schemeClr val="tx1"/>
                          </a:solidFill>
                          <a:effectLst/>
                          <a:latin typeface="Verdana" pitchFamily="34" charset="0"/>
                        </a:rPr>
                        <a:t>Penggunaan</a:t>
                      </a:r>
                      <a:r>
                        <a:rPr kumimoji="0" lang="en-US" sz="900" b="0" i="0" u="none" strike="noStrike" cap="none" normalizeH="0" baseline="0" dirty="0" smtClean="0">
                          <a:ln>
                            <a:noFill/>
                          </a:ln>
                          <a:solidFill>
                            <a:schemeClr val="tx1"/>
                          </a:solidFill>
                          <a:effectLst/>
                          <a:latin typeface="Verdana" pitchFamily="34" charset="0"/>
                        </a:rPr>
                        <a:t> premium SPBU </a:t>
                      </a:r>
                      <a:r>
                        <a:rPr kumimoji="0" lang="en-US" sz="900" b="0" i="0" u="none" strike="noStrike" cap="none" normalizeH="0" baseline="0" dirty="0" err="1" smtClean="0">
                          <a:ln>
                            <a:noFill/>
                          </a:ln>
                          <a:solidFill>
                            <a:schemeClr val="tx1"/>
                          </a:solidFill>
                          <a:effectLst/>
                          <a:latin typeface="Verdana" pitchFamily="34" charset="0"/>
                        </a:rPr>
                        <a:t>Ngampilan</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err="1" smtClean="0">
                          <a:ln>
                            <a:noFill/>
                          </a:ln>
                          <a:solidFill>
                            <a:schemeClr val="tx1"/>
                          </a:solidFill>
                          <a:effectLst/>
                          <a:latin typeface="Verdana" pitchFamily="34" charset="0"/>
                        </a:rPr>
                        <a:t>Penggunaan</a:t>
                      </a:r>
                      <a:r>
                        <a:rPr kumimoji="0" lang="en-US" sz="900" b="0" i="0" u="none" strike="noStrike" cap="none" normalizeH="0" baseline="0" dirty="0" smtClean="0">
                          <a:ln>
                            <a:noFill/>
                          </a:ln>
                          <a:solidFill>
                            <a:schemeClr val="tx1"/>
                          </a:solidFill>
                          <a:effectLst/>
                          <a:latin typeface="Verdana" pitchFamily="34" charset="0"/>
                        </a:rPr>
                        <a:t> premium SPBU </a:t>
                      </a:r>
                      <a:r>
                        <a:rPr kumimoji="0" lang="en-US" sz="900" b="0" i="0" u="none" strike="noStrike" cap="none" normalizeH="0" baseline="0" dirty="0" err="1" smtClean="0">
                          <a:ln>
                            <a:noFill/>
                          </a:ln>
                          <a:solidFill>
                            <a:schemeClr val="tx1"/>
                          </a:solidFill>
                          <a:effectLst/>
                          <a:latin typeface="Verdana" pitchFamily="34" charset="0"/>
                        </a:rPr>
                        <a:t>Wonosari</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err="1" smtClean="0">
                          <a:ln>
                            <a:noFill/>
                          </a:ln>
                          <a:solidFill>
                            <a:schemeClr val="tx1"/>
                          </a:solidFill>
                          <a:effectLst/>
                          <a:latin typeface="Verdana" pitchFamily="34" charset="0"/>
                        </a:rPr>
                        <a:t>Penggunaan</a:t>
                      </a:r>
                      <a:r>
                        <a:rPr kumimoji="0" lang="en-US" sz="900" b="0" i="0" u="none" strike="noStrike" cap="none" normalizeH="0" baseline="0" dirty="0" smtClean="0">
                          <a:ln>
                            <a:noFill/>
                          </a:ln>
                          <a:solidFill>
                            <a:schemeClr val="tx1"/>
                          </a:solidFill>
                          <a:effectLst/>
                          <a:latin typeface="Verdana" pitchFamily="34" charset="0"/>
                        </a:rPr>
                        <a:t> premium SPBU </a:t>
                      </a:r>
                      <a:r>
                        <a:rPr kumimoji="0" lang="en-US" sz="900" b="0" i="0" u="none" strike="noStrike" cap="none" normalizeH="0" baseline="0" dirty="0" err="1" smtClean="0">
                          <a:ln>
                            <a:noFill/>
                          </a:ln>
                          <a:solidFill>
                            <a:schemeClr val="tx1"/>
                          </a:solidFill>
                          <a:effectLst/>
                          <a:latin typeface="Verdana" pitchFamily="34" charset="0"/>
                        </a:rPr>
                        <a:t>Sedayu</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err="1" smtClean="0">
                          <a:ln>
                            <a:noFill/>
                          </a:ln>
                          <a:solidFill>
                            <a:schemeClr val="tx1"/>
                          </a:solidFill>
                          <a:effectLst/>
                          <a:latin typeface="Verdana" pitchFamily="34" charset="0"/>
                        </a:rPr>
                        <a:t>Penggunaan</a:t>
                      </a:r>
                      <a:r>
                        <a:rPr kumimoji="0" lang="en-US" sz="900" b="0" i="0" u="none" strike="noStrike" cap="none" normalizeH="0" baseline="0" dirty="0" smtClean="0">
                          <a:ln>
                            <a:noFill/>
                          </a:ln>
                          <a:solidFill>
                            <a:schemeClr val="tx1"/>
                          </a:solidFill>
                          <a:effectLst/>
                          <a:latin typeface="Verdana" pitchFamily="34" charset="0"/>
                        </a:rPr>
                        <a:t> premium SPBU  </a:t>
                      </a:r>
                      <a:r>
                        <a:rPr kumimoji="0" lang="en-US" sz="900" b="0" i="0" u="none" strike="noStrike" cap="none" normalizeH="0" baseline="0" dirty="0" err="1" smtClean="0">
                          <a:ln>
                            <a:noFill/>
                          </a:ln>
                          <a:solidFill>
                            <a:schemeClr val="tx1"/>
                          </a:solidFill>
                          <a:effectLst/>
                          <a:latin typeface="Verdana" pitchFamily="34" charset="0"/>
                        </a:rPr>
                        <a:t>Wirobajan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10 </a:t>
                      </a:r>
                      <a:r>
                        <a:rPr kumimoji="0" lang="en-US" sz="900" b="0" i="0" u="none" strike="noStrike" cap="none" normalizeH="0" baseline="0" dirty="0" err="1" smtClean="0">
                          <a:ln>
                            <a:noFill/>
                          </a:ln>
                          <a:solidFill>
                            <a:schemeClr val="tx1"/>
                          </a:solidFill>
                          <a:effectLst/>
                          <a:latin typeface="Verdana" pitchFamily="34" charset="0"/>
                        </a:rPr>
                        <a:t>ltr</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10 </a:t>
                      </a:r>
                      <a:r>
                        <a:rPr kumimoji="0" lang="en-US" sz="900" b="0" i="0" u="none" strike="noStrike" cap="none" normalizeH="0" baseline="0" dirty="0" err="1" smtClean="0">
                          <a:ln>
                            <a:noFill/>
                          </a:ln>
                          <a:solidFill>
                            <a:schemeClr val="tx1"/>
                          </a:solidFill>
                          <a:effectLst/>
                          <a:latin typeface="Verdana" pitchFamily="34" charset="0"/>
                        </a:rPr>
                        <a:t>ltr</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15 </a:t>
                      </a:r>
                      <a:r>
                        <a:rPr kumimoji="0" lang="en-US" sz="900" b="0" i="0" u="none" strike="noStrike" cap="none" normalizeH="0" baseline="0" dirty="0" err="1" smtClean="0">
                          <a:ln>
                            <a:noFill/>
                          </a:ln>
                          <a:solidFill>
                            <a:schemeClr val="tx1"/>
                          </a:solidFill>
                          <a:effectLst/>
                          <a:latin typeface="Verdana" pitchFamily="34" charset="0"/>
                        </a:rPr>
                        <a:t>ltr</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12 </a:t>
                      </a:r>
                      <a:r>
                        <a:rPr kumimoji="0" lang="en-US" sz="900" b="0" i="0" u="none" strike="noStrike" cap="none" normalizeH="0" baseline="0" dirty="0" err="1" smtClean="0">
                          <a:ln>
                            <a:noFill/>
                          </a:ln>
                          <a:solidFill>
                            <a:schemeClr val="tx1"/>
                          </a:solidFill>
                          <a:effectLst/>
                          <a:latin typeface="Verdana" pitchFamily="34" charset="0"/>
                        </a:rPr>
                        <a:t>ltr</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65.000,0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65.000,0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97.500,0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en-US" sz="900" b="0" i="0" u="none" strike="noStrike" cap="none" normalizeH="0" baseline="0" dirty="0" smtClean="0">
                          <a:ln>
                            <a:noFill/>
                          </a:ln>
                          <a:solidFill>
                            <a:schemeClr val="tx1"/>
                          </a:solidFill>
                          <a:effectLst/>
                          <a:latin typeface="Verdana" pitchFamily="34" charset="0"/>
                        </a:rPr>
                        <a:t>78.000,0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643081">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err="1" smtClean="0">
                          <a:ln>
                            <a:noFill/>
                          </a:ln>
                          <a:solidFill>
                            <a:schemeClr val="tx1"/>
                          </a:solidFill>
                          <a:effectLst/>
                          <a:latin typeface="Verdana" pitchFamily="34" charset="0"/>
                        </a:rPr>
                        <a:t>Jumlah</a:t>
                      </a:r>
                      <a:r>
                        <a:rPr kumimoji="0" lang="en-US" sz="900" b="0" i="0" u="none" strike="noStrike" cap="none" normalizeH="0" baseline="0" dirty="0" smtClean="0">
                          <a:ln>
                            <a:noFill/>
                          </a:ln>
                          <a:solidFill>
                            <a:schemeClr val="tx1"/>
                          </a:solidFill>
                          <a:effectLst/>
                          <a:latin typeface="Verdana" pitchFamily="34" charset="0"/>
                        </a:rPr>
                        <a:t> total</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err="1" smtClean="0">
                          <a:ln>
                            <a:noFill/>
                          </a:ln>
                          <a:solidFill>
                            <a:schemeClr val="tx1"/>
                          </a:solidFill>
                          <a:effectLst/>
                          <a:latin typeface="Verdana" pitchFamily="34" charset="0"/>
                        </a:rPr>
                        <a:t>Terbilang</a:t>
                      </a:r>
                      <a:r>
                        <a:rPr kumimoji="0" lang="en-US" sz="900" b="0" i="0" u="none" strike="noStrike" cap="none" normalizeH="0" baseline="0" dirty="0" smtClean="0">
                          <a:ln>
                            <a:noFill/>
                          </a:ln>
                          <a:solidFill>
                            <a:schemeClr val="tx1"/>
                          </a:solidFill>
                          <a:effectLst/>
                          <a:latin typeface="Verdana" pitchFamily="34" charset="0"/>
                        </a:rPr>
                        <a:t> : </a:t>
                      </a:r>
                      <a:r>
                        <a:rPr kumimoji="0" lang="en-US" sz="900" b="0" i="0" u="none" strike="noStrike" cap="none" normalizeH="0" baseline="0" dirty="0" err="1" smtClean="0">
                          <a:ln>
                            <a:noFill/>
                          </a:ln>
                          <a:solidFill>
                            <a:schemeClr val="tx1"/>
                          </a:solidFill>
                          <a:effectLst/>
                          <a:latin typeface="Verdana" pitchFamily="34" charset="0"/>
                        </a:rPr>
                        <a:t>Tiga</a:t>
                      </a:r>
                      <a:r>
                        <a:rPr kumimoji="0" lang="en-US" sz="900" b="0" i="0" u="none" strike="noStrike" cap="none" normalizeH="0" baseline="0" dirty="0" smtClean="0">
                          <a:ln>
                            <a:noFill/>
                          </a:ln>
                          <a:solidFill>
                            <a:schemeClr val="tx1"/>
                          </a:solidFill>
                          <a:effectLst/>
                          <a:latin typeface="Verdana" pitchFamily="34" charset="0"/>
                        </a:rPr>
                        <a:t> </a:t>
                      </a:r>
                      <a:r>
                        <a:rPr kumimoji="0" lang="en-US" sz="900" b="0" i="0" u="none" strike="noStrike" cap="none" normalizeH="0" baseline="0" dirty="0" err="1" smtClean="0">
                          <a:ln>
                            <a:noFill/>
                          </a:ln>
                          <a:solidFill>
                            <a:schemeClr val="tx1"/>
                          </a:solidFill>
                          <a:effectLst/>
                          <a:latin typeface="Verdana" pitchFamily="34" charset="0"/>
                        </a:rPr>
                        <a:t>ratus</a:t>
                      </a:r>
                      <a:r>
                        <a:rPr kumimoji="0" lang="en-US" sz="900" b="0" i="0" u="none" strike="noStrike" cap="none" normalizeH="0" baseline="0" dirty="0" smtClean="0">
                          <a:ln>
                            <a:noFill/>
                          </a:ln>
                          <a:solidFill>
                            <a:schemeClr val="tx1"/>
                          </a:solidFill>
                          <a:effectLst/>
                          <a:latin typeface="Verdana" pitchFamily="34" charset="0"/>
                        </a:rPr>
                        <a:t> lima </a:t>
                      </a:r>
                      <a:r>
                        <a:rPr kumimoji="0" lang="en-US" sz="900" b="0" i="0" u="none" strike="noStrike" cap="none" normalizeH="0" baseline="0" dirty="0" err="1" smtClean="0">
                          <a:ln>
                            <a:noFill/>
                          </a:ln>
                          <a:solidFill>
                            <a:schemeClr val="tx1"/>
                          </a:solidFill>
                          <a:effectLst/>
                          <a:latin typeface="Verdana" pitchFamily="34" charset="0"/>
                        </a:rPr>
                        <a:t>ribu</a:t>
                      </a:r>
                      <a:r>
                        <a:rPr kumimoji="0" lang="en-US" sz="900" b="0" i="0" u="none" strike="noStrike" cap="none" normalizeH="0" baseline="0" dirty="0" smtClean="0">
                          <a:ln>
                            <a:noFill/>
                          </a:ln>
                          <a:solidFill>
                            <a:schemeClr val="tx1"/>
                          </a:solidFill>
                          <a:effectLst/>
                          <a:latin typeface="Verdana" pitchFamily="34" charset="0"/>
                        </a:rPr>
                        <a:t> lima </a:t>
                      </a:r>
                      <a:r>
                        <a:rPr kumimoji="0" lang="en-US" sz="900" b="0" i="0" u="none" strike="noStrike" cap="none" normalizeH="0" baseline="0" dirty="0" err="1" smtClean="0">
                          <a:ln>
                            <a:noFill/>
                          </a:ln>
                          <a:solidFill>
                            <a:schemeClr val="tx1"/>
                          </a:solidFill>
                          <a:effectLst/>
                          <a:latin typeface="Verdana" pitchFamily="34" charset="0"/>
                        </a:rPr>
                        <a:t>ratus</a:t>
                      </a:r>
                      <a:r>
                        <a:rPr kumimoji="0" lang="en-US" sz="900" b="0" i="0" u="none" strike="noStrike" cap="none" normalizeH="0" baseline="0" dirty="0" smtClean="0">
                          <a:ln>
                            <a:noFill/>
                          </a:ln>
                          <a:solidFill>
                            <a:schemeClr val="tx1"/>
                          </a:solidFill>
                          <a:effectLst/>
                          <a:latin typeface="Verdana" pitchFamily="34" charset="0"/>
                        </a:rPr>
                        <a:t> rupiah)</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47 </a:t>
                      </a:r>
                      <a:r>
                        <a:rPr kumimoji="0" lang="en-US" sz="900" b="0" i="0" u="none" strike="noStrike" cap="none" normalizeH="0" baseline="0" dirty="0" err="1" smtClean="0">
                          <a:ln>
                            <a:noFill/>
                          </a:ln>
                          <a:solidFill>
                            <a:schemeClr val="tx1"/>
                          </a:solidFill>
                          <a:effectLst/>
                          <a:latin typeface="Verdana" pitchFamily="34" charset="0"/>
                        </a:rPr>
                        <a:t>ltr</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305.500,0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5093" name="Text Box 53"/>
          <p:cNvSpPr txBox="1">
            <a:spLocks noChangeArrowheads="1"/>
          </p:cNvSpPr>
          <p:nvPr/>
        </p:nvSpPr>
        <p:spPr bwMode="auto">
          <a:xfrm>
            <a:off x="611560" y="808038"/>
            <a:ext cx="7272808" cy="1677382"/>
          </a:xfrm>
          <a:prstGeom prst="rect">
            <a:avLst/>
          </a:prstGeom>
          <a:noFill/>
          <a:ln w="12700" cap="sq">
            <a:noFill/>
            <a:miter lim="800000"/>
            <a:headEnd type="none" w="sm" len="sm"/>
            <a:tailEnd type="none" w="sm" len="sm"/>
          </a:ln>
        </p:spPr>
        <p:txBody>
          <a:bodyPr wrap="square">
            <a:spAutoFit/>
          </a:bodyPr>
          <a:lstStyle/>
          <a:p>
            <a:r>
              <a:rPr lang="id-ID" sz="1600" dirty="0" smtClean="0"/>
              <a:t>                                Rekapitulasi </a:t>
            </a:r>
            <a:r>
              <a:rPr lang="en-US" sz="1600" dirty="0" err="1" smtClean="0"/>
              <a:t>biaya</a:t>
            </a:r>
            <a:r>
              <a:rPr lang="en-US" sz="1600" dirty="0" smtClean="0"/>
              <a:t> </a:t>
            </a:r>
            <a:r>
              <a:rPr lang="en-US" sz="1600" dirty="0" err="1" smtClean="0"/>
              <a:t>penggunaan</a:t>
            </a:r>
            <a:r>
              <a:rPr lang="en-US" sz="1600" dirty="0" smtClean="0"/>
              <a:t> premium</a:t>
            </a:r>
            <a:endParaRPr lang="en-US" sz="1600" dirty="0"/>
          </a:p>
          <a:p>
            <a:endParaRPr lang="en-US" dirty="0"/>
          </a:p>
          <a:p>
            <a:pPr algn="ctr"/>
            <a:r>
              <a:rPr lang="id-ID" dirty="0" smtClean="0"/>
              <a:t> </a:t>
            </a:r>
          </a:p>
          <a:p>
            <a:r>
              <a:rPr lang="en-US" sz="900" dirty="0" err="1" smtClean="0"/>
              <a:t>Penggunaan</a:t>
            </a:r>
            <a:r>
              <a:rPr lang="en-US" sz="900" dirty="0" smtClean="0"/>
              <a:t> premium </a:t>
            </a:r>
            <a:r>
              <a:rPr lang="en-US" sz="900" dirty="0" err="1" smtClean="0"/>
              <a:t>untuk</a:t>
            </a:r>
            <a:r>
              <a:rPr lang="en-US" sz="900" dirty="0" smtClean="0"/>
              <a:t> </a:t>
            </a:r>
            <a:r>
              <a:rPr lang="en-US" sz="900" dirty="0" err="1" smtClean="0"/>
              <a:t>keperluan</a:t>
            </a:r>
            <a:r>
              <a:rPr lang="en-US" sz="900" dirty="0" smtClean="0"/>
              <a:t> </a:t>
            </a:r>
            <a:r>
              <a:rPr lang="en-US" sz="900" dirty="0" err="1" smtClean="0"/>
              <a:t>pelaksanaan</a:t>
            </a:r>
            <a:r>
              <a:rPr lang="en-US" sz="900" dirty="0" smtClean="0"/>
              <a:t> </a:t>
            </a:r>
            <a:r>
              <a:rPr lang="en-US" sz="900" dirty="0" err="1" smtClean="0"/>
              <a:t>kegiatan</a:t>
            </a:r>
            <a:r>
              <a:rPr lang="en-US" sz="900" dirty="0" smtClean="0"/>
              <a:t> </a:t>
            </a:r>
            <a:r>
              <a:rPr lang="en-US" sz="900" dirty="0" err="1" smtClean="0"/>
              <a:t>penelitian</a:t>
            </a:r>
            <a:r>
              <a:rPr lang="en-US" sz="900" dirty="0" smtClean="0"/>
              <a:t> </a:t>
            </a:r>
            <a:r>
              <a:rPr lang="en-US" sz="900" dirty="0" err="1" smtClean="0"/>
              <a:t>hibah</a:t>
            </a:r>
            <a:r>
              <a:rPr lang="en-US" sz="900" dirty="0" smtClean="0"/>
              <a:t> </a:t>
            </a:r>
            <a:r>
              <a:rPr lang="en-US" sz="900" dirty="0" err="1" smtClean="0"/>
              <a:t>bersaing</a:t>
            </a:r>
            <a:r>
              <a:rPr lang="en-US" sz="900" dirty="0" smtClean="0"/>
              <a:t> </a:t>
            </a:r>
            <a:r>
              <a:rPr lang="en-US" sz="900" dirty="0" err="1" smtClean="0"/>
              <a:t>dalam</a:t>
            </a:r>
            <a:r>
              <a:rPr lang="en-US" sz="900" dirty="0" smtClean="0"/>
              <a:t> </a:t>
            </a:r>
            <a:r>
              <a:rPr lang="en-US" sz="900" dirty="0" err="1" smtClean="0"/>
              <a:t>rangka</a:t>
            </a:r>
            <a:r>
              <a:rPr lang="en-US" sz="900" dirty="0" smtClean="0"/>
              <a:t> </a:t>
            </a:r>
            <a:r>
              <a:rPr lang="en-US" sz="900" dirty="0" err="1" smtClean="0"/>
              <a:t>pemberian</a:t>
            </a:r>
            <a:r>
              <a:rPr lang="en-US" sz="900" dirty="0" smtClean="0"/>
              <a:t> </a:t>
            </a:r>
            <a:r>
              <a:rPr lang="en-US" sz="900" dirty="0" err="1" smtClean="0"/>
              <a:t>dana</a:t>
            </a:r>
            <a:r>
              <a:rPr lang="en-US" sz="900" dirty="0" smtClean="0"/>
              <a:t> </a:t>
            </a:r>
            <a:r>
              <a:rPr lang="en-US" sz="900" dirty="0" err="1" smtClean="0"/>
              <a:t>penelitian</a:t>
            </a:r>
            <a:r>
              <a:rPr lang="en-US" sz="900" dirty="0" smtClean="0"/>
              <a:t> </a:t>
            </a:r>
            <a:r>
              <a:rPr lang="en-US" sz="900" dirty="0" err="1" smtClean="0"/>
              <a:t>hibah</a:t>
            </a:r>
            <a:r>
              <a:rPr lang="en-US" sz="900" dirty="0" smtClean="0"/>
              <a:t> </a:t>
            </a:r>
            <a:r>
              <a:rPr lang="en-US" sz="900" dirty="0" err="1" smtClean="0"/>
              <a:t>bersaing</a:t>
            </a:r>
            <a:r>
              <a:rPr lang="en-US" sz="900" dirty="0" smtClean="0"/>
              <a:t> </a:t>
            </a:r>
            <a:r>
              <a:rPr lang="en-US" sz="900" dirty="0" err="1" smtClean="0"/>
              <a:t>nomor</a:t>
            </a:r>
            <a:r>
              <a:rPr lang="en-US" sz="900" dirty="0" smtClean="0"/>
              <a:t> </a:t>
            </a:r>
            <a:r>
              <a:rPr lang="en-US" sz="900" dirty="0" err="1" smtClean="0"/>
              <a:t>kontrak</a:t>
            </a:r>
            <a:r>
              <a:rPr lang="en-US" sz="900" dirty="0" smtClean="0"/>
              <a:t> ……… </a:t>
            </a:r>
            <a:r>
              <a:rPr lang="en-US" sz="900" dirty="0" err="1" smtClean="0"/>
              <a:t>tanggal</a:t>
            </a:r>
            <a:r>
              <a:rPr lang="en-US" sz="900" dirty="0" smtClean="0"/>
              <a:t>…….</a:t>
            </a:r>
            <a:endParaRPr lang="id-ID" sz="900" dirty="0" smtClean="0"/>
          </a:p>
          <a:p>
            <a:endParaRPr lang="en-US" sz="900" dirty="0" smtClean="0"/>
          </a:p>
          <a:p>
            <a:r>
              <a:rPr lang="en-US" sz="900" dirty="0" err="1" smtClean="0"/>
              <a:t>Dengan</a:t>
            </a:r>
            <a:r>
              <a:rPr lang="en-US" sz="900" dirty="0" smtClean="0"/>
              <a:t> </a:t>
            </a:r>
            <a:r>
              <a:rPr lang="en-US" sz="900" dirty="0" err="1" smtClean="0"/>
              <a:t>rincian</a:t>
            </a:r>
            <a:r>
              <a:rPr lang="en-US" sz="900" dirty="0" smtClean="0"/>
              <a:t> </a:t>
            </a:r>
            <a:r>
              <a:rPr lang="en-US" sz="900" dirty="0" err="1" smtClean="0"/>
              <a:t>penggunaan</a:t>
            </a:r>
            <a:r>
              <a:rPr lang="en-US" sz="900" dirty="0" smtClean="0"/>
              <a:t> </a:t>
            </a:r>
            <a:r>
              <a:rPr lang="en-US" sz="900" dirty="0" err="1" smtClean="0"/>
              <a:t>sebagai</a:t>
            </a:r>
            <a:r>
              <a:rPr lang="en-US" sz="900" dirty="0" smtClean="0"/>
              <a:t> </a:t>
            </a:r>
            <a:r>
              <a:rPr lang="en-US" sz="900" dirty="0" err="1" smtClean="0"/>
              <a:t>berikut</a:t>
            </a:r>
            <a:r>
              <a:rPr lang="en-US" sz="900" dirty="0" smtClean="0"/>
              <a:t>:</a:t>
            </a:r>
            <a:endParaRPr lang="id-ID" sz="900" dirty="0" smtClean="0"/>
          </a:p>
          <a:p>
            <a:endParaRPr lang="id-ID" sz="900" dirty="0" smtClean="0"/>
          </a:p>
          <a:p>
            <a:r>
              <a:rPr lang="id-ID" sz="900" dirty="0" smtClean="0"/>
              <a:t>                  </a:t>
            </a:r>
          </a:p>
          <a:p>
            <a:r>
              <a:rPr lang="id-ID" sz="900" dirty="0" smtClean="0"/>
              <a:t>               </a:t>
            </a:r>
            <a:endParaRPr lang="en-US" sz="900" dirty="0"/>
          </a:p>
        </p:txBody>
      </p:sp>
      <p:sp>
        <p:nvSpPr>
          <p:cNvPr id="45095" name="Text Box 60"/>
          <p:cNvSpPr txBox="1">
            <a:spLocks noChangeArrowheads="1"/>
          </p:cNvSpPr>
          <p:nvPr/>
        </p:nvSpPr>
        <p:spPr bwMode="auto">
          <a:xfrm>
            <a:off x="1095375" y="5286388"/>
            <a:ext cx="7258050" cy="1384995"/>
          </a:xfrm>
          <a:prstGeom prst="rect">
            <a:avLst/>
          </a:prstGeom>
          <a:noFill/>
          <a:ln w="12700" cap="sq">
            <a:noFill/>
            <a:miter lim="800000"/>
            <a:headEnd type="none" w="sm" len="sm"/>
            <a:tailEnd type="none" w="sm" len="sm"/>
          </a:ln>
        </p:spPr>
        <p:txBody>
          <a:bodyPr wrap="square">
            <a:spAutoFit/>
          </a:bodyPr>
          <a:lstStyle/>
          <a:p>
            <a:r>
              <a:rPr lang="en-US" dirty="0" err="1" smtClean="0"/>
              <a:t>Setuju</a:t>
            </a:r>
            <a:r>
              <a:rPr lang="en-US" dirty="0" smtClean="0"/>
              <a:t> </a:t>
            </a:r>
            <a:r>
              <a:rPr lang="en-US" dirty="0" err="1" smtClean="0"/>
              <a:t>dibayar</a:t>
            </a:r>
            <a:r>
              <a:rPr lang="en-US" dirty="0" smtClean="0"/>
              <a:t>                                                                                       </a:t>
            </a:r>
            <a:r>
              <a:rPr lang="en-US" dirty="0" err="1" smtClean="0"/>
              <a:t>Lunas</a:t>
            </a:r>
            <a:r>
              <a:rPr lang="en-US" dirty="0" smtClean="0"/>
              <a:t> </a:t>
            </a:r>
            <a:r>
              <a:rPr lang="en-US" dirty="0" err="1" smtClean="0"/>
              <a:t>dibayar</a:t>
            </a:r>
            <a:endParaRPr lang="en-US" dirty="0"/>
          </a:p>
          <a:p>
            <a:r>
              <a:rPr lang="en-US" dirty="0" err="1"/>
              <a:t>Ketua</a:t>
            </a:r>
            <a:r>
              <a:rPr lang="en-US" dirty="0"/>
              <a:t> LPPM                                                                                            </a:t>
            </a:r>
            <a:r>
              <a:rPr lang="en-US" dirty="0" err="1" smtClean="0"/>
              <a:t>Tanggal</a:t>
            </a:r>
            <a:r>
              <a:rPr lang="en-US" dirty="0" smtClean="0"/>
              <a:t> ……….</a:t>
            </a:r>
            <a:endParaRPr lang="en-US" dirty="0"/>
          </a:p>
          <a:p>
            <a:r>
              <a:rPr lang="en-US" dirty="0" smtClean="0"/>
              <a:t>					   </a:t>
            </a:r>
            <a:r>
              <a:rPr lang="en-US" dirty="0" err="1" smtClean="0"/>
              <a:t>Bendahara</a:t>
            </a:r>
            <a:endParaRPr lang="en-US" dirty="0"/>
          </a:p>
          <a:p>
            <a:r>
              <a:rPr lang="en-US" dirty="0"/>
              <a:t>       </a:t>
            </a:r>
            <a:r>
              <a:rPr lang="en-US" dirty="0" smtClean="0"/>
              <a:t>                                                                                                                    </a:t>
            </a:r>
            <a:endParaRPr lang="en-US" dirty="0"/>
          </a:p>
          <a:p>
            <a:endParaRPr lang="en-US" dirty="0"/>
          </a:p>
          <a:p>
            <a:r>
              <a:rPr lang="en-US" dirty="0" err="1"/>
              <a:t>Nama</a:t>
            </a:r>
            <a:r>
              <a:rPr lang="en-US" dirty="0"/>
              <a:t>………..				      </a:t>
            </a:r>
            <a:r>
              <a:rPr lang="en-US" dirty="0" err="1"/>
              <a:t>Nama</a:t>
            </a:r>
            <a:r>
              <a:rPr lang="en-US" dirty="0"/>
              <a:t>………….</a:t>
            </a:r>
          </a:p>
          <a:p>
            <a:r>
              <a:rPr lang="en-US" dirty="0"/>
              <a:t>NIP/NIK					      NIP/NIK</a:t>
            </a:r>
          </a:p>
        </p:txBody>
      </p:sp>
      <p:sp>
        <p:nvSpPr>
          <p:cNvPr id="45096" name="Text Box 61"/>
          <p:cNvSpPr txBox="1">
            <a:spLocks noChangeArrowheads="1"/>
          </p:cNvSpPr>
          <p:nvPr/>
        </p:nvSpPr>
        <p:spPr bwMode="auto">
          <a:xfrm>
            <a:off x="714348" y="4714885"/>
            <a:ext cx="7577165" cy="277000"/>
          </a:xfrm>
          <a:prstGeom prst="rect">
            <a:avLst/>
          </a:prstGeom>
          <a:noFill/>
          <a:ln w="12700" cap="sq">
            <a:noFill/>
            <a:miter lim="800000"/>
            <a:headEnd type="none" w="sm" len="sm"/>
            <a:tailEnd type="none" w="sm" len="sm"/>
          </a:ln>
        </p:spPr>
        <p:txBody>
          <a:bodyPr wrap="square">
            <a:spAutoFit/>
          </a:bodyPr>
          <a:lstStyle/>
          <a:p>
            <a:r>
              <a:rPr lang="en-US" dirty="0" smtClean="0"/>
              <a:t>Nota </a:t>
            </a:r>
            <a:r>
              <a:rPr lang="en-US" dirty="0" err="1" smtClean="0"/>
              <a:t>pembelian</a:t>
            </a:r>
            <a:r>
              <a:rPr lang="en-US" dirty="0" smtClean="0"/>
              <a:t> premium  </a:t>
            </a:r>
            <a:r>
              <a:rPr lang="en-US" dirty="0" err="1" smtClean="0"/>
              <a:t>tersebut</a:t>
            </a:r>
            <a:r>
              <a:rPr lang="en-US" dirty="0" smtClean="0"/>
              <a:t> </a:t>
            </a:r>
            <a:r>
              <a:rPr lang="en-US" dirty="0" err="1" smtClean="0"/>
              <a:t>terlampir</a:t>
            </a:r>
            <a:r>
              <a:rPr lang="en-US" dirty="0" smtClean="0"/>
              <a:t>.                                                      Yogyakarta</a:t>
            </a:r>
            <a:r>
              <a:rPr lang="en-US" dirty="0"/>
              <a:t>, </a:t>
            </a:r>
            <a:r>
              <a:rPr lang="id-ID" dirty="0"/>
              <a:t>....................</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468313" y="1125538"/>
            <a:ext cx="8280400" cy="4970462"/>
          </a:xfrm>
        </p:spPr>
        <p:txBody>
          <a:bodyPr/>
          <a:lstStyle/>
          <a:p>
            <a:pPr marL="514350" indent="-514350" eaLnBrk="1" hangingPunct="1">
              <a:buNone/>
            </a:pPr>
            <a:r>
              <a:rPr lang="id-ID" sz="2800" dirty="0" smtClean="0">
                <a:latin typeface="Arial" charset="0"/>
              </a:rPr>
              <a:t>A. BUKU KAS UMUM (format-1)</a:t>
            </a:r>
          </a:p>
          <a:p>
            <a:pPr marL="514350" indent="-514350" eaLnBrk="1" hangingPunct="1">
              <a:buNone/>
            </a:pPr>
            <a:endParaRPr lang="id-ID" sz="2800" dirty="0" smtClean="0">
              <a:latin typeface="Arial" charset="0"/>
            </a:endParaRPr>
          </a:p>
          <a:p>
            <a:pPr marL="514350" indent="-514350" eaLnBrk="1" hangingPunct="1">
              <a:buNone/>
            </a:pPr>
            <a:r>
              <a:rPr lang="id-ID" sz="2800" dirty="0" smtClean="0">
                <a:latin typeface="Arial" charset="0"/>
              </a:rPr>
              <a:t>B. LAPORAN REALISASI (format-2)</a:t>
            </a:r>
          </a:p>
          <a:p>
            <a:pPr marL="514350" indent="-514350" eaLnBrk="1" hangingPunct="1">
              <a:buNone/>
            </a:pPr>
            <a:endParaRPr lang="id-ID" sz="2800" dirty="0" smtClean="0">
              <a:latin typeface="Arial" charset="0"/>
            </a:endParaRPr>
          </a:p>
          <a:p>
            <a:pPr marL="514350" indent="-514350" eaLnBrk="1" hangingPunct="1">
              <a:buNone/>
            </a:pPr>
            <a:r>
              <a:rPr lang="id-ID" sz="2800" dirty="0" smtClean="0">
                <a:latin typeface="Arial" charset="0"/>
              </a:rPr>
              <a:t>C. Rekapitulasi Penggunaan dana (format-3)</a:t>
            </a:r>
          </a:p>
          <a:p>
            <a:pPr marL="514350" indent="-514350" eaLnBrk="1" hangingPunct="1">
              <a:buNone/>
            </a:pPr>
            <a:endParaRPr lang="id-ID" sz="2800" dirty="0" smtClean="0">
              <a:latin typeface="Arial" charset="0"/>
            </a:endParaRPr>
          </a:p>
          <a:p>
            <a:pPr marL="514350" indent="-514350" eaLnBrk="1" hangingPunct="1">
              <a:buNone/>
            </a:pPr>
            <a:r>
              <a:rPr lang="id-ID" sz="2800" dirty="0" smtClean="0">
                <a:latin typeface="Arial" charset="0"/>
              </a:rPr>
              <a:t>D. Cash flow (format-4)</a:t>
            </a:r>
          </a:p>
          <a:p>
            <a:pPr marL="514350" indent="-514350" eaLnBrk="1" hangingPunct="1">
              <a:buNone/>
            </a:pPr>
            <a:endParaRPr lang="id-ID" sz="2800" dirty="0" smtClean="0">
              <a:latin typeface="Arial" charset="0"/>
            </a:endParaRPr>
          </a:p>
        </p:txBody>
      </p:sp>
      <p:sp>
        <p:nvSpPr>
          <p:cNvPr id="3072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79D2524-4140-4561-A404-66EAFCEEFA8C}" type="slidenum">
              <a:rPr lang="en-US" smtClean="0"/>
              <a:pPr/>
              <a:t>39</a:t>
            </a:fld>
            <a:endParaRPr lang="en-US" smtClean="0"/>
          </a:p>
        </p:txBody>
      </p:sp>
      <p:sp>
        <p:nvSpPr>
          <p:cNvPr id="17411" name="Rectangle 2"/>
          <p:cNvSpPr>
            <a:spLocks noGrp="1" noChangeArrowheads="1"/>
          </p:cNvSpPr>
          <p:nvPr>
            <p:ph type="title"/>
          </p:nvPr>
        </p:nvSpPr>
        <p:spPr>
          <a:xfrm>
            <a:off x="685800" y="301625"/>
            <a:ext cx="7772400" cy="679450"/>
          </a:xfrm>
        </p:spPr>
        <p:txBody>
          <a:bodyPr/>
          <a:lstStyle/>
          <a:p>
            <a:pPr algn="ctr" eaLnBrk="1" fontAlgn="auto" hangingPunct="1">
              <a:spcAft>
                <a:spcPts val="0"/>
              </a:spcAft>
              <a:defRPr/>
            </a:pPr>
            <a:r>
              <a:rPr lang="id-ID" sz="3200" dirty="0" smtClean="0">
                <a:solidFill>
                  <a:schemeClr val="tx1"/>
                </a:solidFill>
                <a:latin typeface="Arial" charset="0"/>
              </a:rPr>
              <a:t>FORMAT LAPORAN</a:t>
            </a:r>
            <a:r>
              <a:rPr lang="en-US" sz="3200" dirty="0" smtClean="0">
                <a:solidFill>
                  <a:schemeClr val="tx1"/>
                </a:solidFill>
                <a:latin typeface="Arial" charset="0"/>
              </a:rPr>
              <a:t> </a:t>
            </a:r>
            <a:r>
              <a:rPr lang="id-ID" sz="3200" dirty="0" smtClean="0">
                <a:solidFill>
                  <a:schemeClr val="tx1"/>
                </a:solidFill>
                <a:latin typeface="Arial" charset="0"/>
              </a:rPr>
              <a:t>KEUANGAN</a:t>
            </a:r>
            <a:endParaRPr lang="en-US" sz="3200" dirty="0" smtClean="0">
              <a:solidFill>
                <a:schemeClr val="tx1"/>
              </a:solidFill>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0" y="1071546"/>
            <a:ext cx="9144000" cy="5786454"/>
          </a:xfr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a:normAutofit/>
          </a:bodyPr>
          <a:lstStyle/>
          <a:p>
            <a:pPr marL="609600" indent="-609600" eaLnBrk="1" fontAlgn="auto" hangingPunct="1">
              <a:spcAft>
                <a:spcPts val="0"/>
              </a:spcAft>
              <a:buFontTx/>
              <a:buNone/>
              <a:tabLst>
                <a:tab pos="569913" algn="l"/>
              </a:tabLst>
              <a:defRPr/>
            </a:pPr>
            <a:r>
              <a:rPr lang="en-US" sz="3100" dirty="0" smtClean="0">
                <a:solidFill>
                  <a:srgbClr val="0099FF"/>
                </a:solidFill>
                <a:latin typeface="Arial" charset="0"/>
              </a:rPr>
              <a:t>  </a:t>
            </a:r>
            <a:r>
              <a:rPr lang="en-US" sz="3100" dirty="0" smtClean="0">
                <a:solidFill>
                  <a:schemeClr val="tx1"/>
                </a:solidFill>
                <a:latin typeface="Arial" charset="0"/>
              </a:rPr>
              <a:t>1.Melakukan </a:t>
            </a:r>
            <a:r>
              <a:rPr lang="en-US" sz="3100" dirty="0" err="1" smtClean="0">
                <a:solidFill>
                  <a:schemeClr val="tx1"/>
                </a:solidFill>
                <a:latin typeface="Arial" charset="0"/>
              </a:rPr>
              <a:t>pengesahan</a:t>
            </a:r>
            <a:r>
              <a:rPr lang="en-US" sz="3100" dirty="0" smtClean="0">
                <a:solidFill>
                  <a:schemeClr val="tx1"/>
                </a:solidFill>
                <a:latin typeface="Arial" charset="0"/>
              </a:rPr>
              <a:t> </a:t>
            </a:r>
            <a:r>
              <a:rPr lang="en-US" sz="3100" dirty="0" err="1" smtClean="0">
                <a:solidFill>
                  <a:schemeClr val="tx1"/>
                </a:solidFill>
                <a:latin typeface="Arial" charset="0"/>
              </a:rPr>
              <a:t>terhadap</a:t>
            </a:r>
            <a:r>
              <a:rPr lang="en-US" sz="3100" dirty="0" smtClean="0">
                <a:solidFill>
                  <a:schemeClr val="tx1"/>
                </a:solidFill>
                <a:latin typeface="Arial" charset="0"/>
              </a:rPr>
              <a:t> </a:t>
            </a:r>
            <a:r>
              <a:rPr lang="en-US" sz="3100" dirty="0" err="1" smtClean="0">
                <a:solidFill>
                  <a:schemeClr val="tx1"/>
                </a:solidFill>
                <a:latin typeface="Arial" charset="0"/>
              </a:rPr>
              <a:t>pengeluaran</a:t>
            </a:r>
            <a:r>
              <a:rPr lang="en-US" sz="3100" dirty="0" smtClean="0">
                <a:solidFill>
                  <a:schemeClr val="tx1"/>
                </a:solidFill>
                <a:latin typeface="Arial" charset="0"/>
              </a:rPr>
              <a:t> </a:t>
            </a:r>
            <a:r>
              <a:rPr lang="en-US" sz="3100" dirty="0" err="1" smtClean="0">
                <a:solidFill>
                  <a:schemeClr val="tx1"/>
                </a:solidFill>
                <a:latin typeface="Arial" charset="0"/>
              </a:rPr>
              <a:t>anggaran</a:t>
            </a:r>
            <a:r>
              <a:rPr lang="en-US" sz="3100" dirty="0" smtClean="0">
                <a:solidFill>
                  <a:schemeClr val="tx1"/>
                </a:solidFill>
                <a:latin typeface="Arial" charset="0"/>
              </a:rPr>
              <a:t> </a:t>
            </a:r>
            <a:r>
              <a:rPr lang="en-US" sz="3100" dirty="0" err="1" smtClean="0">
                <a:solidFill>
                  <a:schemeClr val="tx1"/>
                </a:solidFill>
                <a:latin typeface="Arial" charset="0"/>
              </a:rPr>
              <a:t>yg</a:t>
            </a:r>
            <a:r>
              <a:rPr lang="en-US" sz="3100" dirty="0" smtClean="0">
                <a:solidFill>
                  <a:schemeClr val="tx1"/>
                </a:solidFill>
                <a:latin typeface="Arial" charset="0"/>
              </a:rPr>
              <a:t> </a:t>
            </a:r>
            <a:r>
              <a:rPr lang="en-US" sz="3100" dirty="0" err="1" smtClean="0">
                <a:solidFill>
                  <a:schemeClr val="tx1"/>
                </a:solidFill>
                <a:latin typeface="Arial" charset="0"/>
              </a:rPr>
              <a:t>terkait</a:t>
            </a:r>
            <a:r>
              <a:rPr lang="en-US" sz="3100" dirty="0" smtClean="0">
                <a:solidFill>
                  <a:schemeClr val="tx1"/>
                </a:solidFill>
                <a:latin typeface="Arial" charset="0"/>
              </a:rPr>
              <a:t> </a:t>
            </a:r>
            <a:r>
              <a:rPr lang="en-US" sz="3100" dirty="0" err="1" smtClean="0">
                <a:solidFill>
                  <a:schemeClr val="tx1"/>
                </a:solidFill>
                <a:latin typeface="Arial" charset="0"/>
              </a:rPr>
              <a:t>dgn</a:t>
            </a:r>
            <a:r>
              <a:rPr lang="en-US" sz="3100" dirty="0" smtClean="0">
                <a:solidFill>
                  <a:schemeClr val="tx1"/>
                </a:solidFill>
                <a:latin typeface="Arial" charset="0"/>
              </a:rPr>
              <a:t> </a:t>
            </a:r>
            <a:r>
              <a:rPr lang="en-US" sz="3100" dirty="0" err="1" smtClean="0">
                <a:solidFill>
                  <a:schemeClr val="tx1"/>
                </a:solidFill>
                <a:latin typeface="Arial" charset="0"/>
              </a:rPr>
              <a:t>kegiatan</a:t>
            </a:r>
            <a:r>
              <a:rPr lang="en-US" sz="3100" dirty="0" smtClean="0">
                <a:solidFill>
                  <a:schemeClr val="tx1"/>
                </a:solidFill>
                <a:latin typeface="Arial" charset="0"/>
              </a:rPr>
              <a:t>  </a:t>
            </a:r>
          </a:p>
          <a:p>
            <a:pPr marL="609600" indent="-609600" eaLnBrk="1" fontAlgn="auto" hangingPunct="1">
              <a:spcAft>
                <a:spcPts val="0"/>
              </a:spcAft>
              <a:buFontTx/>
              <a:buNone/>
              <a:tabLst>
                <a:tab pos="569913" algn="l"/>
              </a:tabLst>
              <a:defRPr/>
            </a:pPr>
            <a:r>
              <a:rPr lang="en-US" sz="3100" dirty="0" smtClean="0">
                <a:solidFill>
                  <a:schemeClr val="tx1"/>
                </a:solidFill>
                <a:latin typeface="Arial" charset="0"/>
              </a:rPr>
              <a:t>  2.Bertanggung </a:t>
            </a:r>
            <a:r>
              <a:rPr lang="en-US" sz="3100" dirty="0" err="1" smtClean="0">
                <a:solidFill>
                  <a:schemeClr val="tx1"/>
                </a:solidFill>
                <a:latin typeface="Arial" charset="0"/>
              </a:rPr>
              <a:t>jawab</a:t>
            </a:r>
            <a:r>
              <a:rPr lang="en-US" sz="3100" dirty="0" smtClean="0">
                <a:solidFill>
                  <a:schemeClr val="tx1"/>
                </a:solidFill>
                <a:latin typeface="Arial" charset="0"/>
              </a:rPr>
              <a:t> </a:t>
            </a:r>
            <a:r>
              <a:rPr lang="en-US" sz="3100" dirty="0" err="1" smtClean="0">
                <a:solidFill>
                  <a:schemeClr val="tx1"/>
                </a:solidFill>
                <a:latin typeface="Arial" charset="0"/>
              </a:rPr>
              <a:t>atas</a:t>
            </a:r>
            <a:r>
              <a:rPr lang="en-US" sz="3100" dirty="0" smtClean="0">
                <a:solidFill>
                  <a:schemeClr val="tx1"/>
                </a:solidFill>
                <a:latin typeface="Arial" charset="0"/>
              </a:rPr>
              <a:t> </a:t>
            </a:r>
            <a:r>
              <a:rPr lang="en-US" sz="3100" dirty="0" err="1" smtClean="0">
                <a:solidFill>
                  <a:schemeClr val="tx1"/>
                </a:solidFill>
                <a:latin typeface="Arial" charset="0"/>
              </a:rPr>
              <a:t>pengeluaran</a:t>
            </a:r>
            <a:r>
              <a:rPr lang="en-US" sz="3100" dirty="0" smtClean="0">
                <a:solidFill>
                  <a:schemeClr val="tx1"/>
                </a:solidFill>
                <a:latin typeface="Arial" charset="0"/>
              </a:rPr>
              <a:t> </a:t>
            </a:r>
            <a:r>
              <a:rPr lang="en-US" sz="3100" dirty="0" err="1" smtClean="0">
                <a:solidFill>
                  <a:schemeClr val="tx1"/>
                </a:solidFill>
                <a:latin typeface="Arial" charset="0"/>
              </a:rPr>
              <a:t>anggaran</a:t>
            </a:r>
            <a:r>
              <a:rPr lang="en-US" sz="3100" dirty="0" smtClean="0">
                <a:solidFill>
                  <a:schemeClr val="tx1"/>
                </a:solidFill>
                <a:latin typeface="Arial" charset="0"/>
              </a:rPr>
              <a:t> </a:t>
            </a:r>
          </a:p>
          <a:p>
            <a:pPr marL="609600" indent="-609600" eaLnBrk="1" fontAlgn="auto" hangingPunct="1">
              <a:spcAft>
                <a:spcPts val="0"/>
              </a:spcAft>
              <a:buFontTx/>
              <a:buNone/>
              <a:tabLst>
                <a:tab pos="569913" algn="l"/>
              </a:tabLst>
              <a:defRPr/>
            </a:pPr>
            <a:r>
              <a:rPr lang="en-US" sz="3100" dirty="0" smtClean="0">
                <a:solidFill>
                  <a:schemeClr val="tx1"/>
                </a:solidFill>
                <a:latin typeface="Arial" charset="0"/>
              </a:rPr>
              <a:t>  3. </a:t>
            </a:r>
            <a:r>
              <a:rPr lang="en-US" sz="3100" dirty="0" err="1" smtClean="0">
                <a:solidFill>
                  <a:schemeClr val="tx1"/>
                </a:solidFill>
                <a:latin typeface="Arial" charset="0"/>
              </a:rPr>
              <a:t>Membukukan</a:t>
            </a:r>
            <a:r>
              <a:rPr lang="en-US" sz="3100" dirty="0" smtClean="0">
                <a:solidFill>
                  <a:schemeClr val="tx1"/>
                </a:solidFill>
                <a:latin typeface="Arial" charset="0"/>
              </a:rPr>
              <a:t> </a:t>
            </a:r>
            <a:r>
              <a:rPr lang="en-US" sz="3100" dirty="0" err="1" smtClean="0">
                <a:solidFill>
                  <a:schemeClr val="tx1"/>
                </a:solidFill>
                <a:latin typeface="Arial" charset="0"/>
              </a:rPr>
              <a:t>bukti-bukti</a:t>
            </a:r>
            <a:r>
              <a:rPr lang="en-US" sz="3100" dirty="0" smtClean="0">
                <a:solidFill>
                  <a:schemeClr val="tx1"/>
                </a:solidFill>
                <a:latin typeface="Arial" charset="0"/>
              </a:rPr>
              <a:t> </a:t>
            </a:r>
            <a:r>
              <a:rPr lang="en-US" sz="3100" dirty="0" err="1" smtClean="0">
                <a:solidFill>
                  <a:schemeClr val="tx1"/>
                </a:solidFill>
                <a:latin typeface="Arial" charset="0"/>
              </a:rPr>
              <a:t>pengeluaran</a:t>
            </a:r>
            <a:endParaRPr lang="en-US" sz="3100" dirty="0" smtClean="0">
              <a:solidFill>
                <a:schemeClr val="tx1"/>
              </a:solidFill>
              <a:latin typeface="Arial" charset="0"/>
            </a:endParaRPr>
          </a:p>
          <a:p>
            <a:pPr marL="609600" indent="-609600" eaLnBrk="1" fontAlgn="auto" hangingPunct="1">
              <a:spcAft>
                <a:spcPts val="0"/>
              </a:spcAft>
              <a:buFontTx/>
              <a:buNone/>
              <a:tabLst>
                <a:tab pos="569913" algn="l"/>
              </a:tabLst>
              <a:defRPr/>
            </a:pPr>
            <a:r>
              <a:rPr lang="en-US" sz="3100" dirty="0" smtClean="0">
                <a:solidFill>
                  <a:schemeClr val="tx1"/>
                </a:solidFill>
                <a:latin typeface="Arial" charset="0"/>
              </a:rPr>
              <a:t>  4.Melakukan </a:t>
            </a:r>
            <a:r>
              <a:rPr lang="en-US" sz="3100" dirty="0" err="1" smtClean="0">
                <a:solidFill>
                  <a:schemeClr val="tx1"/>
                </a:solidFill>
                <a:latin typeface="Arial" charset="0"/>
              </a:rPr>
              <a:t>pemotongan</a:t>
            </a:r>
            <a:r>
              <a:rPr lang="en-US" sz="3100" dirty="0" smtClean="0">
                <a:solidFill>
                  <a:schemeClr val="tx1"/>
                </a:solidFill>
                <a:latin typeface="Arial" charset="0"/>
              </a:rPr>
              <a:t> </a:t>
            </a:r>
            <a:r>
              <a:rPr lang="en-US" sz="3100" dirty="0" err="1" smtClean="0">
                <a:solidFill>
                  <a:schemeClr val="tx1"/>
                </a:solidFill>
                <a:latin typeface="Arial" charset="0"/>
              </a:rPr>
              <a:t>dan</a:t>
            </a:r>
            <a:r>
              <a:rPr lang="en-US" sz="3100" dirty="0" smtClean="0">
                <a:solidFill>
                  <a:schemeClr val="tx1"/>
                </a:solidFill>
                <a:latin typeface="Arial" charset="0"/>
              </a:rPr>
              <a:t> </a:t>
            </a:r>
            <a:r>
              <a:rPr lang="en-US" sz="3100" dirty="0" err="1" smtClean="0">
                <a:solidFill>
                  <a:schemeClr val="tx1"/>
                </a:solidFill>
                <a:latin typeface="Arial" charset="0"/>
              </a:rPr>
              <a:t>menyetor</a:t>
            </a:r>
            <a:r>
              <a:rPr lang="en-US" sz="3100" dirty="0" smtClean="0">
                <a:solidFill>
                  <a:schemeClr val="tx1"/>
                </a:solidFill>
                <a:latin typeface="Arial" charset="0"/>
              </a:rPr>
              <a:t> </a:t>
            </a:r>
            <a:r>
              <a:rPr lang="en-US" sz="3100" dirty="0" err="1" smtClean="0">
                <a:solidFill>
                  <a:schemeClr val="tx1"/>
                </a:solidFill>
                <a:latin typeface="Arial" charset="0"/>
              </a:rPr>
              <a:t>serta</a:t>
            </a:r>
            <a:r>
              <a:rPr lang="en-US" sz="3100" dirty="0" smtClean="0">
                <a:solidFill>
                  <a:schemeClr val="tx1"/>
                </a:solidFill>
                <a:latin typeface="Arial" charset="0"/>
              </a:rPr>
              <a:t> </a:t>
            </a:r>
            <a:r>
              <a:rPr lang="en-US" sz="3100" dirty="0" err="1" smtClean="0">
                <a:solidFill>
                  <a:schemeClr val="tx1"/>
                </a:solidFill>
                <a:latin typeface="Arial" charset="0"/>
              </a:rPr>
              <a:t>melaporkan</a:t>
            </a:r>
            <a:r>
              <a:rPr lang="en-US" sz="3100" dirty="0" smtClean="0">
                <a:solidFill>
                  <a:schemeClr val="tx1"/>
                </a:solidFill>
                <a:latin typeface="Arial" charset="0"/>
              </a:rPr>
              <a:t> </a:t>
            </a:r>
            <a:r>
              <a:rPr lang="en-US" sz="3100" dirty="0" err="1" smtClean="0">
                <a:solidFill>
                  <a:schemeClr val="tx1"/>
                </a:solidFill>
                <a:latin typeface="Arial" charset="0"/>
              </a:rPr>
              <a:t>pajak-pajak</a:t>
            </a:r>
            <a:endParaRPr lang="en-US" sz="3100" dirty="0" smtClean="0">
              <a:solidFill>
                <a:schemeClr val="tx1"/>
              </a:solidFill>
              <a:latin typeface="Arial" charset="0"/>
            </a:endParaRPr>
          </a:p>
          <a:p>
            <a:pPr marL="609600" indent="-609600" eaLnBrk="1" fontAlgn="auto" hangingPunct="1">
              <a:spcAft>
                <a:spcPts val="0"/>
              </a:spcAft>
              <a:buFontTx/>
              <a:buNone/>
              <a:tabLst>
                <a:tab pos="569913" algn="l"/>
              </a:tabLst>
              <a:defRPr/>
            </a:pPr>
            <a:r>
              <a:rPr lang="en-US" sz="3100" dirty="0" smtClean="0">
                <a:solidFill>
                  <a:schemeClr val="tx1"/>
                </a:solidFill>
                <a:latin typeface="Arial" charset="0"/>
              </a:rPr>
              <a:t>  5.Mendokumentasikan </a:t>
            </a:r>
            <a:r>
              <a:rPr lang="en-US" sz="3100" dirty="0" err="1" smtClean="0">
                <a:solidFill>
                  <a:schemeClr val="tx1"/>
                </a:solidFill>
                <a:latin typeface="Arial" charset="0"/>
              </a:rPr>
              <a:t>secara</a:t>
            </a:r>
            <a:r>
              <a:rPr lang="en-US" sz="3100" dirty="0" smtClean="0">
                <a:solidFill>
                  <a:schemeClr val="tx1"/>
                </a:solidFill>
                <a:latin typeface="Arial" charset="0"/>
              </a:rPr>
              <a:t> </a:t>
            </a:r>
            <a:r>
              <a:rPr lang="en-US" sz="3100" dirty="0" err="1" smtClean="0">
                <a:solidFill>
                  <a:schemeClr val="tx1"/>
                </a:solidFill>
                <a:latin typeface="Arial" charset="0"/>
              </a:rPr>
              <a:t>tertib</a:t>
            </a:r>
            <a:r>
              <a:rPr lang="en-US" sz="3100" dirty="0" smtClean="0">
                <a:solidFill>
                  <a:schemeClr val="tx1"/>
                </a:solidFill>
                <a:latin typeface="Arial" charset="0"/>
              </a:rPr>
              <a:t> </a:t>
            </a:r>
            <a:r>
              <a:rPr lang="en-US" sz="3100" dirty="0" err="1" smtClean="0">
                <a:solidFill>
                  <a:schemeClr val="tx1"/>
                </a:solidFill>
                <a:latin typeface="Arial" charset="0"/>
              </a:rPr>
              <a:t>atas</a:t>
            </a:r>
            <a:r>
              <a:rPr lang="en-US" sz="3100" dirty="0" smtClean="0">
                <a:solidFill>
                  <a:schemeClr val="tx1"/>
                </a:solidFill>
                <a:latin typeface="Arial" charset="0"/>
              </a:rPr>
              <a:t> </a:t>
            </a:r>
            <a:r>
              <a:rPr lang="en-US" sz="3100" dirty="0" err="1" smtClean="0">
                <a:solidFill>
                  <a:schemeClr val="tx1"/>
                </a:solidFill>
                <a:latin typeface="Arial" charset="0"/>
              </a:rPr>
              <a:t>pengeluaran</a:t>
            </a:r>
            <a:r>
              <a:rPr lang="en-US" sz="3100" dirty="0" smtClean="0">
                <a:solidFill>
                  <a:schemeClr val="tx1"/>
                </a:solidFill>
                <a:latin typeface="Arial" charset="0"/>
              </a:rPr>
              <a:t> </a:t>
            </a:r>
            <a:r>
              <a:rPr lang="en-US" sz="3100" dirty="0" err="1" smtClean="0">
                <a:solidFill>
                  <a:schemeClr val="tx1"/>
                </a:solidFill>
                <a:latin typeface="Arial" charset="0"/>
              </a:rPr>
              <a:t>anggaran</a:t>
            </a:r>
            <a:endParaRPr lang="en-US" sz="3100" dirty="0" smtClean="0">
              <a:solidFill>
                <a:schemeClr val="tx1"/>
              </a:solidFill>
              <a:latin typeface="Arial" charset="0"/>
            </a:endParaRPr>
          </a:p>
          <a:p>
            <a:pPr marL="609600" indent="-609600" eaLnBrk="1" fontAlgn="auto" hangingPunct="1">
              <a:spcAft>
                <a:spcPts val="0"/>
              </a:spcAft>
              <a:buFontTx/>
              <a:buNone/>
              <a:tabLst>
                <a:tab pos="569913" algn="l"/>
              </a:tabLst>
              <a:defRPr/>
            </a:pPr>
            <a:r>
              <a:rPr lang="en-US" sz="3100" dirty="0" smtClean="0">
                <a:solidFill>
                  <a:schemeClr val="tx1"/>
                </a:solidFill>
                <a:latin typeface="Arial" charset="0"/>
              </a:rPr>
              <a:t> </a:t>
            </a:r>
            <a:r>
              <a:rPr lang="en-US" sz="3100" dirty="0" smtClean="0">
                <a:solidFill>
                  <a:schemeClr val="tx1"/>
                </a:solidFill>
                <a:latin typeface="Arial" charset="0"/>
              </a:rPr>
              <a:t> 6. </a:t>
            </a:r>
            <a:r>
              <a:rPr lang="en-US" sz="3100" dirty="0" err="1" smtClean="0">
                <a:solidFill>
                  <a:schemeClr val="tx1"/>
                </a:solidFill>
                <a:latin typeface="Arial" charset="0"/>
              </a:rPr>
              <a:t>Membukukan</a:t>
            </a:r>
            <a:r>
              <a:rPr lang="en-US" sz="3100" dirty="0" smtClean="0">
                <a:solidFill>
                  <a:schemeClr val="tx1"/>
                </a:solidFill>
                <a:latin typeface="Arial" charset="0"/>
              </a:rPr>
              <a:t> </a:t>
            </a:r>
            <a:r>
              <a:rPr lang="en-US" sz="3100" dirty="0" err="1" smtClean="0">
                <a:solidFill>
                  <a:schemeClr val="tx1"/>
                </a:solidFill>
                <a:latin typeface="Arial" charset="0"/>
              </a:rPr>
              <a:t>dan</a:t>
            </a:r>
            <a:r>
              <a:rPr lang="en-US" sz="3100" dirty="0" smtClean="0">
                <a:solidFill>
                  <a:schemeClr val="tx1"/>
                </a:solidFill>
                <a:latin typeface="Arial" charset="0"/>
              </a:rPr>
              <a:t> </a:t>
            </a:r>
            <a:r>
              <a:rPr lang="en-US" sz="3100" dirty="0" err="1" smtClean="0">
                <a:solidFill>
                  <a:schemeClr val="tx1"/>
                </a:solidFill>
                <a:latin typeface="Arial" charset="0"/>
              </a:rPr>
              <a:t>menyimpan</a:t>
            </a:r>
            <a:r>
              <a:rPr lang="en-US" sz="3100" dirty="0" smtClean="0">
                <a:solidFill>
                  <a:schemeClr val="tx1"/>
                </a:solidFill>
                <a:latin typeface="Arial" charset="0"/>
              </a:rPr>
              <a:t> </a:t>
            </a:r>
            <a:r>
              <a:rPr lang="en-US" sz="3100" dirty="0" err="1" smtClean="0">
                <a:solidFill>
                  <a:schemeClr val="tx1"/>
                </a:solidFill>
                <a:latin typeface="Arial" charset="0"/>
              </a:rPr>
              <a:t>aset-aset</a:t>
            </a:r>
            <a:r>
              <a:rPr lang="en-US" sz="3100" dirty="0" smtClean="0">
                <a:solidFill>
                  <a:schemeClr val="tx1"/>
                </a:solidFill>
                <a:latin typeface="Arial" charset="0"/>
              </a:rPr>
              <a:t> </a:t>
            </a:r>
            <a:r>
              <a:rPr lang="en-US" sz="3100" dirty="0" err="1" smtClean="0">
                <a:solidFill>
                  <a:schemeClr val="tx1"/>
                </a:solidFill>
                <a:latin typeface="Arial" charset="0"/>
              </a:rPr>
              <a:t>hibah</a:t>
            </a:r>
            <a:r>
              <a:rPr lang="en-US" sz="3100" dirty="0" smtClean="0">
                <a:solidFill>
                  <a:schemeClr val="tx1"/>
                </a:solidFill>
                <a:latin typeface="Arial" charset="0"/>
              </a:rPr>
              <a:t> </a:t>
            </a:r>
            <a:r>
              <a:rPr lang="en-US" sz="3100" dirty="0" err="1" smtClean="0">
                <a:solidFill>
                  <a:schemeClr val="tx1"/>
                </a:solidFill>
                <a:latin typeface="Arial" charset="0"/>
              </a:rPr>
              <a:t>dari</a:t>
            </a:r>
            <a:r>
              <a:rPr lang="en-US" sz="3100" dirty="0" smtClean="0">
                <a:solidFill>
                  <a:schemeClr val="tx1"/>
                </a:solidFill>
                <a:latin typeface="Arial" charset="0"/>
              </a:rPr>
              <a:t> </a:t>
            </a:r>
            <a:r>
              <a:rPr lang="en-US" sz="3100" dirty="0" err="1" smtClean="0">
                <a:solidFill>
                  <a:schemeClr val="tx1"/>
                </a:solidFill>
                <a:latin typeface="Arial" charset="0"/>
              </a:rPr>
              <a:t>pemerintah</a:t>
            </a:r>
            <a:endParaRPr lang="en-US" sz="3100" dirty="0" smtClean="0">
              <a:solidFill>
                <a:schemeClr val="tx1"/>
              </a:solidFill>
              <a:latin typeface="Arial" charset="0"/>
            </a:endParaRPr>
          </a:p>
          <a:p>
            <a:pPr marL="609600" indent="-609600" eaLnBrk="1" fontAlgn="auto" hangingPunct="1">
              <a:spcAft>
                <a:spcPts val="0"/>
              </a:spcAft>
              <a:buFontTx/>
              <a:buNone/>
              <a:tabLst>
                <a:tab pos="569913" algn="l"/>
              </a:tabLst>
              <a:defRPr/>
            </a:pPr>
            <a:r>
              <a:rPr lang="en-US" sz="3100" dirty="0" smtClean="0">
                <a:solidFill>
                  <a:schemeClr val="tx1"/>
                </a:solidFill>
                <a:latin typeface="Arial" charset="0"/>
              </a:rPr>
              <a:t> </a:t>
            </a:r>
            <a:r>
              <a:rPr lang="en-US" sz="3100" dirty="0" smtClean="0">
                <a:solidFill>
                  <a:schemeClr val="tx1"/>
                </a:solidFill>
                <a:latin typeface="Arial" charset="0"/>
              </a:rPr>
              <a:t> 7. </a:t>
            </a:r>
            <a:r>
              <a:rPr lang="en-US" sz="3100" dirty="0" err="1" smtClean="0">
                <a:solidFill>
                  <a:schemeClr val="tx1"/>
                </a:solidFill>
                <a:latin typeface="Arial" charset="0"/>
              </a:rPr>
              <a:t>Dimanfaatkan</a:t>
            </a:r>
            <a:r>
              <a:rPr lang="en-US" sz="3100" dirty="0" smtClean="0">
                <a:solidFill>
                  <a:schemeClr val="tx1"/>
                </a:solidFill>
                <a:latin typeface="Arial" charset="0"/>
              </a:rPr>
              <a:t> </a:t>
            </a:r>
            <a:r>
              <a:rPr lang="en-US" sz="3100" dirty="0" err="1" smtClean="0">
                <a:solidFill>
                  <a:schemeClr val="tx1"/>
                </a:solidFill>
                <a:latin typeface="Arial" charset="0"/>
              </a:rPr>
              <a:t>sesuai</a:t>
            </a:r>
            <a:r>
              <a:rPr lang="en-US" sz="3100" dirty="0" smtClean="0">
                <a:solidFill>
                  <a:schemeClr val="tx1"/>
                </a:solidFill>
                <a:latin typeface="Arial" charset="0"/>
              </a:rPr>
              <a:t> </a:t>
            </a:r>
            <a:r>
              <a:rPr lang="en-US" sz="3100" dirty="0" err="1" smtClean="0">
                <a:solidFill>
                  <a:schemeClr val="tx1"/>
                </a:solidFill>
                <a:latin typeface="Arial" charset="0"/>
              </a:rPr>
              <a:t>dengan</a:t>
            </a:r>
            <a:r>
              <a:rPr lang="en-US" sz="3100" dirty="0" smtClean="0">
                <a:solidFill>
                  <a:schemeClr val="tx1"/>
                </a:solidFill>
                <a:latin typeface="Arial" charset="0"/>
              </a:rPr>
              <a:t> </a:t>
            </a:r>
            <a:r>
              <a:rPr lang="en-US" sz="3100" dirty="0" err="1" smtClean="0">
                <a:solidFill>
                  <a:schemeClr val="tx1"/>
                </a:solidFill>
                <a:latin typeface="Arial" charset="0"/>
              </a:rPr>
              <a:t>rencana</a:t>
            </a:r>
            <a:r>
              <a:rPr lang="en-US" sz="3100" dirty="0" smtClean="0">
                <a:solidFill>
                  <a:schemeClr val="tx1"/>
                </a:solidFill>
                <a:latin typeface="Arial" charset="0"/>
              </a:rPr>
              <a:t>.</a:t>
            </a:r>
            <a:endParaRPr lang="en-US" sz="3100" dirty="0" smtClean="0">
              <a:solidFill>
                <a:schemeClr val="tx1"/>
              </a:solidFill>
              <a:latin typeface="Arial" charset="0"/>
            </a:endParaRPr>
          </a:p>
          <a:p>
            <a:pPr marL="609600" indent="-609600" eaLnBrk="1" fontAlgn="auto" hangingPunct="1">
              <a:spcAft>
                <a:spcPts val="0"/>
              </a:spcAft>
              <a:buFontTx/>
              <a:buNone/>
              <a:tabLst>
                <a:tab pos="569913" algn="l"/>
              </a:tabLst>
              <a:defRPr/>
            </a:pPr>
            <a:endParaRPr lang="en-US" sz="3100" dirty="0" smtClean="0">
              <a:solidFill>
                <a:schemeClr val="tx1"/>
              </a:solidFill>
              <a:latin typeface="Arial" charset="0"/>
            </a:endParaRPr>
          </a:p>
          <a:p>
            <a:pPr marL="609600" indent="-609600" eaLnBrk="1" fontAlgn="auto" hangingPunct="1">
              <a:spcAft>
                <a:spcPts val="0"/>
              </a:spcAft>
              <a:buFontTx/>
              <a:buNone/>
              <a:tabLst>
                <a:tab pos="569913" algn="l"/>
              </a:tabLst>
              <a:defRPr/>
            </a:pPr>
            <a:endParaRPr lang="en-US" sz="3100" dirty="0" smtClean="0">
              <a:solidFill>
                <a:schemeClr val="tx1"/>
              </a:solidFill>
              <a:latin typeface="Arial" charset="0"/>
            </a:endParaRPr>
          </a:p>
        </p:txBody>
      </p:sp>
      <p:sp>
        <p:nvSpPr>
          <p:cNvPr id="12291"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1E1E2FC7-263A-4986-B979-FAE3466A8230}" type="slidenum">
              <a:rPr lang="en-US" smtClean="0"/>
              <a:pPr/>
              <a:t>4</a:t>
            </a:fld>
            <a:endParaRPr lang="en-US" smtClean="0"/>
          </a:p>
        </p:txBody>
      </p:sp>
      <p:sp>
        <p:nvSpPr>
          <p:cNvPr id="10243" name="Rectangle 2"/>
          <p:cNvSpPr>
            <a:spLocks noGrp="1" noChangeArrowheads="1"/>
          </p:cNvSpPr>
          <p:nvPr>
            <p:ph type="title"/>
          </p:nvPr>
        </p:nvSpPr>
        <p:spPr>
          <a:xfrm>
            <a:off x="0" y="1"/>
            <a:ext cx="9144000" cy="1000107"/>
          </a:xfrm>
          <a:scene3d>
            <a:camera prst="orthographicFront"/>
            <a:lightRig rig="soft" dir="t"/>
          </a:scene3d>
          <a:sp3d>
            <a:bevelT prst="angle"/>
          </a:sp3d>
        </p:spPr>
        <p:style>
          <a:lnRef idx="1">
            <a:schemeClr val="accent4"/>
          </a:lnRef>
          <a:fillRef idx="2">
            <a:schemeClr val="accent4"/>
          </a:fillRef>
          <a:effectRef idx="1">
            <a:schemeClr val="accent4"/>
          </a:effectRef>
          <a:fontRef idx="minor">
            <a:schemeClr val="dk1"/>
          </a:fontRef>
        </p:style>
        <p:txBody>
          <a:bodyPr>
            <a:scene3d>
              <a:camera prst="orthographicFront"/>
              <a:lightRig rig="soft" dir="t"/>
            </a:scene3d>
            <a:sp3d prstMaterial="softEdge">
              <a:bevelT w="25400" h="25400"/>
            </a:sp3d>
          </a:bodyPr>
          <a:lstStyle/>
          <a:p>
            <a:pPr algn="ctr" eaLnBrk="1" fontAlgn="auto" hangingPunct="1">
              <a:spcAft>
                <a:spcPts val="0"/>
              </a:spcAft>
              <a:defRPr/>
            </a:pPr>
            <a:r>
              <a:rPr lang="en-US" sz="3200" dirty="0" smtClean="0">
                <a:solidFill>
                  <a:schemeClr val="tx1"/>
                </a:solidFill>
                <a:latin typeface="Berlin Sans FB Demi" pitchFamily="34" charset="0"/>
              </a:rPr>
              <a:t>TUGAS PENGELOLA KEUANGAN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40</a:t>
            </a:fld>
            <a:endParaRPr lang="en-US" smtClean="0"/>
          </a:p>
        </p:txBody>
      </p:sp>
      <p:graphicFrame>
        <p:nvGraphicFramePr>
          <p:cNvPr id="28734" name="Group 62"/>
          <p:cNvGraphicFramePr>
            <a:graphicFrameLocks noGrp="1"/>
          </p:cNvGraphicFramePr>
          <p:nvPr/>
        </p:nvGraphicFramePr>
        <p:xfrm>
          <a:off x="684213" y="1484784"/>
          <a:ext cx="7704211" cy="3129550"/>
        </p:xfrm>
        <a:graphic>
          <a:graphicData uri="http://schemas.openxmlformats.org/drawingml/2006/table">
            <a:tbl>
              <a:tblPr/>
              <a:tblGrid>
                <a:gridCol w="1223491"/>
                <a:gridCol w="2664296"/>
                <a:gridCol w="1224136"/>
                <a:gridCol w="1368152"/>
                <a:gridCol w="1224136"/>
              </a:tblGrid>
              <a:tr h="252631">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Tanggal / No pemb.</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Uraian</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Penerimaan</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800" b="0" i="0" u="none" strike="noStrike" cap="none" normalizeH="0" baseline="0" dirty="0" smtClean="0">
                          <a:ln>
                            <a:noFill/>
                          </a:ln>
                          <a:solidFill>
                            <a:schemeClr val="tx1"/>
                          </a:solidFill>
                          <a:effectLst/>
                          <a:latin typeface="Verdana" pitchFamily="34" charset="0"/>
                        </a:rPr>
                        <a:t>P</a:t>
                      </a:r>
                      <a:r>
                        <a:rPr kumimoji="0" lang="id-ID" sz="800" b="0" i="0" u="none" strike="noStrike" cap="none" normalizeH="0" baseline="0" dirty="0" smtClean="0">
                          <a:ln>
                            <a:noFill/>
                          </a:ln>
                          <a:solidFill>
                            <a:schemeClr val="tx1"/>
                          </a:solidFill>
                          <a:effectLst/>
                          <a:latin typeface="Verdana" pitchFamily="34" charset="0"/>
                        </a:rPr>
                        <a:t>engeluaran</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Saldo</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r>
              <a:tr h="2292422">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15 Juni 14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15 Juni 14/001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16 Juni 14/002</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16 Juni 14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16 Juni 14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17 Juni 14/003</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20 Juni 14/004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25 Juni 14/005</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dst</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dst</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800" b="0" i="0" u="none" strike="noStrike" cap="none" normalizeH="0" baseline="0" dirty="0" smtClean="0">
                          <a:ln>
                            <a:noFill/>
                          </a:ln>
                          <a:solidFill>
                            <a:schemeClr val="tx1"/>
                          </a:solidFill>
                          <a:effectLst/>
                          <a:latin typeface="Verdana" pitchFamily="34" charset="0"/>
                        </a:rPr>
                        <a:t>P</a:t>
                      </a:r>
                      <a:r>
                        <a:rPr kumimoji="0" lang="id-ID" sz="800" b="0" i="0" u="none" strike="noStrike" cap="none" normalizeH="0" baseline="0" dirty="0" smtClean="0">
                          <a:ln>
                            <a:noFill/>
                          </a:ln>
                          <a:solidFill>
                            <a:schemeClr val="tx1"/>
                          </a:solidFill>
                          <a:effectLst/>
                          <a:latin typeface="Verdana" pitchFamily="34" charset="0"/>
                        </a:rPr>
                        <a:t>enerimaan bantuan penelitian</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Pemayaran konsumsi rapat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Pembelian Alat tulis kantor</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Penerimaan pajak PPN</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Penyetoran pajak PPN</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Penggunaan premium</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Sewa ruangan pertemuan</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Penerimaan pajak PPh 23</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Penyetoran pajak PPh 23</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Honorarium peneliti  (Ervina)</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Penerimaan Pajak PPh 21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Penyetoran pajak PPh 21</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45.000.000,0</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136.364,0</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800" b="0" i="0" u="none" strike="noStrike" cap="none" normalizeH="0" baseline="0" dirty="0" smtClean="0">
                          <a:ln>
                            <a:noFill/>
                          </a:ln>
                          <a:solidFill>
                            <a:schemeClr val="tx1"/>
                          </a:solidFill>
                          <a:effectLst/>
                          <a:latin typeface="Verdana" pitchFamily="34" charset="0"/>
                        </a:rPr>
                        <a:t>  </a:t>
                      </a:r>
                      <a:endParaRPr kumimoji="0" lang="id-ID"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225.000,0</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475.000,0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136.364,0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625.000,0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500.000,0</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1.500.000,0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8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225.000,0</a:t>
                      </a:r>
                      <a:endParaRPr kumimoji="0" lang="en-US" sz="8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8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45.000.000,0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44.525.000,0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43.025.000,0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43.161.364,0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43.025.000,0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42.400.000,0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41.900.000,0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41.910.000,0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41.900.000,0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40.400.000,0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40.625.000,0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40.400.000,0</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63259">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Jumlah</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45.371.364,0</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4.971.364,0</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800" b="0" i="0" u="none" strike="noStrike" cap="none" normalizeH="0" baseline="0" dirty="0" smtClean="0">
                          <a:ln>
                            <a:noFill/>
                          </a:ln>
                          <a:solidFill>
                            <a:schemeClr val="tx1"/>
                          </a:solidFill>
                          <a:effectLst/>
                          <a:latin typeface="Verdana" pitchFamily="34" charset="0"/>
                        </a:rPr>
                        <a:t>40.400.000,-</a:t>
                      </a:r>
                      <a:endParaRPr kumimoji="0" lang="en-US" sz="8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5093" name="Text Box 53"/>
          <p:cNvSpPr txBox="1">
            <a:spLocks noChangeArrowheads="1"/>
          </p:cNvSpPr>
          <p:nvPr/>
        </p:nvSpPr>
        <p:spPr bwMode="auto">
          <a:xfrm>
            <a:off x="683568" y="260648"/>
            <a:ext cx="7128792" cy="1200329"/>
          </a:xfrm>
          <a:prstGeom prst="rect">
            <a:avLst/>
          </a:prstGeom>
          <a:noFill/>
          <a:ln w="12700" cap="sq">
            <a:noFill/>
            <a:miter lim="800000"/>
            <a:headEnd type="none" w="sm" len="sm"/>
            <a:tailEnd type="none" w="sm" len="sm"/>
          </a:ln>
        </p:spPr>
        <p:txBody>
          <a:bodyPr wrap="square">
            <a:spAutoFit/>
          </a:bodyPr>
          <a:lstStyle/>
          <a:p>
            <a:r>
              <a:rPr lang="id-ID" sz="1600" dirty="0" smtClean="0"/>
              <a:t> A. Buku Kas Umum</a:t>
            </a:r>
            <a:endParaRPr lang="en-US" sz="1600" dirty="0"/>
          </a:p>
          <a:p>
            <a:endParaRPr lang="id-ID" dirty="0" smtClean="0"/>
          </a:p>
          <a:p>
            <a:pPr algn="ctr"/>
            <a:r>
              <a:rPr lang="id-ID" sz="2000" dirty="0" smtClean="0"/>
              <a:t>BUKU KAS UMUM</a:t>
            </a:r>
          </a:p>
          <a:p>
            <a:pPr algn="ctr"/>
            <a:r>
              <a:rPr lang="id-ID" dirty="0" smtClean="0"/>
              <a:t>Kegiatan penelitian hibah bersaing dalam rangka pemerian bantuan dana penelitian hibah bersaing kontrak Nomor .....tanggal.................</a:t>
            </a:r>
            <a:endParaRPr lang="en-US" dirty="0"/>
          </a:p>
        </p:txBody>
      </p:sp>
      <p:sp>
        <p:nvSpPr>
          <p:cNvPr id="45095" name="Text Box 60"/>
          <p:cNvSpPr txBox="1">
            <a:spLocks noChangeArrowheads="1"/>
          </p:cNvSpPr>
          <p:nvPr/>
        </p:nvSpPr>
        <p:spPr bwMode="auto">
          <a:xfrm>
            <a:off x="1095375" y="4941168"/>
            <a:ext cx="7258050" cy="1569660"/>
          </a:xfrm>
          <a:prstGeom prst="rect">
            <a:avLst/>
          </a:prstGeom>
          <a:noFill/>
          <a:ln w="12700" cap="sq">
            <a:noFill/>
            <a:miter lim="800000"/>
            <a:headEnd type="none" w="sm" len="sm"/>
            <a:tailEnd type="none" w="sm" len="sm"/>
          </a:ln>
        </p:spPr>
        <p:txBody>
          <a:bodyPr wrap="square">
            <a:spAutoFit/>
          </a:bodyPr>
          <a:lstStyle/>
          <a:p>
            <a:r>
              <a:rPr lang="en-US" dirty="0" smtClean="0"/>
              <a:t>                                                                                      </a:t>
            </a:r>
            <a:endParaRPr lang="en-US" dirty="0"/>
          </a:p>
          <a:p>
            <a:r>
              <a:rPr lang="id-ID" dirty="0" smtClean="0"/>
              <a:t>                                                                                                                     </a:t>
            </a:r>
            <a:endParaRPr lang="en-US" dirty="0" smtClean="0"/>
          </a:p>
          <a:p>
            <a:r>
              <a:rPr lang="id-ID" dirty="0" smtClean="0"/>
              <a:t> </a:t>
            </a:r>
            <a:r>
              <a:rPr lang="en-US" dirty="0" err="1" smtClean="0"/>
              <a:t>Menyetujui</a:t>
            </a:r>
            <a:r>
              <a:rPr lang="en-US" dirty="0" smtClean="0"/>
              <a:t>                                                                                                       </a:t>
            </a:r>
            <a:r>
              <a:rPr lang="en-US" dirty="0" err="1" smtClean="0"/>
              <a:t>Bendahara</a:t>
            </a:r>
            <a:r>
              <a:rPr lang="en-US" dirty="0" smtClean="0"/>
              <a:t>/</a:t>
            </a:r>
            <a:r>
              <a:rPr lang="en-US" dirty="0" err="1" smtClean="0"/>
              <a:t>Juru</a:t>
            </a:r>
            <a:r>
              <a:rPr lang="en-US" dirty="0" smtClean="0"/>
              <a:t> </a:t>
            </a:r>
            <a:r>
              <a:rPr lang="en-US" dirty="0" err="1" smtClean="0"/>
              <a:t>bayar</a:t>
            </a:r>
            <a:r>
              <a:rPr lang="en-US" dirty="0" smtClean="0"/>
              <a:t>                                                                      </a:t>
            </a:r>
            <a:endParaRPr lang="en-US" dirty="0"/>
          </a:p>
          <a:p>
            <a:r>
              <a:rPr lang="en-US" dirty="0" err="1" smtClean="0"/>
              <a:t>Pimpinan</a:t>
            </a:r>
            <a:r>
              <a:rPr lang="en-US" dirty="0" smtClean="0"/>
              <a:t>…………</a:t>
            </a:r>
            <a:endParaRPr lang="en-US" dirty="0"/>
          </a:p>
          <a:p>
            <a:r>
              <a:rPr lang="en-US" dirty="0"/>
              <a:t>       </a:t>
            </a:r>
            <a:r>
              <a:rPr lang="en-US" dirty="0" smtClean="0"/>
              <a:t>                                                                                                                  </a:t>
            </a:r>
            <a:endParaRPr lang="en-US" dirty="0"/>
          </a:p>
          <a:p>
            <a:endParaRPr lang="en-US" dirty="0"/>
          </a:p>
          <a:p>
            <a:r>
              <a:rPr lang="id-ID" dirty="0" smtClean="0"/>
              <a:t> Nama..............                                                                                                 </a:t>
            </a:r>
            <a:r>
              <a:rPr lang="en-US" dirty="0" err="1" smtClean="0"/>
              <a:t>Nama</a:t>
            </a:r>
            <a:r>
              <a:rPr lang="id-ID" dirty="0" smtClean="0"/>
              <a:t> </a:t>
            </a:r>
            <a:r>
              <a:rPr lang="en-US" dirty="0" smtClean="0"/>
              <a:t>……</a:t>
            </a:r>
            <a:r>
              <a:rPr lang="id-ID" dirty="0" smtClean="0"/>
              <a:t>                </a:t>
            </a:r>
          </a:p>
          <a:p>
            <a:r>
              <a:rPr lang="id-ID" dirty="0" smtClean="0"/>
              <a:t> </a:t>
            </a:r>
            <a:r>
              <a:rPr lang="en-US" dirty="0" smtClean="0"/>
              <a:t>NIP/N</a:t>
            </a:r>
            <a:r>
              <a:rPr lang="id-ID" dirty="0" smtClean="0"/>
              <a:t>...............</a:t>
            </a:r>
            <a:r>
              <a:rPr lang="en-US" dirty="0"/>
              <a:t>				      </a:t>
            </a:r>
            <a:r>
              <a:rPr lang="en-US" dirty="0" smtClean="0"/>
              <a:t>         NIP…………</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41</a:t>
            </a:fld>
            <a:endParaRPr lang="en-US" smtClean="0"/>
          </a:p>
        </p:txBody>
      </p:sp>
      <p:graphicFrame>
        <p:nvGraphicFramePr>
          <p:cNvPr id="28734" name="Group 62"/>
          <p:cNvGraphicFramePr>
            <a:graphicFrameLocks noGrp="1"/>
          </p:cNvGraphicFramePr>
          <p:nvPr/>
        </p:nvGraphicFramePr>
        <p:xfrm>
          <a:off x="684213" y="1989138"/>
          <a:ext cx="7559676" cy="2712720"/>
        </p:xfrm>
        <a:graphic>
          <a:graphicData uri="http://schemas.openxmlformats.org/drawingml/2006/table">
            <a:tbl>
              <a:tblPr/>
              <a:tblGrid>
                <a:gridCol w="1291932"/>
                <a:gridCol w="2197268"/>
                <a:gridCol w="902643"/>
                <a:gridCol w="842247"/>
                <a:gridCol w="669921"/>
                <a:gridCol w="936104"/>
                <a:gridCol w="719561"/>
              </a:tblGrid>
              <a:tr h="238125">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Tanggal/Nomor pembukuan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Uraian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Realisasi</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Pajak PPN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PPh 22</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PPh 21</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PPh 23</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r>
              <a:tr h="1785938">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15 Juni 14/001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16 Juni 14/002</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17 Juni 14/003</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20 Juni 14/004</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Pembayaran konsumsi rapat</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Pembelian Alat tulis kantor</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Penggunaan premium</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Sewa ruangan pertemuan</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Honorarium peneliti  (Ervina)</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475.000,0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625.000,0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id-ID" sz="900" b="0" i="0" u="none" strike="noStrike" cap="none" normalizeH="0" baseline="0" dirty="0" smtClean="0">
                          <a:ln>
                            <a:noFill/>
                          </a:ln>
                          <a:solidFill>
                            <a:schemeClr val="tx1"/>
                          </a:solidFill>
                          <a:effectLst/>
                          <a:latin typeface="Verdana" pitchFamily="34" charset="0"/>
                        </a:rPr>
                        <a:t>-</a:t>
                      </a:r>
                      <a:r>
                        <a:rPr kumimoji="0" lang="en-US" sz="900" b="0" i="0" u="none" strike="noStrike" cap="none" normalizeH="0" baseline="0" dirty="0" smtClean="0">
                          <a:ln>
                            <a:noFill/>
                          </a:ln>
                          <a:solidFill>
                            <a:schemeClr val="tx1"/>
                          </a:solidFill>
                          <a:effectLst/>
                          <a:latin typeface="Verdana" pitchFamily="34" charset="0"/>
                        </a:rPr>
                        <a:t>     </a:t>
                      </a:r>
                      <a:r>
                        <a:rPr kumimoji="0" lang="id-ID" sz="900" b="0" i="0" u="none" strike="noStrike" cap="none" normalizeH="0" baseline="0" dirty="0" smtClean="0">
                          <a:ln>
                            <a:noFill/>
                          </a:ln>
                          <a:solidFill>
                            <a:schemeClr val="tx1"/>
                          </a:solidFill>
                          <a:effectLst/>
                          <a:latin typeface="Verdana" pitchFamily="34" charset="0"/>
                        </a:rPr>
                        <a:t>136.364,0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       </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   -</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225.000,0</a:t>
                      </a:r>
                      <a:endParaRPr kumimoji="0" lang="en-US"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   </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80975">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smtClean="0">
                          <a:ln>
                            <a:noFill/>
                          </a:ln>
                          <a:solidFill>
                            <a:schemeClr val="tx1"/>
                          </a:solidFill>
                          <a:effectLst/>
                          <a:latin typeface="Verdana" pitchFamily="34" charset="0"/>
                        </a:rPr>
                        <a:t>Jumlah</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4.</a:t>
                      </a:r>
                      <a:r>
                        <a:rPr kumimoji="0" lang="id-ID" sz="900" b="0" i="0" u="none" strike="noStrike" cap="none" normalizeH="0" baseline="0" dirty="0" smtClean="0">
                          <a:ln>
                            <a:noFill/>
                          </a:ln>
                          <a:solidFill>
                            <a:schemeClr val="tx1"/>
                          </a:solidFill>
                          <a:effectLst/>
                          <a:latin typeface="Verdana" pitchFamily="34" charset="0"/>
                        </a:rPr>
                        <a:t>600.000,0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136.364,0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225.000,0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5093" name="Text Box 53"/>
          <p:cNvSpPr txBox="1">
            <a:spLocks noChangeArrowheads="1"/>
          </p:cNvSpPr>
          <p:nvPr/>
        </p:nvSpPr>
        <p:spPr bwMode="auto">
          <a:xfrm>
            <a:off x="1455738" y="808038"/>
            <a:ext cx="6544484" cy="892552"/>
          </a:xfrm>
          <a:prstGeom prst="rect">
            <a:avLst/>
          </a:prstGeom>
          <a:noFill/>
          <a:ln w="12700" cap="sq">
            <a:noFill/>
            <a:miter lim="800000"/>
            <a:headEnd type="none" w="sm" len="sm"/>
            <a:tailEnd type="none" w="sm" len="sm"/>
          </a:ln>
        </p:spPr>
        <p:txBody>
          <a:bodyPr wrap="none">
            <a:spAutoFit/>
          </a:bodyPr>
          <a:lstStyle/>
          <a:p>
            <a:r>
              <a:rPr lang="id-ID" sz="1600" dirty="0" smtClean="0"/>
              <a:t>                               B.  LAPORAN REALISASI </a:t>
            </a:r>
            <a:endParaRPr lang="en-US" sz="1600" dirty="0"/>
          </a:p>
          <a:p>
            <a:endParaRPr lang="en-US" dirty="0"/>
          </a:p>
          <a:p>
            <a:r>
              <a:rPr lang="id-ID" dirty="0" smtClean="0"/>
              <a:t>LAPORAN REALISASI PENGGUNAAN ANGGARAN BANTUAN  DANA HIBAH PENELITIAN</a:t>
            </a:r>
          </a:p>
          <a:p>
            <a:r>
              <a:rPr lang="id-ID" dirty="0" smtClean="0"/>
              <a:t>TAHAP I 70% JUDUL ........ SESUAI KONTRAK NOMOR; ...............TANGGAL............</a:t>
            </a:r>
            <a:endParaRPr lang="en-US" dirty="0"/>
          </a:p>
        </p:txBody>
      </p:sp>
      <p:sp>
        <p:nvSpPr>
          <p:cNvPr id="45095" name="Text Box 60"/>
          <p:cNvSpPr txBox="1">
            <a:spLocks noChangeArrowheads="1"/>
          </p:cNvSpPr>
          <p:nvPr/>
        </p:nvSpPr>
        <p:spPr bwMode="auto">
          <a:xfrm>
            <a:off x="1095375" y="5214938"/>
            <a:ext cx="7258050" cy="1384300"/>
          </a:xfrm>
          <a:prstGeom prst="rect">
            <a:avLst/>
          </a:prstGeom>
          <a:noFill/>
          <a:ln w="12700" cap="sq">
            <a:noFill/>
            <a:miter lim="800000"/>
            <a:headEnd type="none" w="sm" len="sm"/>
            <a:tailEnd type="none" w="sm" len="sm"/>
          </a:ln>
        </p:spPr>
        <p:txBody>
          <a:bodyPr>
            <a:spAutoFit/>
          </a:bodyPr>
          <a:lstStyle/>
          <a:p>
            <a:r>
              <a:rPr lang="id-ID" dirty="0" smtClean="0"/>
              <a:t>Menyetujui</a:t>
            </a:r>
            <a:endParaRPr lang="en-US" dirty="0"/>
          </a:p>
          <a:p>
            <a:r>
              <a:rPr lang="en-US" dirty="0" err="1"/>
              <a:t>Ketua</a:t>
            </a:r>
            <a:r>
              <a:rPr lang="en-US" dirty="0"/>
              <a:t> LPPM                                                                                            </a:t>
            </a:r>
            <a:r>
              <a:rPr lang="id-ID" dirty="0" smtClean="0"/>
              <a:t>Peneliti</a:t>
            </a:r>
            <a:endParaRPr lang="en-US" dirty="0"/>
          </a:p>
          <a:p>
            <a:endParaRPr lang="en-US" dirty="0"/>
          </a:p>
          <a:p>
            <a:r>
              <a:rPr lang="en-US" dirty="0"/>
              <a:t>       </a:t>
            </a:r>
            <a:r>
              <a:rPr lang="en-US" dirty="0" smtClean="0"/>
              <a:t>                                                                                                                    </a:t>
            </a:r>
            <a:endParaRPr lang="en-US" dirty="0"/>
          </a:p>
          <a:p>
            <a:endParaRPr lang="en-US" dirty="0"/>
          </a:p>
          <a:p>
            <a:r>
              <a:rPr lang="en-US" dirty="0" err="1"/>
              <a:t>Nama</a:t>
            </a:r>
            <a:r>
              <a:rPr lang="en-US" dirty="0"/>
              <a:t>………..				      </a:t>
            </a:r>
            <a:r>
              <a:rPr lang="en-US" dirty="0" err="1"/>
              <a:t>Nama</a:t>
            </a:r>
            <a:r>
              <a:rPr lang="en-US" dirty="0"/>
              <a:t>………….</a:t>
            </a:r>
          </a:p>
          <a:p>
            <a:r>
              <a:rPr lang="en-US" dirty="0"/>
              <a:t>NIP/NIK					      NIP/NIK</a:t>
            </a:r>
          </a:p>
        </p:txBody>
      </p:sp>
      <p:sp>
        <p:nvSpPr>
          <p:cNvPr id="45096" name="Text Box 61"/>
          <p:cNvSpPr txBox="1">
            <a:spLocks noChangeArrowheads="1"/>
          </p:cNvSpPr>
          <p:nvPr/>
        </p:nvSpPr>
        <p:spPr bwMode="auto">
          <a:xfrm>
            <a:off x="5919788" y="5000625"/>
            <a:ext cx="2371725" cy="276225"/>
          </a:xfrm>
          <a:prstGeom prst="rect">
            <a:avLst/>
          </a:prstGeom>
          <a:noFill/>
          <a:ln w="12700" cap="sq">
            <a:noFill/>
            <a:miter lim="800000"/>
            <a:headEnd type="none" w="sm" len="sm"/>
            <a:tailEnd type="none" w="sm" len="sm"/>
          </a:ln>
        </p:spPr>
        <p:txBody>
          <a:bodyPr>
            <a:spAutoFit/>
          </a:bodyPr>
          <a:lstStyle/>
          <a:p>
            <a:r>
              <a:rPr lang="en-US"/>
              <a:t>Yogyakarta, </a:t>
            </a:r>
            <a:r>
              <a:rPr lang="id-ID"/>
              <a:t>....................</a:t>
            </a: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42</a:t>
            </a:fld>
            <a:endParaRPr lang="en-US" smtClean="0"/>
          </a:p>
        </p:txBody>
      </p:sp>
      <p:graphicFrame>
        <p:nvGraphicFramePr>
          <p:cNvPr id="28734" name="Group 62"/>
          <p:cNvGraphicFramePr>
            <a:graphicFrameLocks noGrp="1"/>
          </p:cNvGraphicFramePr>
          <p:nvPr/>
        </p:nvGraphicFramePr>
        <p:xfrm>
          <a:off x="684213" y="3573016"/>
          <a:ext cx="7272163" cy="1387868"/>
        </p:xfrm>
        <a:graphic>
          <a:graphicData uri="http://schemas.openxmlformats.org/drawingml/2006/table">
            <a:tbl>
              <a:tblPr/>
              <a:tblGrid>
                <a:gridCol w="431403"/>
                <a:gridCol w="5426693"/>
                <a:gridCol w="1414067"/>
              </a:tblGrid>
              <a:tr h="316744">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NO</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URAIAN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JUMLAH</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r>
              <a:tr h="734664">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2.</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3.</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Gaji dan upah</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Bahan habis pakai</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Perjalanan dinas</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Lain-lain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id-ID" sz="900" b="0" i="0" u="none" strike="noStrike" cap="none" normalizeH="0" baseline="0" dirty="0" smtClean="0">
                          <a:ln>
                            <a:noFill/>
                          </a:ln>
                          <a:solidFill>
                            <a:schemeClr val="tx1"/>
                          </a:solidFill>
                          <a:effectLst/>
                          <a:latin typeface="Verdana" pitchFamily="34" charset="0"/>
                        </a:rPr>
                        <a:t>13.500.000,0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id-ID" sz="900" b="0" i="0" u="none" strike="noStrike" cap="none" normalizeH="0" baseline="0" dirty="0" smtClean="0">
                          <a:ln>
                            <a:noFill/>
                          </a:ln>
                          <a:solidFill>
                            <a:schemeClr val="tx1"/>
                          </a:solidFill>
                          <a:effectLst/>
                          <a:latin typeface="Verdana" pitchFamily="34" charset="0"/>
                        </a:rPr>
                        <a:t>15.250.000,0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id-ID" sz="900" b="0" i="0" u="none" strike="noStrike" cap="none" normalizeH="0" baseline="0" dirty="0" smtClean="0">
                          <a:ln>
                            <a:noFill/>
                          </a:ln>
                          <a:solidFill>
                            <a:schemeClr val="tx1"/>
                          </a:solidFill>
                          <a:effectLst/>
                          <a:latin typeface="Verdana" pitchFamily="34" charset="0"/>
                        </a:rPr>
                        <a:t>4.500.000,0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id-ID" sz="900" b="0" i="0" u="none" strike="noStrike" cap="none" normalizeH="0" baseline="0" dirty="0" smtClean="0">
                          <a:ln>
                            <a:noFill/>
                          </a:ln>
                          <a:solidFill>
                            <a:schemeClr val="tx1"/>
                          </a:solidFill>
                          <a:effectLst/>
                          <a:latin typeface="Verdana" pitchFamily="34" charset="0"/>
                        </a:rPr>
                        <a:t>6.750.000,0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16744">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Jumlah belanja</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40.000.000,0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5093" name="Text Box 53"/>
          <p:cNvSpPr txBox="1">
            <a:spLocks noChangeArrowheads="1"/>
          </p:cNvSpPr>
          <p:nvPr/>
        </p:nvSpPr>
        <p:spPr bwMode="auto">
          <a:xfrm>
            <a:off x="611560" y="808038"/>
            <a:ext cx="7272808" cy="3062377"/>
          </a:xfrm>
          <a:prstGeom prst="rect">
            <a:avLst/>
          </a:prstGeom>
          <a:noFill/>
          <a:ln w="12700" cap="sq">
            <a:noFill/>
            <a:miter lim="800000"/>
            <a:headEnd type="none" w="sm" len="sm"/>
            <a:tailEnd type="none" w="sm" len="sm"/>
          </a:ln>
        </p:spPr>
        <p:txBody>
          <a:bodyPr wrap="square">
            <a:spAutoFit/>
          </a:bodyPr>
          <a:lstStyle/>
          <a:p>
            <a:r>
              <a:rPr lang="id-ID" sz="1600" dirty="0" smtClean="0"/>
              <a:t>                               C. Rekapitulasi penggunaan anggaran</a:t>
            </a:r>
            <a:endParaRPr lang="en-US" sz="1600" dirty="0"/>
          </a:p>
          <a:p>
            <a:endParaRPr lang="en-US" dirty="0"/>
          </a:p>
          <a:p>
            <a:pPr algn="ctr"/>
            <a:r>
              <a:rPr lang="id-ID" dirty="0" smtClean="0"/>
              <a:t>LAPORAN REKAPITULASI PENGGUNAAN ANGGARAN </a:t>
            </a:r>
          </a:p>
          <a:p>
            <a:r>
              <a:rPr lang="id-ID" sz="900" dirty="0" smtClean="0"/>
              <a:t>KEGIATAN PENELITIAN  (Hibah bersaing/Fundamental/Hibah Pasc Sajana/Unggulan) Sumber dana Ditlitabmas Tahun Anggaran 2014</a:t>
            </a:r>
          </a:p>
          <a:p>
            <a:endParaRPr lang="id-ID" sz="900" dirty="0" smtClean="0"/>
          </a:p>
          <a:p>
            <a:r>
              <a:rPr lang="id-ID" sz="900" dirty="0" smtClean="0"/>
              <a:t>Judul Penelitian		:................................................................................................</a:t>
            </a:r>
          </a:p>
          <a:p>
            <a:r>
              <a:rPr lang="id-ID" sz="900" dirty="0" smtClean="0"/>
              <a:t>Ketua Peneliti		:...........................................</a:t>
            </a:r>
          </a:p>
          <a:p>
            <a:r>
              <a:rPr lang="id-ID" sz="900" dirty="0" smtClean="0"/>
              <a:t>Nilai Kontrak		: Rp.60.000.000,-</a:t>
            </a:r>
          </a:p>
          <a:p>
            <a:r>
              <a:rPr lang="id-ID" sz="900" dirty="0" smtClean="0"/>
              <a:t>Pemabayaran :</a:t>
            </a:r>
          </a:p>
          <a:p>
            <a:r>
              <a:rPr lang="id-ID" sz="900" dirty="0" smtClean="0"/>
              <a:t>                            Tahap   I	: Rp.45.000.000,00</a:t>
            </a:r>
          </a:p>
          <a:p>
            <a:r>
              <a:rPr lang="id-ID" sz="900" dirty="0" smtClean="0"/>
              <a:t>                             Tahap  II	: Rp.          -</a:t>
            </a:r>
          </a:p>
          <a:p>
            <a:r>
              <a:rPr lang="id-ID" sz="900" dirty="0" smtClean="0"/>
              <a:t>                                                            ---------------------------</a:t>
            </a:r>
          </a:p>
          <a:p>
            <a:r>
              <a:rPr lang="id-ID" sz="900" dirty="0" smtClean="0"/>
              <a:t>                             Jumlah                    Rp. 45.000.000,00</a:t>
            </a:r>
          </a:p>
          <a:p>
            <a:r>
              <a:rPr lang="id-ID" sz="900" dirty="0" smtClean="0"/>
              <a:t>   Realisasi penggunaan                    : Rp. 40.000.000,00</a:t>
            </a:r>
          </a:p>
          <a:p>
            <a:r>
              <a:rPr lang="id-ID" sz="900" dirty="0" smtClean="0"/>
              <a:t>                                                              ---------------------------</a:t>
            </a:r>
          </a:p>
          <a:p>
            <a:r>
              <a:rPr lang="id-ID" sz="900" dirty="0" smtClean="0"/>
              <a:t>    Saldo/sisa                                         Rp.   5.000.000,00</a:t>
            </a:r>
          </a:p>
          <a:p>
            <a:endParaRPr lang="id-ID" sz="900" dirty="0" smtClean="0"/>
          </a:p>
          <a:p>
            <a:r>
              <a:rPr lang="id-ID" sz="900" dirty="0" smtClean="0"/>
              <a:t>REKAPITULASI BELANJA</a:t>
            </a:r>
          </a:p>
          <a:p>
            <a:r>
              <a:rPr lang="id-ID" sz="900" dirty="0" smtClean="0"/>
              <a:t>                  </a:t>
            </a:r>
          </a:p>
          <a:p>
            <a:r>
              <a:rPr lang="id-ID" sz="900" dirty="0" smtClean="0"/>
              <a:t>               </a:t>
            </a:r>
            <a:endParaRPr lang="en-US" sz="900" dirty="0"/>
          </a:p>
        </p:txBody>
      </p:sp>
      <p:sp>
        <p:nvSpPr>
          <p:cNvPr id="45095" name="Text Box 60"/>
          <p:cNvSpPr txBox="1">
            <a:spLocks noChangeArrowheads="1"/>
          </p:cNvSpPr>
          <p:nvPr/>
        </p:nvSpPr>
        <p:spPr bwMode="auto">
          <a:xfrm>
            <a:off x="1095375" y="5214938"/>
            <a:ext cx="7258050" cy="1384300"/>
          </a:xfrm>
          <a:prstGeom prst="rect">
            <a:avLst/>
          </a:prstGeom>
          <a:noFill/>
          <a:ln w="12700" cap="sq">
            <a:noFill/>
            <a:miter lim="800000"/>
            <a:headEnd type="none" w="sm" len="sm"/>
            <a:tailEnd type="none" w="sm" len="sm"/>
          </a:ln>
        </p:spPr>
        <p:txBody>
          <a:bodyPr>
            <a:spAutoFit/>
          </a:bodyPr>
          <a:lstStyle/>
          <a:p>
            <a:r>
              <a:rPr lang="id-ID" dirty="0" smtClean="0"/>
              <a:t>Menyetujui</a:t>
            </a:r>
            <a:endParaRPr lang="en-US" dirty="0"/>
          </a:p>
          <a:p>
            <a:r>
              <a:rPr lang="en-US" dirty="0" err="1"/>
              <a:t>Ketua</a:t>
            </a:r>
            <a:r>
              <a:rPr lang="en-US" dirty="0"/>
              <a:t> LPPM                                                                                            </a:t>
            </a:r>
            <a:r>
              <a:rPr lang="id-ID" dirty="0" smtClean="0"/>
              <a:t>Ketua Peneliti</a:t>
            </a:r>
            <a:endParaRPr lang="en-US" dirty="0"/>
          </a:p>
          <a:p>
            <a:endParaRPr lang="en-US" dirty="0"/>
          </a:p>
          <a:p>
            <a:r>
              <a:rPr lang="en-US" dirty="0"/>
              <a:t>       </a:t>
            </a:r>
            <a:r>
              <a:rPr lang="en-US" dirty="0" smtClean="0"/>
              <a:t>                                                                                                                    </a:t>
            </a:r>
            <a:endParaRPr lang="en-US" dirty="0"/>
          </a:p>
          <a:p>
            <a:endParaRPr lang="en-US" dirty="0"/>
          </a:p>
          <a:p>
            <a:r>
              <a:rPr lang="en-US" dirty="0" err="1"/>
              <a:t>Nama</a:t>
            </a:r>
            <a:r>
              <a:rPr lang="en-US" dirty="0"/>
              <a:t>………..				      </a:t>
            </a:r>
            <a:r>
              <a:rPr lang="en-US" dirty="0" err="1"/>
              <a:t>Nama</a:t>
            </a:r>
            <a:r>
              <a:rPr lang="en-US" dirty="0"/>
              <a:t>………….</a:t>
            </a:r>
          </a:p>
          <a:p>
            <a:r>
              <a:rPr lang="en-US" dirty="0"/>
              <a:t>NIP/NIK					      NIP/NIK</a:t>
            </a:r>
          </a:p>
        </p:txBody>
      </p:sp>
      <p:sp>
        <p:nvSpPr>
          <p:cNvPr id="45096" name="Text Box 61"/>
          <p:cNvSpPr txBox="1">
            <a:spLocks noChangeArrowheads="1"/>
          </p:cNvSpPr>
          <p:nvPr/>
        </p:nvSpPr>
        <p:spPr bwMode="auto">
          <a:xfrm>
            <a:off x="5919788" y="5000625"/>
            <a:ext cx="2371725" cy="276225"/>
          </a:xfrm>
          <a:prstGeom prst="rect">
            <a:avLst/>
          </a:prstGeom>
          <a:noFill/>
          <a:ln w="12700" cap="sq">
            <a:noFill/>
            <a:miter lim="800000"/>
            <a:headEnd type="none" w="sm" len="sm"/>
            <a:tailEnd type="none" w="sm" len="sm"/>
          </a:ln>
        </p:spPr>
        <p:txBody>
          <a:bodyPr>
            <a:spAutoFit/>
          </a:bodyPr>
          <a:lstStyle/>
          <a:p>
            <a:r>
              <a:rPr lang="en-US" dirty="0"/>
              <a:t>Yogyakarta, </a:t>
            </a:r>
            <a:r>
              <a:rPr lang="id-ID" dirty="0"/>
              <a:t>....................</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247D99F-A49B-4D86-8B58-7CAB1BB56A5E}" type="slidenum">
              <a:rPr lang="en-US" smtClean="0"/>
              <a:pPr/>
              <a:t>43</a:t>
            </a:fld>
            <a:endParaRPr lang="en-US" smtClean="0"/>
          </a:p>
        </p:txBody>
      </p:sp>
      <p:graphicFrame>
        <p:nvGraphicFramePr>
          <p:cNvPr id="28734" name="Group 62"/>
          <p:cNvGraphicFramePr>
            <a:graphicFrameLocks noGrp="1"/>
          </p:cNvGraphicFramePr>
          <p:nvPr/>
        </p:nvGraphicFramePr>
        <p:xfrm>
          <a:off x="684211" y="1989138"/>
          <a:ext cx="7416184" cy="2623185"/>
        </p:xfrm>
        <a:graphic>
          <a:graphicData uri="http://schemas.openxmlformats.org/drawingml/2006/table">
            <a:tbl>
              <a:tblPr/>
              <a:tblGrid>
                <a:gridCol w="403865"/>
                <a:gridCol w="1573457"/>
                <a:gridCol w="988976"/>
                <a:gridCol w="777054"/>
                <a:gridCol w="847692"/>
                <a:gridCol w="777054"/>
                <a:gridCol w="777054"/>
                <a:gridCol w="862769"/>
                <a:gridCol w="408263"/>
              </a:tblGrid>
              <a:tr h="238125">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NO</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Uraian</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Realisasi</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Agust</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Septb</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Okt</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Novm</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Jumlah</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lumMod val="85000"/>
                      </a:schemeClr>
                    </a:solidFill>
                  </a:tcPr>
                </a:tc>
              </a:tr>
              <a:tr h="1785938">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2.</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Saldo bualan lalu</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Penerimaan bulan ini</a:t>
                      </a: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Penggunaan bulan ini</a:t>
                      </a:r>
                    </a:p>
                    <a:p>
                      <a:pPr marL="228600" marR="0" lvl="0" indent="-228600" algn="l" defTabSz="914400" rtl="0" eaLnBrk="0" fontAlgn="base" latinLnBrk="0" hangingPunct="0">
                        <a:lnSpc>
                          <a:spcPct val="100000"/>
                        </a:lnSpc>
                        <a:spcBef>
                          <a:spcPts val="250"/>
                        </a:spcBef>
                        <a:spcAft>
                          <a:spcPct val="0"/>
                        </a:spcAft>
                        <a:buClr>
                          <a:schemeClr val="accent1"/>
                        </a:buClr>
                        <a:buSzPct val="80000"/>
                        <a:buFont typeface="Wingdings 2" pitchFamily="18" charset="2"/>
                        <a:buAutoNum type="arabicPeriod"/>
                        <a:tabLst/>
                      </a:pPr>
                      <a:r>
                        <a:rPr kumimoji="0" lang="id-ID" sz="900" b="0" i="0" u="none" strike="noStrike" cap="none" normalizeH="0" baseline="0" dirty="0" smtClean="0">
                          <a:ln>
                            <a:noFill/>
                          </a:ln>
                          <a:solidFill>
                            <a:schemeClr val="tx1"/>
                          </a:solidFill>
                          <a:effectLst/>
                          <a:latin typeface="Verdana" pitchFamily="34" charset="0"/>
                        </a:rPr>
                        <a:t>Gajih upah</a:t>
                      </a:r>
                    </a:p>
                    <a:p>
                      <a:pPr marL="228600" marR="0" lvl="0" indent="-228600" algn="l" defTabSz="914400" rtl="0" eaLnBrk="0" fontAlgn="base" latinLnBrk="0" hangingPunct="0">
                        <a:lnSpc>
                          <a:spcPct val="100000"/>
                        </a:lnSpc>
                        <a:spcBef>
                          <a:spcPts val="250"/>
                        </a:spcBef>
                        <a:spcAft>
                          <a:spcPct val="0"/>
                        </a:spcAft>
                        <a:buClr>
                          <a:schemeClr val="accent1"/>
                        </a:buClr>
                        <a:buSzPct val="80000"/>
                        <a:buFont typeface="Wingdings 2" pitchFamily="18" charset="2"/>
                        <a:buAutoNum type="arabicPeriod"/>
                        <a:tabLst/>
                      </a:pPr>
                      <a:r>
                        <a:rPr kumimoji="0" lang="id-ID" sz="900" b="0" i="0" u="none" strike="noStrike" cap="none" normalizeH="0" baseline="0" dirty="0" smtClean="0">
                          <a:ln>
                            <a:noFill/>
                          </a:ln>
                          <a:solidFill>
                            <a:schemeClr val="tx1"/>
                          </a:solidFill>
                          <a:effectLst/>
                          <a:latin typeface="Verdana" pitchFamily="34" charset="0"/>
                        </a:rPr>
                        <a:t>Bahan</a:t>
                      </a:r>
                    </a:p>
                    <a:p>
                      <a:pPr marL="228600" marR="0" lvl="0" indent="-228600" algn="l" defTabSz="914400" rtl="0" eaLnBrk="0" fontAlgn="base" latinLnBrk="0" hangingPunct="0">
                        <a:lnSpc>
                          <a:spcPct val="100000"/>
                        </a:lnSpc>
                        <a:spcBef>
                          <a:spcPts val="250"/>
                        </a:spcBef>
                        <a:spcAft>
                          <a:spcPct val="0"/>
                        </a:spcAft>
                        <a:buClr>
                          <a:schemeClr val="accent1"/>
                        </a:buClr>
                        <a:buSzPct val="80000"/>
                        <a:buFont typeface="Wingdings 2" pitchFamily="18" charset="2"/>
                        <a:buAutoNum type="arabicPeriod"/>
                        <a:tabLst/>
                      </a:pPr>
                      <a:r>
                        <a:rPr kumimoji="0" lang="id-ID" sz="900" b="0" i="0" u="none" strike="noStrike" cap="none" normalizeH="0" baseline="0" dirty="0" smtClean="0">
                          <a:ln>
                            <a:noFill/>
                          </a:ln>
                          <a:solidFill>
                            <a:schemeClr val="tx1"/>
                          </a:solidFill>
                          <a:effectLst/>
                          <a:latin typeface="Verdana" pitchFamily="34" charset="0"/>
                        </a:rPr>
                        <a:t>Perjalanan dinas</a:t>
                      </a:r>
                    </a:p>
                    <a:p>
                      <a:pPr marL="228600" marR="0" lvl="0" indent="-228600" algn="l" defTabSz="914400" rtl="0" eaLnBrk="0" fontAlgn="base" latinLnBrk="0" hangingPunct="0">
                        <a:lnSpc>
                          <a:spcPct val="100000"/>
                        </a:lnSpc>
                        <a:spcBef>
                          <a:spcPts val="250"/>
                        </a:spcBef>
                        <a:spcAft>
                          <a:spcPct val="0"/>
                        </a:spcAft>
                        <a:buClr>
                          <a:schemeClr val="accent1"/>
                        </a:buClr>
                        <a:buSzPct val="80000"/>
                        <a:buFont typeface="Wingdings 2" pitchFamily="18" charset="2"/>
                        <a:buAutoNum type="arabicPeriod"/>
                        <a:tabLst/>
                      </a:pPr>
                      <a:r>
                        <a:rPr kumimoji="0" lang="id-ID" sz="900" b="0" i="0" u="none" strike="noStrike" cap="none" normalizeH="0" baseline="0" dirty="0" smtClean="0">
                          <a:ln>
                            <a:noFill/>
                          </a:ln>
                          <a:solidFill>
                            <a:schemeClr val="tx1"/>
                          </a:solidFill>
                          <a:effectLst/>
                          <a:latin typeface="Verdana" pitchFamily="34" charset="0"/>
                        </a:rPr>
                        <a:t>Lain-lain</a:t>
                      </a:r>
                    </a:p>
                    <a:p>
                      <a:pPr marL="228600" marR="0" lvl="0" indent="-228600" algn="l" defTabSz="914400" rtl="0" eaLnBrk="0" fontAlgn="base" latinLnBrk="0" hangingPunct="0">
                        <a:lnSpc>
                          <a:spcPct val="100000"/>
                        </a:lnSpc>
                        <a:spcBef>
                          <a:spcPts val="250"/>
                        </a:spcBef>
                        <a:spcAft>
                          <a:spcPct val="0"/>
                        </a:spcAft>
                        <a:buClr>
                          <a:schemeClr val="accent1"/>
                        </a:buClr>
                        <a:buSzPct val="80000"/>
                        <a:buFont typeface="Wingdings 2" pitchFamily="18" charset="2"/>
                        <a:buAutoNum type="arabicPeriod"/>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45.000.000,0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40.000.000,0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13.500.000,0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15.250.000,0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6.750.000,0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defRPr/>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45.000.000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40.000.000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13.500.000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15.250.000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4.500.000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6.750.000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id-ID" sz="900" b="0" i="0" u="none" strike="noStrike" cap="none" normalizeH="0" baseline="0" dirty="0" smtClean="0">
                        <a:ln>
                          <a:noFill/>
                        </a:ln>
                        <a:solidFill>
                          <a:schemeClr val="tx1"/>
                        </a:solidFill>
                        <a:effectLst/>
                        <a:latin typeface="Verdana" pitchFamily="34" charset="0"/>
                      </a:endParaRP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88</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30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33</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10</a:t>
                      </a:r>
                    </a:p>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15</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80975">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Saldo bulan ini</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en-US" sz="900" b="0" i="0" u="none" strike="noStrike" cap="none" normalizeH="0" baseline="0" dirty="0" smtClean="0">
                          <a:ln>
                            <a:noFill/>
                          </a:ln>
                          <a:solidFill>
                            <a:schemeClr val="tx1"/>
                          </a:solidFill>
                          <a:effectLst/>
                          <a:latin typeface="Verdana" pitchFamily="34" charset="0"/>
                        </a:rPr>
                        <a:t>5</a:t>
                      </a:r>
                      <a:r>
                        <a:rPr kumimoji="0" lang="id-ID" sz="900" b="0" i="0" u="none" strike="noStrike" cap="none" normalizeH="0" baseline="0" dirty="0" smtClean="0">
                          <a:ln>
                            <a:noFill/>
                          </a:ln>
                          <a:solidFill>
                            <a:schemeClr val="tx1"/>
                          </a:solidFill>
                          <a:effectLst/>
                          <a:latin typeface="Verdana" pitchFamily="34" charset="0"/>
                        </a:rPr>
                        <a:t>.000.000,0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r>
                        <a:rPr kumimoji="0" lang="id-ID" sz="900" b="0" i="0" u="none" strike="noStrike" cap="none" normalizeH="0" baseline="0" dirty="0" smtClean="0">
                          <a:ln>
                            <a:noFill/>
                          </a:ln>
                          <a:solidFill>
                            <a:schemeClr val="tx1"/>
                          </a:solidFill>
                          <a:effectLst/>
                          <a:latin typeface="Verdana" pitchFamily="34" charset="0"/>
                        </a:rPr>
                        <a:t>5.000.000</a:t>
                      </a: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250"/>
                        </a:spcBef>
                        <a:spcAft>
                          <a:spcPct val="0"/>
                        </a:spcAft>
                        <a:buClr>
                          <a:schemeClr val="accent1"/>
                        </a:buClr>
                        <a:buSzPct val="80000"/>
                        <a:buFont typeface="Wingdings 2" pitchFamily="18" charset="2"/>
                        <a:buNone/>
                        <a:tabLst/>
                      </a:pPr>
                      <a:endParaRPr kumimoji="0" lang="en-US" sz="900" b="0" i="0" u="none" strike="noStrike" cap="none" normalizeH="0" baseline="0" dirty="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5093" name="Text Box 53"/>
          <p:cNvSpPr txBox="1">
            <a:spLocks noChangeArrowheads="1"/>
          </p:cNvSpPr>
          <p:nvPr/>
        </p:nvSpPr>
        <p:spPr bwMode="auto">
          <a:xfrm>
            <a:off x="755576" y="404664"/>
            <a:ext cx="7344816" cy="1292662"/>
          </a:xfrm>
          <a:prstGeom prst="rect">
            <a:avLst/>
          </a:prstGeom>
          <a:noFill/>
          <a:ln w="12700" cap="sq">
            <a:noFill/>
            <a:miter lim="800000"/>
            <a:headEnd type="none" w="sm" len="sm"/>
            <a:tailEnd type="none" w="sm" len="sm"/>
          </a:ln>
        </p:spPr>
        <p:txBody>
          <a:bodyPr wrap="square">
            <a:spAutoFit/>
          </a:bodyPr>
          <a:lstStyle/>
          <a:p>
            <a:pPr algn="ctr"/>
            <a:r>
              <a:rPr lang="id-ID" sz="1600" dirty="0" smtClean="0"/>
              <a:t>D. CASH FLOW</a:t>
            </a:r>
            <a:endParaRPr lang="en-US" sz="1600" dirty="0"/>
          </a:p>
          <a:p>
            <a:endParaRPr lang="en-US" dirty="0"/>
          </a:p>
          <a:p>
            <a:pPr algn="ctr"/>
            <a:r>
              <a:rPr lang="id-ID" sz="1400" b="1" dirty="0" smtClean="0"/>
              <a:t>CASH FLOW</a:t>
            </a:r>
          </a:p>
          <a:p>
            <a:pPr algn="ctr"/>
            <a:r>
              <a:rPr lang="id-ID" dirty="0" smtClean="0"/>
              <a:t>KEGIATAN  BANTUAN  DANA HIBAH PENELITIANTAHAP I 70% JUDUL ........ </a:t>
            </a:r>
          </a:p>
          <a:p>
            <a:pPr algn="ctr"/>
            <a:r>
              <a:rPr lang="id-ID" dirty="0" smtClean="0"/>
              <a:t>SESUAI KONTRAK NOMOR; ...............TANGGAL............</a:t>
            </a:r>
          </a:p>
          <a:p>
            <a:pPr algn="ctr"/>
            <a:r>
              <a:rPr lang="id-ID" dirty="0" smtClean="0"/>
              <a:t>SUMBER ANGGARAN : APBN DITLITTABMAS TAHAUN ANGGARAN 2014</a:t>
            </a:r>
            <a:endParaRPr lang="en-US" dirty="0"/>
          </a:p>
        </p:txBody>
      </p:sp>
      <p:sp>
        <p:nvSpPr>
          <p:cNvPr id="45095" name="Text Box 60"/>
          <p:cNvSpPr txBox="1">
            <a:spLocks noChangeArrowheads="1"/>
          </p:cNvSpPr>
          <p:nvPr/>
        </p:nvSpPr>
        <p:spPr bwMode="auto">
          <a:xfrm>
            <a:off x="1095375" y="5214938"/>
            <a:ext cx="7258050" cy="1384300"/>
          </a:xfrm>
          <a:prstGeom prst="rect">
            <a:avLst/>
          </a:prstGeom>
          <a:noFill/>
          <a:ln w="12700" cap="sq">
            <a:noFill/>
            <a:miter lim="800000"/>
            <a:headEnd type="none" w="sm" len="sm"/>
            <a:tailEnd type="none" w="sm" len="sm"/>
          </a:ln>
        </p:spPr>
        <p:txBody>
          <a:bodyPr>
            <a:spAutoFit/>
          </a:bodyPr>
          <a:lstStyle/>
          <a:p>
            <a:r>
              <a:rPr lang="id-ID" dirty="0" smtClean="0"/>
              <a:t>Menyetujui</a:t>
            </a:r>
            <a:endParaRPr lang="en-US" dirty="0"/>
          </a:p>
          <a:p>
            <a:r>
              <a:rPr lang="en-US" dirty="0" err="1"/>
              <a:t>Ketua</a:t>
            </a:r>
            <a:r>
              <a:rPr lang="en-US" dirty="0"/>
              <a:t> LPPM                                                                                            </a:t>
            </a:r>
            <a:r>
              <a:rPr lang="id-ID" dirty="0" smtClean="0"/>
              <a:t>Peneliti</a:t>
            </a:r>
            <a:endParaRPr lang="en-US" dirty="0"/>
          </a:p>
          <a:p>
            <a:endParaRPr lang="en-US" dirty="0"/>
          </a:p>
          <a:p>
            <a:r>
              <a:rPr lang="en-US" dirty="0"/>
              <a:t>       </a:t>
            </a:r>
            <a:r>
              <a:rPr lang="en-US" dirty="0" smtClean="0"/>
              <a:t>                                                                                                                    </a:t>
            </a:r>
            <a:endParaRPr lang="en-US" dirty="0"/>
          </a:p>
          <a:p>
            <a:endParaRPr lang="en-US" dirty="0"/>
          </a:p>
          <a:p>
            <a:r>
              <a:rPr lang="en-US" dirty="0" err="1"/>
              <a:t>Nama</a:t>
            </a:r>
            <a:r>
              <a:rPr lang="en-US" dirty="0"/>
              <a:t>………..				      </a:t>
            </a:r>
            <a:r>
              <a:rPr lang="en-US" dirty="0" err="1"/>
              <a:t>Nama</a:t>
            </a:r>
            <a:r>
              <a:rPr lang="en-US" dirty="0"/>
              <a:t>………….</a:t>
            </a:r>
          </a:p>
          <a:p>
            <a:r>
              <a:rPr lang="en-US" dirty="0"/>
              <a:t>NIP/NIK					      NIP/NIK</a:t>
            </a:r>
          </a:p>
        </p:txBody>
      </p:sp>
      <p:sp>
        <p:nvSpPr>
          <p:cNvPr id="45096" name="Text Box 61"/>
          <p:cNvSpPr txBox="1">
            <a:spLocks noChangeArrowheads="1"/>
          </p:cNvSpPr>
          <p:nvPr/>
        </p:nvSpPr>
        <p:spPr bwMode="auto">
          <a:xfrm>
            <a:off x="5919788" y="5000625"/>
            <a:ext cx="2371725" cy="276225"/>
          </a:xfrm>
          <a:prstGeom prst="rect">
            <a:avLst/>
          </a:prstGeom>
          <a:noFill/>
          <a:ln w="12700" cap="sq">
            <a:noFill/>
            <a:miter lim="800000"/>
            <a:headEnd type="none" w="sm" len="sm"/>
            <a:tailEnd type="none" w="sm" len="sm"/>
          </a:ln>
        </p:spPr>
        <p:txBody>
          <a:bodyPr>
            <a:spAutoFit/>
          </a:bodyPr>
          <a:lstStyle/>
          <a:p>
            <a:r>
              <a:rPr lang="en-US"/>
              <a:t>Yogyakarta, </a:t>
            </a:r>
            <a:r>
              <a:rPr lang="id-ID"/>
              <a:t>....................</a:t>
            </a: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D4E2975-CA51-4779-B69F-DE43B5B147BF}" type="slidenum">
              <a:rPr lang="en-US" smtClean="0"/>
              <a:pPr/>
              <a:t>44</a:t>
            </a:fld>
            <a:endParaRPr lang="en-US" smtClean="0"/>
          </a:p>
        </p:txBody>
      </p:sp>
      <p:sp>
        <p:nvSpPr>
          <p:cNvPr id="3" name="Rectangle 2"/>
          <p:cNvSpPr/>
          <p:nvPr/>
        </p:nvSpPr>
        <p:spPr>
          <a:xfrm>
            <a:off x="642910" y="1500174"/>
            <a:ext cx="8099077" cy="92333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TERIMA KASIH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468313" y="1125538"/>
            <a:ext cx="8280400" cy="4970462"/>
          </a:xfr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a:normAutofit/>
          </a:bodyPr>
          <a:lstStyle/>
          <a:p>
            <a:pPr marL="442913" indent="-442913" algn="just" eaLnBrk="1" fontAlgn="auto" hangingPunct="1">
              <a:lnSpc>
                <a:spcPct val="90000"/>
              </a:lnSpc>
              <a:spcAft>
                <a:spcPts val="0"/>
              </a:spcAft>
              <a:buFont typeface="Wingdings 2" pitchFamily="18" charset="2"/>
              <a:buNone/>
              <a:defRPr/>
            </a:pPr>
            <a:r>
              <a:rPr lang="en-US" sz="3100" dirty="0" smtClean="0">
                <a:latin typeface="Arial" charset="0"/>
              </a:rPr>
              <a:t>    PERPRES 70/2012 </a:t>
            </a:r>
            <a:r>
              <a:rPr lang="en-US" sz="3100" dirty="0" err="1" smtClean="0">
                <a:latin typeface="Arial" charset="0"/>
              </a:rPr>
              <a:t>perubahan</a:t>
            </a:r>
            <a:r>
              <a:rPr lang="en-US" sz="3100" dirty="0" smtClean="0">
                <a:latin typeface="Arial" charset="0"/>
              </a:rPr>
              <a:t> </a:t>
            </a:r>
            <a:r>
              <a:rPr lang="en-US" sz="3100" dirty="0" err="1" smtClean="0">
                <a:latin typeface="Arial" charset="0"/>
              </a:rPr>
              <a:t>ke</a:t>
            </a:r>
            <a:r>
              <a:rPr lang="en-US" sz="3100" dirty="0" smtClean="0">
                <a:latin typeface="Arial" charset="0"/>
              </a:rPr>
              <a:t> 2 </a:t>
            </a:r>
            <a:r>
              <a:rPr lang="en-US" sz="3100" dirty="0" err="1" smtClean="0">
                <a:latin typeface="Arial" charset="0"/>
              </a:rPr>
              <a:t>Perpres</a:t>
            </a:r>
            <a:r>
              <a:rPr lang="en-US" sz="3100" dirty="0" smtClean="0">
                <a:latin typeface="Arial" charset="0"/>
              </a:rPr>
              <a:t> 54/2010 </a:t>
            </a:r>
            <a:r>
              <a:rPr lang="en-US" sz="3100" dirty="0" err="1" smtClean="0">
                <a:latin typeface="Arial" charset="0"/>
              </a:rPr>
              <a:t>tentang</a:t>
            </a:r>
            <a:r>
              <a:rPr lang="en-US" sz="3100" dirty="0" smtClean="0">
                <a:latin typeface="Arial" charset="0"/>
              </a:rPr>
              <a:t> </a:t>
            </a:r>
            <a:r>
              <a:rPr lang="en-US" sz="3100" dirty="0" err="1" smtClean="0">
                <a:latin typeface="Arial" charset="0"/>
              </a:rPr>
              <a:t>pengadaan</a:t>
            </a:r>
            <a:r>
              <a:rPr lang="en-US" sz="3100" dirty="0" smtClean="0">
                <a:latin typeface="Arial" charset="0"/>
              </a:rPr>
              <a:t> </a:t>
            </a:r>
            <a:r>
              <a:rPr lang="en-US" sz="3100" dirty="0" err="1" smtClean="0">
                <a:latin typeface="Arial" charset="0"/>
              </a:rPr>
              <a:t>barang</a:t>
            </a:r>
            <a:r>
              <a:rPr lang="en-US" sz="3100" dirty="0" smtClean="0">
                <a:latin typeface="Arial" charset="0"/>
              </a:rPr>
              <a:t> </a:t>
            </a:r>
            <a:r>
              <a:rPr lang="en-US" sz="3100" dirty="0" err="1" smtClean="0">
                <a:latin typeface="Arial" charset="0"/>
              </a:rPr>
              <a:t>dan</a:t>
            </a:r>
            <a:r>
              <a:rPr lang="en-US" sz="3100" dirty="0" smtClean="0">
                <a:latin typeface="Arial" charset="0"/>
              </a:rPr>
              <a:t> </a:t>
            </a:r>
            <a:r>
              <a:rPr lang="en-US" sz="3100" dirty="0" err="1" smtClean="0">
                <a:latin typeface="Arial" charset="0"/>
              </a:rPr>
              <a:t>jasa</a:t>
            </a:r>
            <a:r>
              <a:rPr lang="en-US" sz="3100" dirty="0" smtClean="0">
                <a:latin typeface="Arial" charset="0"/>
              </a:rPr>
              <a:t>, </a:t>
            </a:r>
            <a:r>
              <a:rPr lang="en-US" sz="3100" dirty="0" err="1" smtClean="0">
                <a:latin typeface="Arial" charset="0"/>
              </a:rPr>
              <a:t>pasal</a:t>
            </a:r>
            <a:r>
              <a:rPr lang="en-US" sz="3100" dirty="0" smtClean="0">
                <a:latin typeface="Arial" charset="0"/>
              </a:rPr>
              <a:t> 55 </a:t>
            </a:r>
            <a:r>
              <a:rPr lang="en-US" sz="3100" dirty="0" err="1" smtClean="0">
                <a:latin typeface="Arial" charset="0"/>
              </a:rPr>
              <a:t>disebutkan</a:t>
            </a:r>
            <a:r>
              <a:rPr lang="en-US" sz="3100" dirty="0" smtClean="0">
                <a:latin typeface="Arial" charset="0"/>
              </a:rPr>
              <a:t> </a:t>
            </a:r>
            <a:r>
              <a:rPr lang="en-US" sz="3100" dirty="0" err="1" smtClean="0">
                <a:latin typeface="Arial" charset="0"/>
              </a:rPr>
              <a:t>Bukti</a:t>
            </a:r>
            <a:r>
              <a:rPr lang="en-US" sz="3100" dirty="0" smtClean="0">
                <a:latin typeface="Arial" charset="0"/>
              </a:rPr>
              <a:t>  </a:t>
            </a:r>
            <a:r>
              <a:rPr lang="en-US" sz="3100" dirty="0" err="1" smtClean="0">
                <a:latin typeface="Arial" charset="0"/>
              </a:rPr>
              <a:t>perjanjian</a:t>
            </a:r>
            <a:r>
              <a:rPr lang="en-US" sz="3100" dirty="0" smtClean="0">
                <a:latin typeface="Arial" charset="0"/>
              </a:rPr>
              <a:t> </a:t>
            </a:r>
            <a:r>
              <a:rPr lang="en-US" sz="3100" dirty="0" err="1" smtClean="0">
                <a:latin typeface="Arial" charset="0"/>
              </a:rPr>
              <a:t>terdiri</a:t>
            </a:r>
            <a:r>
              <a:rPr lang="en-US" sz="3100" dirty="0" smtClean="0">
                <a:latin typeface="Arial" charset="0"/>
              </a:rPr>
              <a:t> </a:t>
            </a:r>
            <a:r>
              <a:rPr lang="en-US" sz="3100" dirty="0" err="1" smtClean="0">
                <a:latin typeface="Arial" charset="0"/>
              </a:rPr>
              <a:t>atas</a:t>
            </a:r>
            <a:r>
              <a:rPr lang="en-US" sz="3100" dirty="0" smtClean="0">
                <a:latin typeface="Arial" charset="0"/>
              </a:rPr>
              <a:t>:</a:t>
            </a:r>
          </a:p>
          <a:p>
            <a:pPr marL="514350" indent="-514350" algn="just" eaLnBrk="1" fontAlgn="auto" hangingPunct="1">
              <a:lnSpc>
                <a:spcPct val="90000"/>
              </a:lnSpc>
              <a:spcAft>
                <a:spcPts val="0"/>
              </a:spcAft>
              <a:buFont typeface="Wingdings 2" pitchFamily="18" charset="2"/>
              <a:buNone/>
              <a:defRPr/>
            </a:pPr>
            <a:r>
              <a:rPr lang="en-US" sz="3100" dirty="0" smtClean="0">
                <a:latin typeface="Arial" charset="0"/>
              </a:rPr>
              <a:t>1.  </a:t>
            </a:r>
            <a:r>
              <a:rPr lang="en-US" sz="3100" dirty="0" err="1" smtClean="0">
                <a:latin typeface="Arial" charset="0"/>
              </a:rPr>
              <a:t>Bukti</a:t>
            </a:r>
            <a:r>
              <a:rPr lang="en-US" sz="3100" dirty="0" smtClean="0">
                <a:latin typeface="Arial" charset="0"/>
              </a:rPr>
              <a:t> </a:t>
            </a:r>
            <a:r>
              <a:rPr lang="en-US" sz="3100" dirty="0" err="1" smtClean="0">
                <a:latin typeface="Arial" charset="0"/>
              </a:rPr>
              <a:t>pembelian</a:t>
            </a:r>
            <a:r>
              <a:rPr lang="en-US" sz="3100" dirty="0" smtClean="0">
                <a:latin typeface="Arial" charset="0"/>
              </a:rPr>
              <a:t>: </a:t>
            </a:r>
          </a:p>
          <a:p>
            <a:pPr marL="514350" indent="-514350" algn="just" eaLnBrk="1" fontAlgn="auto" hangingPunct="1">
              <a:lnSpc>
                <a:spcPct val="90000"/>
              </a:lnSpc>
              <a:spcAft>
                <a:spcPts val="0"/>
              </a:spcAft>
              <a:buFont typeface="Wingdings 2" pitchFamily="18" charset="2"/>
              <a:buNone/>
              <a:defRPr/>
            </a:pPr>
            <a:r>
              <a:rPr lang="en-US" sz="3100" dirty="0" smtClean="0">
                <a:latin typeface="Arial" charset="0"/>
              </a:rPr>
              <a:t>     </a:t>
            </a:r>
            <a:r>
              <a:rPr lang="en-US" sz="3100" dirty="0" err="1" smtClean="0">
                <a:latin typeface="Arial" charset="0"/>
              </a:rPr>
              <a:t>pengadaan</a:t>
            </a:r>
            <a:r>
              <a:rPr lang="en-US" sz="3100" dirty="0" smtClean="0">
                <a:latin typeface="Arial" charset="0"/>
              </a:rPr>
              <a:t> </a:t>
            </a:r>
            <a:r>
              <a:rPr lang="en-US" sz="3100" dirty="0" err="1" smtClean="0">
                <a:latin typeface="Arial" charset="0"/>
              </a:rPr>
              <a:t>barang</a:t>
            </a:r>
            <a:r>
              <a:rPr lang="en-US" sz="3100" dirty="0" smtClean="0">
                <a:latin typeface="Arial" charset="0"/>
              </a:rPr>
              <a:t> &amp; </a:t>
            </a:r>
            <a:r>
              <a:rPr lang="en-US" sz="3100" dirty="0" err="1" smtClean="0">
                <a:latin typeface="Arial" charset="0"/>
              </a:rPr>
              <a:t>jasa</a:t>
            </a:r>
            <a:r>
              <a:rPr lang="en-US" sz="3100" dirty="0" smtClean="0">
                <a:latin typeface="Arial" charset="0"/>
              </a:rPr>
              <a:t> </a:t>
            </a:r>
            <a:r>
              <a:rPr lang="en-US" sz="3100" dirty="0" err="1" smtClean="0">
                <a:latin typeface="Arial" charset="0"/>
              </a:rPr>
              <a:t>nilainya</a:t>
            </a:r>
            <a:r>
              <a:rPr lang="en-US" sz="3100" dirty="0" smtClean="0">
                <a:latin typeface="Arial" charset="0"/>
              </a:rPr>
              <a:t> </a:t>
            </a:r>
            <a:r>
              <a:rPr lang="en-US" sz="3100" dirty="0" err="1" smtClean="0">
                <a:latin typeface="Arial" charset="0"/>
              </a:rPr>
              <a:t>sampai</a:t>
            </a:r>
            <a:r>
              <a:rPr lang="en-US" sz="3100" dirty="0" smtClean="0">
                <a:latin typeface="Arial" charset="0"/>
              </a:rPr>
              <a:t> </a:t>
            </a:r>
            <a:r>
              <a:rPr lang="en-US" sz="3100" dirty="0" err="1" smtClean="0">
                <a:latin typeface="Arial" charset="0"/>
              </a:rPr>
              <a:t>Rp</a:t>
            </a:r>
            <a:r>
              <a:rPr lang="en-US" sz="3100" dirty="0" smtClean="0">
                <a:latin typeface="Arial" charset="0"/>
              </a:rPr>
              <a:t>. 10 </a:t>
            </a:r>
            <a:r>
              <a:rPr lang="en-US" sz="3100" dirty="0" err="1" smtClean="0">
                <a:latin typeface="Arial" charset="0"/>
              </a:rPr>
              <a:t>Juta</a:t>
            </a:r>
            <a:endParaRPr lang="en-US" sz="3100" dirty="0" smtClean="0">
              <a:latin typeface="Arial" charset="0"/>
            </a:endParaRPr>
          </a:p>
          <a:p>
            <a:pPr marL="514350" indent="-514350" algn="just" eaLnBrk="1" fontAlgn="auto" hangingPunct="1">
              <a:lnSpc>
                <a:spcPct val="90000"/>
              </a:lnSpc>
              <a:spcAft>
                <a:spcPts val="0"/>
              </a:spcAft>
              <a:buFont typeface="Wingdings 2" pitchFamily="18" charset="2"/>
              <a:buNone/>
              <a:defRPr/>
            </a:pPr>
            <a:r>
              <a:rPr lang="en-US" sz="3100" dirty="0" smtClean="0">
                <a:latin typeface="Arial" charset="0"/>
              </a:rPr>
              <a:t>2.  </a:t>
            </a:r>
            <a:r>
              <a:rPr lang="en-US" sz="3100" dirty="0" err="1" smtClean="0">
                <a:latin typeface="Arial" charset="0"/>
              </a:rPr>
              <a:t>Kuitansi</a:t>
            </a:r>
            <a:r>
              <a:rPr lang="en-US" sz="3100" dirty="0" smtClean="0">
                <a:latin typeface="Arial" charset="0"/>
              </a:rPr>
              <a:t> : </a:t>
            </a:r>
          </a:p>
          <a:p>
            <a:pPr marL="514350" indent="-514350" algn="just" eaLnBrk="1" fontAlgn="auto" hangingPunct="1">
              <a:lnSpc>
                <a:spcPct val="90000"/>
              </a:lnSpc>
              <a:spcAft>
                <a:spcPts val="0"/>
              </a:spcAft>
              <a:buFont typeface="Wingdings 2" pitchFamily="18" charset="2"/>
              <a:buNone/>
              <a:defRPr/>
            </a:pPr>
            <a:r>
              <a:rPr lang="en-US" sz="3100" dirty="0" smtClean="0">
                <a:latin typeface="Arial" charset="0"/>
              </a:rPr>
              <a:t>     </a:t>
            </a:r>
            <a:r>
              <a:rPr lang="en-US" sz="3100" dirty="0" err="1" smtClean="0">
                <a:latin typeface="Arial" charset="0"/>
              </a:rPr>
              <a:t>Pengadaan</a:t>
            </a:r>
            <a:r>
              <a:rPr lang="en-US" sz="3100" dirty="0" smtClean="0">
                <a:latin typeface="Arial" charset="0"/>
              </a:rPr>
              <a:t> </a:t>
            </a:r>
            <a:r>
              <a:rPr lang="en-US" sz="3100" dirty="0" err="1" smtClean="0">
                <a:latin typeface="Arial" charset="0"/>
              </a:rPr>
              <a:t>barang</a:t>
            </a:r>
            <a:r>
              <a:rPr lang="en-US" sz="3100" dirty="0" smtClean="0">
                <a:latin typeface="Arial" charset="0"/>
              </a:rPr>
              <a:t> </a:t>
            </a:r>
            <a:r>
              <a:rPr lang="en-US" sz="3100" dirty="0" err="1" smtClean="0">
                <a:latin typeface="Arial" charset="0"/>
              </a:rPr>
              <a:t>dan</a:t>
            </a:r>
            <a:r>
              <a:rPr lang="en-US" sz="3100" dirty="0" smtClean="0">
                <a:latin typeface="Arial" charset="0"/>
              </a:rPr>
              <a:t> </a:t>
            </a:r>
            <a:r>
              <a:rPr lang="en-US" sz="3100" dirty="0" err="1" smtClean="0">
                <a:latin typeface="Arial" charset="0"/>
              </a:rPr>
              <a:t>jasa</a:t>
            </a:r>
            <a:r>
              <a:rPr lang="en-US" sz="3100" dirty="0" smtClean="0">
                <a:latin typeface="Arial" charset="0"/>
              </a:rPr>
              <a:t> </a:t>
            </a:r>
            <a:r>
              <a:rPr lang="en-US" sz="3100" dirty="0" err="1" smtClean="0">
                <a:latin typeface="Arial" charset="0"/>
              </a:rPr>
              <a:t>nilainya</a:t>
            </a:r>
            <a:r>
              <a:rPr lang="en-US" sz="3100" dirty="0" smtClean="0">
                <a:latin typeface="Arial" charset="0"/>
              </a:rPr>
              <a:t> </a:t>
            </a:r>
            <a:r>
              <a:rPr lang="en-US" sz="3100" dirty="0" err="1" smtClean="0">
                <a:latin typeface="Arial" charset="0"/>
              </a:rPr>
              <a:t>sampai</a:t>
            </a:r>
            <a:r>
              <a:rPr lang="en-US" sz="3100" dirty="0" smtClean="0">
                <a:latin typeface="Arial" charset="0"/>
              </a:rPr>
              <a:t> </a:t>
            </a:r>
            <a:r>
              <a:rPr lang="en-US" sz="3100" dirty="0" err="1" smtClean="0">
                <a:latin typeface="Arial" charset="0"/>
              </a:rPr>
              <a:t>Rp</a:t>
            </a:r>
            <a:r>
              <a:rPr lang="en-US" sz="3100" dirty="0" smtClean="0">
                <a:latin typeface="Arial" charset="0"/>
              </a:rPr>
              <a:t>. 50 </a:t>
            </a:r>
            <a:r>
              <a:rPr lang="en-US" sz="3100" dirty="0" err="1" smtClean="0">
                <a:latin typeface="Arial" charset="0"/>
              </a:rPr>
              <a:t>Juta</a:t>
            </a:r>
            <a:endParaRPr lang="en-US" sz="3100" dirty="0" smtClean="0">
              <a:latin typeface="Arial" charset="0"/>
            </a:endParaRPr>
          </a:p>
          <a:p>
            <a:pPr marL="514350" indent="-514350" eaLnBrk="1" fontAlgn="auto" hangingPunct="1">
              <a:lnSpc>
                <a:spcPct val="90000"/>
              </a:lnSpc>
              <a:spcAft>
                <a:spcPts val="0"/>
              </a:spcAft>
              <a:buFont typeface="Wingdings 2" pitchFamily="18" charset="2"/>
              <a:buNone/>
              <a:defRPr/>
            </a:pPr>
            <a:endParaRPr lang="en-US" sz="3100" dirty="0" smtClean="0">
              <a:solidFill>
                <a:srgbClr val="0099FF"/>
              </a:solidFill>
              <a:latin typeface="Arial" charset="0"/>
            </a:endParaRPr>
          </a:p>
        </p:txBody>
      </p:sp>
      <p:sp>
        <p:nvSpPr>
          <p:cNvPr id="2"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93C917AD-941C-4C43-A0B7-10B2695399EE}" type="slidenum">
              <a:rPr lang="en-US" smtClean="0"/>
              <a:pPr/>
              <a:t>5</a:t>
            </a:fld>
            <a:endParaRPr lang="en-US" smtClean="0"/>
          </a:p>
        </p:txBody>
      </p:sp>
      <p:sp>
        <p:nvSpPr>
          <p:cNvPr id="12291" name="Rectangle 2"/>
          <p:cNvSpPr>
            <a:spLocks noGrp="1" noChangeArrowheads="1"/>
          </p:cNvSpPr>
          <p:nvPr>
            <p:ph type="title"/>
          </p:nvPr>
        </p:nvSpPr>
        <p:spPr>
          <a:xfrm>
            <a:off x="467544" y="301625"/>
            <a:ext cx="8280920" cy="679450"/>
          </a:xfrm>
          <a:scene3d>
            <a:camera prst="orthographicFront"/>
            <a:lightRig rig="soft" dir="t"/>
          </a:scene3d>
          <a:sp3d>
            <a:bevelT prst="angle"/>
          </a:sp3d>
        </p:spPr>
        <p:style>
          <a:lnRef idx="1">
            <a:schemeClr val="dk1"/>
          </a:lnRef>
          <a:fillRef idx="2">
            <a:schemeClr val="dk1"/>
          </a:fillRef>
          <a:effectRef idx="1">
            <a:schemeClr val="dk1"/>
          </a:effectRef>
          <a:fontRef idx="minor">
            <a:schemeClr val="dk1"/>
          </a:fontRef>
        </p:style>
        <p:txBody>
          <a:bodyPr>
            <a:scene3d>
              <a:camera prst="orthographicFront"/>
              <a:lightRig rig="soft" dir="t"/>
            </a:scene3d>
            <a:sp3d prstMaterial="softEdge">
              <a:bevelT w="25400" h="25400"/>
            </a:sp3d>
          </a:bodyPr>
          <a:lstStyle/>
          <a:p>
            <a:pPr algn="ctr" eaLnBrk="1" fontAlgn="auto" hangingPunct="1">
              <a:spcAft>
                <a:spcPts val="0"/>
              </a:spcAft>
              <a:defRPr/>
            </a:pPr>
            <a:r>
              <a:rPr lang="en-US" sz="3200" dirty="0" smtClean="0">
                <a:solidFill>
                  <a:schemeClr val="accent1">
                    <a:tint val="88000"/>
                    <a:satMod val="150000"/>
                  </a:schemeClr>
                </a:solidFill>
                <a:latin typeface="Arial" charset="0"/>
              </a:rPr>
              <a:t> </a:t>
            </a:r>
            <a:r>
              <a:rPr lang="en-US" sz="3200" dirty="0" smtClean="0">
                <a:solidFill>
                  <a:schemeClr val="tx1"/>
                </a:solidFill>
                <a:latin typeface="Arial" charset="0"/>
              </a:rPr>
              <a:t>BUKTI-BUKTI PENGELUARAN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a:xfrm>
            <a:off x="323850" y="692150"/>
            <a:ext cx="8569325" cy="5403850"/>
          </a:xfrm>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a:lstStyle/>
          <a:p>
            <a:pPr marL="442913" indent="-442913" eaLnBrk="1" hangingPunct="1">
              <a:buFont typeface="Wingdings 2" pitchFamily="18" charset="2"/>
              <a:buNone/>
            </a:pPr>
            <a:r>
              <a:rPr lang="en-US" sz="3000" dirty="0" smtClean="0">
                <a:latin typeface="Arial" charset="0"/>
              </a:rPr>
              <a:t>3. </a:t>
            </a:r>
            <a:r>
              <a:rPr lang="en-US" sz="3000" dirty="0" err="1" smtClean="0">
                <a:latin typeface="Arial" charset="0"/>
              </a:rPr>
              <a:t>Surat</a:t>
            </a:r>
            <a:r>
              <a:rPr lang="en-US" sz="3000" dirty="0" smtClean="0">
                <a:latin typeface="Arial" charset="0"/>
              </a:rPr>
              <a:t> </a:t>
            </a:r>
            <a:r>
              <a:rPr lang="en-US" sz="3000" dirty="0" err="1" smtClean="0">
                <a:latin typeface="Arial" charset="0"/>
              </a:rPr>
              <a:t>perintah</a:t>
            </a:r>
            <a:r>
              <a:rPr lang="en-US" sz="3000" dirty="0" smtClean="0">
                <a:latin typeface="Arial" charset="0"/>
              </a:rPr>
              <a:t> </a:t>
            </a:r>
            <a:r>
              <a:rPr lang="en-US" sz="3000" dirty="0" err="1" smtClean="0">
                <a:latin typeface="Arial" charset="0"/>
              </a:rPr>
              <a:t>kerja</a:t>
            </a:r>
            <a:r>
              <a:rPr lang="en-US" sz="3000" dirty="0" smtClean="0">
                <a:latin typeface="Arial" charset="0"/>
              </a:rPr>
              <a:t> (SPK):</a:t>
            </a:r>
          </a:p>
          <a:p>
            <a:pPr marL="442913" indent="-442913" algn="just" eaLnBrk="1" hangingPunct="1">
              <a:buFont typeface="Wingdings 2" pitchFamily="18" charset="2"/>
              <a:buNone/>
            </a:pPr>
            <a:r>
              <a:rPr lang="en-US" sz="3000" dirty="0" smtClean="0">
                <a:latin typeface="Arial" charset="0"/>
              </a:rPr>
              <a:t>    </a:t>
            </a:r>
            <a:r>
              <a:rPr lang="en-US" sz="3000" dirty="0" err="1" smtClean="0">
                <a:latin typeface="Arial" charset="0"/>
              </a:rPr>
              <a:t>Untuk</a:t>
            </a:r>
            <a:r>
              <a:rPr lang="en-US" sz="3000" dirty="0" smtClean="0">
                <a:latin typeface="Arial" charset="0"/>
              </a:rPr>
              <a:t> </a:t>
            </a:r>
            <a:r>
              <a:rPr lang="en-US" sz="3000" dirty="0" err="1" smtClean="0">
                <a:latin typeface="Arial" charset="0"/>
              </a:rPr>
              <a:t>pengadaan</a:t>
            </a:r>
            <a:r>
              <a:rPr lang="en-US" sz="3000" dirty="0" smtClean="0">
                <a:latin typeface="Arial" charset="0"/>
              </a:rPr>
              <a:t> </a:t>
            </a:r>
            <a:r>
              <a:rPr lang="en-US" sz="3000" dirty="0" err="1" smtClean="0">
                <a:latin typeface="Arial" charset="0"/>
              </a:rPr>
              <a:t>barang</a:t>
            </a:r>
            <a:r>
              <a:rPr lang="en-US" sz="3000" dirty="0" smtClean="0">
                <a:latin typeface="Arial" charset="0"/>
              </a:rPr>
              <a:t>/</a:t>
            </a:r>
            <a:r>
              <a:rPr lang="en-US" sz="3000" dirty="0" err="1" smtClean="0">
                <a:latin typeface="Arial" charset="0"/>
              </a:rPr>
              <a:t>kontruksi</a:t>
            </a:r>
            <a:r>
              <a:rPr lang="en-US" sz="3000" dirty="0" smtClean="0">
                <a:latin typeface="Arial" charset="0"/>
              </a:rPr>
              <a:t>/</a:t>
            </a:r>
            <a:r>
              <a:rPr lang="en-US" sz="3000" dirty="0" err="1" smtClean="0">
                <a:latin typeface="Arial" charset="0"/>
              </a:rPr>
              <a:t>jasa</a:t>
            </a:r>
            <a:r>
              <a:rPr lang="en-US" sz="3000" dirty="0" smtClean="0">
                <a:latin typeface="Arial" charset="0"/>
              </a:rPr>
              <a:t> </a:t>
            </a:r>
            <a:r>
              <a:rPr lang="en-US" sz="3000" dirty="0" err="1" smtClean="0">
                <a:latin typeface="Arial" charset="0"/>
              </a:rPr>
              <a:t>lainnya</a:t>
            </a:r>
            <a:r>
              <a:rPr lang="en-US" sz="3000" dirty="0" smtClean="0">
                <a:latin typeface="Arial" charset="0"/>
              </a:rPr>
              <a:t> </a:t>
            </a:r>
            <a:r>
              <a:rPr lang="en-US" sz="3000" dirty="0" err="1" smtClean="0">
                <a:latin typeface="Arial" charset="0"/>
              </a:rPr>
              <a:t>dengan</a:t>
            </a:r>
            <a:r>
              <a:rPr lang="en-US" sz="3000" dirty="0" smtClean="0">
                <a:latin typeface="Arial" charset="0"/>
              </a:rPr>
              <a:t> </a:t>
            </a:r>
            <a:r>
              <a:rPr lang="en-US" sz="3000" dirty="0" err="1" smtClean="0">
                <a:latin typeface="Arial" charset="0"/>
              </a:rPr>
              <a:t>nilai</a:t>
            </a:r>
            <a:r>
              <a:rPr lang="en-US" sz="3000" dirty="0" smtClean="0">
                <a:latin typeface="Arial" charset="0"/>
              </a:rPr>
              <a:t> Rp.200 </a:t>
            </a:r>
            <a:r>
              <a:rPr lang="en-US" sz="3000" dirty="0" err="1" smtClean="0">
                <a:latin typeface="Arial" charset="0"/>
              </a:rPr>
              <a:t>juta</a:t>
            </a:r>
            <a:r>
              <a:rPr lang="en-US" sz="3000" dirty="0" smtClean="0">
                <a:latin typeface="Arial" charset="0"/>
              </a:rPr>
              <a:t> </a:t>
            </a:r>
            <a:r>
              <a:rPr lang="en-US" sz="3000" dirty="0" err="1" smtClean="0">
                <a:latin typeface="Arial" charset="0"/>
              </a:rPr>
              <a:t>dan</a:t>
            </a:r>
            <a:r>
              <a:rPr lang="en-US" sz="3000" dirty="0" smtClean="0">
                <a:latin typeface="Arial" charset="0"/>
              </a:rPr>
              <a:t> </a:t>
            </a:r>
            <a:r>
              <a:rPr lang="en-US" sz="3000" dirty="0" err="1" smtClean="0">
                <a:latin typeface="Arial" charset="0"/>
              </a:rPr>
              <a:t>konsultan</a:t>
            </a:r>
            <a:r>
              <a:rPr lang="en-US" sz="3000" dirty="0" smtClean="0">
                <a:latin typeface="Arial" charset="0"/>
              </a:rPr>
              <a:t> </a:t>
            </a:r>
            <a:r>
              <a:rPr lang="en-US" sz="3000" dirty="0" err="1" smtClean="0">
                <a:latin typeface="Arial" charset="0"/>
              </a:rPr>
              <a:t>sampai</a:t>
            </a:r>
            <a:r>
              <a:rPr lang="en-US" sz="3000" dirty="0" smtClean="0">
                <a:latin typeface="Arial" charset="0"/>
              </a:rPr>
              <a:t> Rp.50 </a:t>
            </a:r>
            <a:r>
              <a:rPr lang="en-US" sz="3000" dirty="0" err="1" smtClean="0">
                <a:latin typeface="Arial" charset="0"/>
              </a:rPr>
              <a:t>juta</a:t>
            </a:r>
            <a:endParaRPr lang="en-US" sz="3000" dirty="0" smtClean="0">
              <a:latin typeface="Arial" charset="0"/>
            </a:endParaRPr>
          </a:p>
        </p:txBody>
      </p:sp>
      <p:sp>
        <p:nvSpPr>
          <p:cNvPr id="16387"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DC859EE8-5C29-403B-95CE-BDDC5AA6D735}" type="slidenum">
              <a:rPr lang="en-US" smtClean="0"/>
              <a:pPr/>
              <a:t>6</a:t>
            </a:fld>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1"/>
          </p:nvPr>
        </p:nvSpPr>
        <p:spPr>
          <a:xfrm>
            <a:off x="323850" y="692150"/>
            <a:ext cx="8496300" cy="5403850"/>
          </a:xfrm>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a:lstStyle/>
          <a:p>
            <a:pPr marL="442913" indent="-442913" algn="just" eaLnBrk="1" hangingPunct="1">
              <a:lnSpc>
                <a:spcPct val="90000"/>
              </a:lnSpc>
              <a:buFont typeface="Wingdings 2" pitchFamily="18" charset="2"/>
              <a:buNone/>
            </a:pPr>
            <a:r>
              <a:rPr lang="en-US" dirty="0" smtClean="0">
                <a:solidFill>
                  <a:srgbClr val="002060"/>
                </a:solidFill>
                <a:latin typeface="Arial" charset="0"/>
              </a:rPr>
              <a:t>4.</a:t>
            </a:r>
            <a:r>
              <a:rPr lang="en-US" dirty="0" smtClean="0">
                <a:solidFill>
                  <a:srgbClr val="0099FF"/>
                </a:solidFill>
                <a:latin typeface="Arial" charset="0"/>
              </a:rPr>
              <a:t> </a:t>
            </a:r>
            <a:r>
              <a:rPr lang="en-US" dirty="0" err="1" smtClean="0">
                <a:latin typeface="Arial" charset="0"/>
              </a:rPr>
              <a:t>Pertanggung</a:t>
            </a:r>
            <a:r>
              <a:rPr lang="en-US" dirty="0" smtClean="0">
                <a:latin typeface="Arial" charset="0"/>
              </a:rPr>
              <a:t> </a:t>
            </a:r>
            <a:r>
              <a:rPr lang="en-US" dirty="0" err="1" smtClean="0">
                <a:latin typeface="Arial" charset="0"/>
              </a:rPr>
              <a:t>jawaban</a:t>
            </a:r>
            <a:r>
              <a:rPr lang="en-US" dirty="0" smtClean="0">
                <a:latin typeface="Arial" charset="0"/>
              </a:rPr>
              <a:t> </a:t>
            </a:r>
            <a:r>
              <a:rPr lang="en-US" dirty="0" err="1" smtClean="0">
                <a:latin typeface="Arial" charset="0"/>
              </a:rPr>
              <a:t>atas</a:t>
            </a:r>
            <a:r>
              <a:rPr lang="en-US" dirty="0" smtClean="0">
                <a:latin typeface="Arial" charset="0"/>
              </a:rPr>
              <a:t> </a:t>
            </a:r>
            <a:r>
              <a:rPr lang="en-US" dirty="0" err="1" smtClean="0">
                <a:latin typeface="Arial" charset="0"/>
              </a:rPr>
              <a:t>pelaksanaan</a:t>
            </a:r>
            <a:r>
              <a:rPr lang="en-US" dirty="0" smtClean="0">
                <a:latin typeface="Arial" charset="0"/>
              </a:rPr>
              <a:t> </a:t>
            </a:r>
            <a:r>
              <a:rPr lang="en-US" dirty="0" err="1" smtClean="0">
                <a:latin typeface="Arial" charset="0"/>
              </a:rPr>
              <a:t>pengadaan</a:t>
            </a:r>
            <a:r>
              <a:rPr lang="en-US" dirty="0" smtClean="0">
                <a:latin typeface="Arial" charset="0"/>
              </a:rPr>
              <a:t> </a:t>
            </a:r>
            <a:r>
              <a:rPr lang="en-US" dirty="0" err="1" smtClean="0">
                <a:latin typeface="Arial" charset="0"/>
              </a:rPr>
              <a:t>barang</a:t>
            </a:r>
            <a:r>
              <a:rPr lang="en-US" dirty="0" smtClean="0">
                <a:latin typeface="Arial" charset="0"/>
              </a:rPr>
              <a:t> </a:t>
            </a:r>
            <a:r>
              <a:rPr lang="en-US" dirty="0" err="1" smtClean="0">
                <a:latin typeface="Arial" charset="0"/>
              </a:rPr>
              <a:t>dan</a:t>
            </a:r>
            <a:r>
              <a:rPr lang="en-US" dirty="0" smtClean="0">
                <a:latin typeface="Arial" charset="0"/>
              </a:rPr>
              <a:t> </a:t>
            </a:r>
            <a:r>
              <a:rPr lang="en-US" dirty="0" err="1" smtClean="0">
                <a:latin typeface="Arial" charset="0"/>
              </a:rPr>
              <a:t>jasa</a:t>
            </a:r>
            <a:r>
              <a:rPr lang="en-US" dirty="0" smtClean="0">
                <a:latin typeface="Arial" charset="0"/>
              </a:rPr>
              <a:t> </a:t>
            </a:r>
            <a:r>
              <a:rPr lang="en-US" dirty="0" err="1" smtClean="0">
                <a:latin typeface="Arial" charset="0"/>
              </a:rPr>
              <a:t>harus</a:t>
            </a:r>
            <a:r>
              <a:rPr lang="en-US" dirty="0" smtClean="0">
                <a:latin typeface="Arial" charset="0"/>
              </a:rPr>
              <a:t> </a:t>
            </a:r>
            <a:r>
              <a:rPr lang="en-US" dirty="0" err="1" smtClean="0">
                <a:latin typeface="Arial" charset="0"/>
              </a:rPr>
              <a:t>dilengkapi</a:t>
            </a:r>
            <a:r>
              <a:rPr lang="en-US" dirty="0" smtClean="0">
                <a:latin typeface="Arial" charset="0"/>
              </a:rPr>
              <a:t> </a:t>
            </a:r>
            <a:r>
              <a:rPr lang="en-US" dirty="0" err="1" smtClean="0">
                <a:latin typeface="Arial" charset="0"/>
              </a:rPr>
              <a:t>dokumen</a:t>
            </a:r>
            <a:r>
              <a:rPr lang="en-US" dirty="0" smtClean="0">
                <a:latin typeface="Arial" charset="0"/>
              </a:rPr>
              <a:t> </a:t>
            </a:r>
            <a:r>
              <a:rPr lang="en-US" dirty="0" err="1" smtClean="0">
                <a:latin typeface="Arial" charset="0"/>
              </a:rPr>
              <a:t>pendukung</a:t>
            </a:r>
            <a:r>
              <a:rPr lang="en-US" dirty="0" smtClean="0">
                <a:latin typeface="Arial" charset="0"/>
              </a:rPr>
              <a:t> </a:t>
            </a:r>
            <a:r>
              <a:rPr lang="en-US" dirty="0" err="1" smtClean="0">
                <a:latin typeface="Arial" charset="0"/>
              </a:rPr>
              <a:t>pembayaran</a:t>
            </a:r>
            <a:r>
              <a:rPr lang="en-US" dirty="0" smtClean="0">
                <a:latin typeface="Arial" charset="0"/>
              </a:rPr>
              <a:t>/</a:t>
            </a:r>
            <a:r>
              <a:rPr lang="en-US" dirty="0" err="1" smtClean="0">
                <a:latin typeface="Arial" charset="0"/>
              </a:rPr>
              <a:t>pertanggung</a:t>
            </a:r>
            <a:r>
              <a:rPr lang="en-US" dirty="0" smtClean="0">
                <a:latin typeface="Arial" charset="0"/>
              </a:rPr>
              <a:t> </a:t>
            </a:r>
            <a:r>
              <a:rPr lang="en-US" dirty="0" err="1" smtClean="0">
                <a:latin typeface="Arial" charset="0"/>
              </a:rPr>
              <a:t>jawaban</a:t>
            </a:r>
            <a:r>
              <a:rPr lang="en-US" dirty="0" smtClean="0">
                <a:latin typeface="Arial" charset="0"/>
              </a:rPr>
              <a:t> </a:t>
            </a:r>
            <a:r>
              <a:rPr lang="en-US" dirty="0" err="1" smtClean="0">
                <a:latin typeface="Arial" charset="0"/>
              </a:rPr>
              <a:t>keuangan</a:t>
            </a:r>
            <a:r>
              <a:rPr lang="en-US" dirty="0" smtClean="0">
                <a:latin typeface="Arial" charset="0"/>
              </a:rPr>
              <a:t> </a:t>
            </a:r>
            <a:r>
              <a:rPr lang="en-US" dirty="0" err="1" smtClean="0">
                <a:latin typeface="Arial" charset="0"/>
              </a:rPr>
              <a:t>diantaranya</a:t>
            </a:r>
            <a:r>
              <a:rPr lang="en-US" dirty="0" smtClean="0">
                <a:latin typeface="Arial" charset="0"/>
              </a:rPr>
              <a:t> </a:t>
            </a:r>
            <a:r>
              <a:rPr lang="en-US" dirty="0" err="1" smtClean="0">
                <a:latin typeface="Arial" charset="0"/>
              </a:rPr>
              <a:t>bukti-bukti</a:t>
            </a:r>
            <a:r>
              <a:rPr lang="en-US" dirty="0" smtClean="0">
                <a:latin typeface="Arial" charset="0"/>
              </a:rPr>
              <a:t> </a:t>
            </a:r>
            <a:r>
              <a:rPr lang="en-US" dirty="0" err="1" smtClean="0">
                <a:latin typeface="Arial" charset="0"/>
              </a:rPr>
              <a:t>pengeluaran</a:t>
            </a:r>
            <a:endParaRPr lang="en-US" dirty="0" smtClean="0">
              <a:latin typeface="Arial" charset="0"/>
            </a:endParaRPr>
          </a:p>
          <a:p>
            <a:pPr marL="442913" indent="-442913" eaLnBrk="1" hangingPunct="1">
              <a:lnSpc>
                <a:spcPct val="90000"/>
              </a:lnSpc>
              <a:buFont typeface="Wingdings 2" pitchFamily="18" charset="2"/>
              <a:buNone/>
            </a:pPr>
            <a:endParaRPr lang="en-US" dirty="0" smtClean="0">
              <a:latin typeface="Arial" charset="0"/>
            </a:endParaRPr>
          </a:p>
          <a:p>
            <a:pPr marL="442913" indent="-442913" eaLnBrk="1" hangingPunct="1">
              <a:lnSpc>
                <a:spcPct val="90000"/>
              </a:lnSpc>
              <a:buFont typeface="Wingdings 2" pitchFamily="18" charset="2"/>
              <a:buNone/>
            </a:pPr>
            <a:r>
              <a:rPr lang="en-US" dirty="0" smtClean="0">
                <a:latin typeface="Arial" charset="0"/>
              </a:rPr>
              <a:t>    </a:t>
            </a:r>
            <a:r>
              <a:rPr lang="en-US" dirty="0" err="1" smtClean="0">
                <a:latin typeface="Arial" charset="0"/>
              </a:rPr>
              <a:t>Bukti</a:t>
            </a:r>
            <a:r>
              <a:rPr lang="en-US" dirty="0" smtClean="0">
                <a:latin typeface="Arial" charset="0"/>
              </a:rPr>
              <a:t> </a:t>
            </a:r>
            <a:r>
              <a:rPr lang="en-US" dirty="0" err="1" smtClean="0">
                <a:latin typeface="Arial" charset="0"/>
              </a:rPr>
              <a:t>pengeluaran</a:t>
            </a:r>
            <a:r>
              <a:rPr lang="en-US" dirty="0" smtClean="0">
                <a:latin typeface="Arial" charset="0"/>
              </a:rPr>
              <a:t> </a:t>
            </a:r>
            <a:r>
              <a:rPr lang="en-US" dirty="0" err="1" smtClean="0">
                <a:latin typeface="Arial" charset="0"/>
              </a:rPr>
              <a:t>menurut</a:t>
            </a:r>
            <a:r>
              <a:rPr lang="en-US" dirty="0" smtClean="0">
                <a:latin typeface="Arial" charset="0"/>
              </a:rPr>
              <a:t> PMK 190/2012 </a:t>
            </a:r>
            <a:r>
              <a:rPr lang="en-US" dirty="0" err="1" smtClean="0">
                <a:latin typeface="Arial" charset="0"/>
              </a:rPr>
              <a:t>pasal</a:t>
            </a:r>
            <a:r>
              <a:rPr lang="en-US" dirty="0" smtClean="0">
                <a:latin typeface="Arial" charset="0"/>
              </a:rPr>
              <a:t> 51 </a:t>
            </a:r>
            <a:r>
              <a:rPr lang="en-US" dirty="0" err="1" smtClean="0">
                <a:latin typeface="Arial" charset="0"/>
              </a:rPr>
              <a:t>antara</a:t>
            </a:r>
            <a:r>
              <a:rPr lang="en-US" dirty="0" smtClean="0">
                <a:latin typeface="Arial" charset="0"/>
              </a:rPr>
              <a:t> lain:</a:t>
            </a:r>
          </a:p>
          <a:p>
            <a:pPr marL="442913" indent="-442913" eaLnBrk="1" hangingPunct="1">
              <a:lnSpc>
                <a:spcPct val="90000"/>
              </a:lnSpc>
              <a:buFont typeface="Wingdings 2" pitchFamily="18" charset="2"/>
              <a:buNone/>
            </a:pPr>
            <a:r>
              <a:rPr lang="en-US" dirty="0" smtClean="0">
                <a:latin typeface="Arial" charset="0"/>
              </a:rPr>
              <a:t>    </a:t>
            </a:r>
          </a:p>
          <a:p>
            <a:pPr marL="442913" indent="-442913" eaLnBrk="1" hangingPunct="1">
              <a:lnSpc>
                <a:spcPct val="90000"/>
              </a:lnSpc>
              <a:buFont typeface="Wingdings 2" pitchFamily="18" charset="2"/>
              <a:buNone/>
            </a:pPr>
            <a:r>
              <a:rPr lang="en-US" dirty="0" smtClean="0">
                <a:latin typeface="Arial" charset="0"/>
              </a:rPr>
              <a:t>     - </a:t>
            </a:r>
            <a:r>
              <a:rPr lang="en-US" dirty="0" err="1" smtClean="0">
                <a:latin typeface="Arial" charset="0"/>
              </a:rPr>
              <a:t>Kuitansi</a:t>
            </a:r>
            <a:r>
              <a:rPr lang="id-ID" dirty="0" smtClean="0">
                <a:latin typeface="Arial" charset="0"/>
              </a:rPr>
              <a:t>  atau</a:t>
            </a:r>
          </a:p>
          <a:p>
            <a:pPr marL="442913" indent="-442913" eaLnBrk="1" hangingPunct="1">
              <a:lnSpc>
                <a:spcPct val="90000"/>
              </a:lnSpc>
              <a:buFont typeface="Wingdings 2" pitchFamily="18" charset="2"/>
              <a:buNone/>
            </a:pPr>
            <a:endParaRPr lang="id-ID" dirty="0" smtClean="0">
              <a:latin typeface="Arial" charset="0"/>
            </a:endParaRPr>
          </a:p>
          <a:p>
            <a:pPr marL="442913" indent="-442913" eaLnBrk="1" hangingPunct="1">
              <a:lnSpc>
                <a:spcPct val="90000"/>
              </a:lnSpc>
              <a:buFont typeface="Wingdings 2" pitchFamily="18" charset="2"/>
              <a:buNone/>
            </a:pPr>
            <a:r>
              <a:rPr lang="id-ID" dirty="0" smtClean="0">
                <a:latin typeface="Arial" charset="0"/>
              </a:rPr>
              <a:t>     - B</a:t>
            </a:r>
            <a:r>
              <a:rPr lang="en-US" dirty="0" err="1" smtClean="0">
                <a:latin typeface="Arial" charset="0"/>
              </a:rPr>
              <a:t>ukti</a:t>
            </a:r>
            <a:r>
              <a:rPr lang="en-US" dirty="0" smtClean="0">
                <a:latin typeface="Arial" charset="0"/>
              </a:rPr>
              <a:t> </a:t>
            </a:r>
            <a:r>
              <a:rPr lang="en-US" dirty="0" err="1" smtClean="0">
                <a:latin typeface="Arial" charset="0"/>
              </a:rPr>
              <a:t>pembelian</a:t>
            </a:r>
            <a:endParaRPr lang="en-US" dirty="0" smtClean="0">
              <a:latin typeface="Arial" charset="0"/>
            </a:endParaRPr>
          </a:p>
          <a:p>
            <a:pPr marL="442913" indent="-442913" eaLnBrk="1" hangingPunct="1">
              <a:lnSpc>
                <a:spcPct val="90000"/>
              </a:lnSpc>
              <a:buFont typeface="Wingdings 2" pitchFamily="18" charset="2"/>
              <a:buNone/>
            </a:pPr>
            <a:endParaRPr lang="en-US" dirty="0" smtClean="0">
              <a:solidFill>
                <a:srgbClr val="0099FF"/>
              </a:solidFill>
              <a:latin typeface="Arial" charset="0"/>
            </a:endParaRPr>
          </a:p>
          <a:p>
            <a:pPr marL="442913" indent="-442913" eaLnBrk="1" hangingPunct="1">
              <a:lnSpc>
                <a:spcPct val="90000"/>
              </a:lnSpc>
              <a:buFont typeface="Wingdings 2" pitchFamily="18" charset="2"/>
              <a:buNone/>
            </a:pPr>
            <a:r>
              <a:rPr lang="en-US" dirty="0" smtClean="0">
                <a:solidFill>
                  <a:srgbClr val="0099FF"/>
                </a:solidFill>
                <a:latin typeface="Arial" charset="0"/>
              </a:rPr>
              <a:t>     </a:t>
            </a:r>
          </a:p>
        </p:txBody>
      </p:sp>
      <p:sp>
        <p:nvSpPr>
          <p:cNvPr id="17411"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820CE728-BB6E-4952-9DF9-B29778D1EA7E}" type="slidenum">
              <a:rPr lang="en-US" smtClean="0"/>
              <a:pPr/>
              <a:t>7</a:t>
            </a:fld>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idx="1"/>
          </p:nvPr>
        </p:nvSpPr>
        <p:spPr>
          <a:xfrm>
            <a:off x="468313" y="1196752"/>
            <a:ext cx="8280400" cy="4899248"/>
          </a:xfrm>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lstStyle/>
          <a:p>
            <a:pPr marL="514350" indent="-514350" eaLnBrk="1" hangingPunct="1">
              <a:buNone/>
            </a:pPr>
            <a:r>
              <a:rPr lang="en-US" sz="2800" dirty="0" smtClean="0">
                <a:latin typeface="Arial" charset="0"/>
              </a:rPr>
              <a:t>1.  </a:t>
            </a:r>
            <a:r>
              <a:rPr lang="en-US" sz="2800" dirty="0" err="1" smtClean="0">
                <a:latin typeface="Arial" charset="0"/>
              </a:rPr>
              <a:t>Kuitansi</a:t>
            </a:r>
            <a:r>
              <a:rPr lang="en-US" sz="2800" dirty="0" smtClean="0">
                <a:latin typeface="Arial" charset="0"/>
              </a:rPr>
              <a:t> :</a:t>
            </a:r>
          </a:p>
          <a:p>
            <a:pPr marL="514350" indent="-514350" eaLnBrk="1" hangingPunct="1">
              <a:buNone/>
            </a:pPr>
            <a:r>
              <a:rPr lang="en-US" sz="2800" dirty="0" smtClean="0">
                <a:latin typeface="Arial" charset="0"/>
              </a:rPr>
              <a:t>     </a:t>
            </a:r>
            <a:r>
              <a:rPr lang="en-US" sz="2800" dirty="0" err="1" smtClean="0">
                <a:latin typeface="Arial" charset="0"/>
              </a:rPr>
              <a:t>merupakan</a:t>
            </a:r>
            <a:r>
              <a:rPr lang="en-US" sz="2800" dirty="0" smtClean="0">
                <a:latin typeface="Arial" charset="0"/>
              </a:rPr>
              <a:t> </a:t>
            </a:r>
            <a:r>
              <a:rPr lang="en-US" sz="2800" dirty="0" err="1" smtClean="0">
                <a:latin typeface="Arial" charset="0"/>
              </a:rPr>
              <a:t>bukti</a:t>
            </a:r>
            <a:r>
              <a:rPr lang="en-US" sz="2800" dirty="0" smtClean="0">
                <a:latin typeface="Arial" charset="0"/>
              </a:rPr>
              <a:t> </a:t>
            </a:r>
            <a:r>
              <a:rPr lang="en-US" sz="2800" dirty="0" err="1" smtClean="0">
                <a:latin typeface="Arial" charset="0"/>
              </a:rPr>
              <a:t>pembayaran</a:t>
            </a:r>
            <a:r>
              <a:rPr lang="en-US" sz="2800" dirty="0" smtClean="0">
                <a:latin typeface="Arial" charset="0"/>
              </a:rPr>
              <a:t>/</a:t>
            </a:r>
            <a:r>
              <a:rPr lang="en-US" sz="2800" dirty="0" err="1" smtClean="0">
                <a:latin typeface="Arial" charset="0"/>
              </a:rPr>
              <a:t>pembelian</a:t>
            </a:r>
            <a:r>
              <a:rPr lang="en-US" sz="2800" dirty="0" smtClean="0">
                <a:latin typeface="Arial" charset="0"/>
              </a:rPr>
              <a:t> </a:t>
            </a:r>
            <a:r>
              <a:rPr lang="en-US" sz="2800" dirty="0" err="1" smtClean="0">
                <a:latin typeface="Arial" charset="0"/>
              </a:rPr>
              <a:t>sebagai</a:t>
            </a:r>
            <a:r>
              <a:rPr lang="en-US" sz="2800" dirty="0" smtClean="0">
                <a:latin typeface="Arial" charset="0"/>
              </a:rPr>
              <a:t> </a:t>
            </a:r>
            <a:r>
              <a:rPr lang="en-US" sz="2800" dirty="0" err="1" smtClean="0">
                <a:latin typeface="Arial" charset="0"/>
              </a:rPr>
              <a:t>bukti</a:t>
            </a:r>
            <a:r>
              <a:rPr lang="en-US" sz="2800" dirty="0" smtClean="0">
                <a:latin typeface="Arial" charset="0"/>
              </a:rPr>
              <a:t> </a:t>
            </a:r>
            <a:r>
              <a:rPr lang="en-US" sz="2800" dirty="0" err="1" smtClean="0">
                <a:latin typeface="Arial" charset="0"/>
              </a:rPr>
              <a:t>perjanjian</a:t>
            </a:r>
            <a:endParaRPr lang="en-US" sz="2800" dirty="0" smtClean="0">
              <a:latin typeface="Arial" charset="0"/>
            </a:endParaRPr>
          </a:p>
          <a:p>
            <a:pPr marL="442913" indent="-442913" eaLnBrk="1" hangingPunct="1">
              <a:buFont typeface="Wingdings 2" pitchFamily="18" charset="2"/>
              <a:buNone/>
            </a:pPr>
            <a:endParaRPr lang="en-US" sz="2800" dirty="0" smtClean="0">
              <a:latin typeface="Arial" charset="0"/>
            </a:endParaRPr>
          </a:p>
          <a:p>
            <a:pPr marL="442913" indent="-442913" eaLnBrk="1" hangingPunct="1">
              <a:buFont typeface="Wingdings 2" pitchFamily="18" charset="2"/>
              <a:buNone/>
            </a:pPr>
            <a:r>
              <a:rPr lang="en-US" sz="2800" dirty="0" smtClean="0">
                <a:latin typeface="Arial" charset="0"/>
              </a:rPr>
              <a:t>2. </a:t>
            </a:r>
            <a:r>
              <a:rPr lang="en-US" sz="2800" dirty="0" err="1" smtClean="0">
                <a:latin typeface="Arial" charset="0"/>
              </a:rPr>
              <a:t>Bukti</a:t>
            </a:r>
            <a:r>
              <a:rPr lang="en-US" sz="2800" dirty="0" smtClean="0">
                <a:latin typeface="Arial" charset="0"/>
              </a:rPr>
              <a:t> </a:t>
            </a:r>
            <a:r>
              <a:rPr lang="en-US" sz="2800" dirty="0" err="1" smtClean="0">
                <a:latin typeface="Arial" charset="0"/>
              </a:rPr>
              <a:t>pengeluaran</a:t>
            </a:r>
            <a:r>
              <a:rPr lang="en-US" sz="2800" dirty="0" smtClean="0">
                <a:latin typeface="Arial" charset="0"/>
              </a:rPr>
              <a:t> </a:t>
            </a:r>
            <a:r>
              <a:rPr lang="en-US" sz="2800" dirty="0" err="1" smtClean="0">
                <a:latin typeface="Arial" charset="0"/>
              </a:rPr>
              <a:t>dgn</a:t>
            </a:r>
            <a:r>
              <a:rPr lang="en-US" sz="2800" dirty="0" smtClean="0">
                <a:latin typeface="Arial" charset="0"/>
              </a:rPr>
              <a:t> </a:t>
            </a:r>
            <a:r>
              <a:rPr lang="en-US" sz="2800" dirty="0" err="1" smtClean="0">
                <a:latin typeface="Arial" charset="0"/>
              </a:rPr>
              <a:t>nilai</a:t>
            </a:r>
            <a:r>
              <a:rPr lang="en-US" sz="2800" dirty="0" smtClean="0">
                <a:latin typeface="Arial" charset="0"/>
              </a:rPr>
              <a:t> </a:t>
            </a:r>
            <a:r>
              <a:rPr lang="en-US" sz="2800" dirty="0" err="1" smtClean="0">
                <a:latin typeface="Arial" charset="0"/>
              </a:rPr>
              <a:t>kecil-kecil</a:t>
            </a:r>
            <a:r>
              <a:rPr lang="en-US" sz="2800" dirty="0" smtClean="0">
                <a:latin typeface="Arial" charset="0"/>
              </a:rPr>
              <a:t> (</a:t>
            </a:r>
            <a:r>
              <a:rPr lang="en-US" sz="2800" dirty="0" err="1" smtClean="0">
                <a:latin typeface="Arial" charset="0"/>
              </a:rPr>
              <a:t>akun</a:t>
            </a:r>
            <a:r>
              <a:rPr lang="en-US" sz="2800" dirty="0" smtClean="0">
                <a:latin typeface="Arial" charset="0"/>
              </a:rPr>
              <a:t> &amp;</a:t>
            </a:r>
            <a:r>
              <a:rPr lang="en-US" sz="2800" dirty="0" err="1" smtClean="0">
                <a:latin typeface="Arial" charset="0"/>
              </a:rPr>
              <a:t>uraian</a:t>
            </a:r>
            <a:r>
              <a:rPr lang="en-US" sz="2800" dirty="0" smtClean="0">
                <a:latin typeface="Arial" charset="0"/>
              </a:rPr>
              <a:t> </a:t>
            </a:r>
            <a:r>
              <a:rPr lang="en-US" sz="2800" dirty="0" err="1" smtClean="0">
                <a:latin typeface="Arial" charset="0"/>
              </a:rPr>
              <a:t>sama</a:t>
            </a:r>
            <a:r>
              <a:rPr lang="en-US" sz="2800" dirty="0" smtClean="0">
                <a:latin typeface="Arial" charset="0"/>
              </a:rPr>
              <a:t>) </a:t>
            </a:r>
            <a:r>
              <a:rPr lang="en-US" sz="2800" dirty="0" err="1" smtClean="0">
                <a:latin typeface="Arial" charset="0"/>
              </a:rPr>
              <a:t>dapat</a:t>
            </a:r>
            <a:r>
              <a:rPr lang="en-US" sz="2800" dirty="0" smtClean="0">
                <a:latin typeface="Arial" charset="0"/>
              </a:rPr>
              <a:t> </a:t>
            </a:r>
            <a:r>
              <a:rPr lang="en-US" sz="2800" dirty="0" err="1" smtClean="0">
                <a:latin typeface="Arial" charset="0"/>
              </a:rPr>
              <a:t>digabung</a:t>
            </a:r>
            <a:r>
              <a:rPr lang="en-US" sz="2800" dirty="0" smtClean="0">
                <a:latin typeface="Arial" charset="0"/>
              </a:rPr>
              <a:t> </a:t>
            </a:r>
            <a:r>
              <a:rPr lang="en-US" sz="2800" dirty="0" err="1" smtClean="0">
                <a:latin typeface="Arial" charset="0"/>
              </a:rPr>
              <a:t>menjadi</a:t>
            </a:r>
            <a:r>
              <a:rPr lang="en-US" sz="2800" dirty="0" smtClean="0">
                <a:latin typeface="Arial" charset="0"/>
              </a:rPr>
              <a:t> </a:t>
            </a:r>
            <a:r>
              <a:rPr lang="en-US" sz="2800" dirty="0" err="1" smtClean="0">
                <a:latin typeface="Arial" charset="0"/>
              </a:rPr>
              <a:t>daftar</a:t>
            </a:r>
            <a:r>
              <a:rPr lang="en-US" sz="2800" dirty="0" smtClean="0">
                <a:latin typeface="Arial" charset="0"/>
              </a:rPr>
              <a:t> </a:t>
            </a:r>
            <a:r>
              <a:rPr lang="en-US" sz="2800" dirty="0" err="1" smtClean="0">
                <a:latin typeface="Arial" charset="0"/>
              </a:rPr>
              <a:t>rincian</a:t>
            </a:r>
            <a:r>
              <a:rPr lang="en-US" sz="2800" dirty="0" smtClean="0">
                <a:latin typeface="Arial" charset="0"/>
              </a:rPr>
              <a:t> </a:t>
            </a:r>
            <a:r>
              <a:rPr lang="en-US" sz="2800" dirty="0" err="1" smtClean="0">
                <a:latin typeface="Arial" charset="0"/>
              </a:rPr>
              <a:t>pembayaran</a:t>
            </a:r>
            <a:r>
              <a:rPr lang="en-US" sz="2800" dirty="0" smtClean="0">
                <a:latin typeface="Arial" charset="0"/>
              </a:rPr>
              <a:t> </a:t>
            </a:r>
            <a:r>
              <a:rPr lang="id-ID" sz="2800" dirty="0" smtClean="0">
                <a:latin typeface="Arial" charset="0"/>
              </a:rPr>
              <a:t>(bukti dilampirkan)</a:t>
            </a:r>
          </a:p>
          <a:p>
            <a:pPr marL="442913" indent="-442913" eaLnBrk="1" hangingPunct="1">
              <a:buFont typeface="Wingdings 2" pitchFamily="18" charset="2"/>
              <a:buNone/>
            </a:pPr>
            <a:endParaRPr lang="id-ID" sz="2800" dirty="0" smtClean="0">
              <a:latin typeface="Arial" charset="0"/>
            </a:endParaRPr>
          </a:p>
          <a:p>
            <a:pPr marL="442913" indent="-442913" eaLnBrk="1" hangingPunct="1">
              <a:buFont typeface="Wingdings 2" pitchFamily="18" charset="2"/>
              <a:buNone/>
            </a:pPr>
            <a:r>
              <a:rPr lang="en-US" sz="2800" dirty="0" smtClean="0">
                <a:latin typeface="Arial" charset="0"/>
              </a:rPr>
              <a:t>3.</a:t>
            </a:r>
            <a:r>
              <a:rPr lang="id-ID" sz="2800" dirty="0" smtClean="0">
                <a:latin typeface="Arial" charset="0"/>
              </a:rPr>
              <a:t> Kedua dokumen tsb </a:t>
            </a:r>
            <a:r>
              <a:rPr lang="en-US" sz="2800" dirty="0" err="1" smtClean="0">
                <a:latin typeface="Arial" charset="0"/>
              </a:rPr>
              <a:t>disahkan</a:t>
            </a:r>
            <a:r>
              <a:rPr lang="en-US" sz="2800" dirty="0" smtClean="0">
                <a:latin typeface="Arial" charset="0"/>
              </a:rPr>
              <a:t> </a:t>
            </a:r>
            <a:r>
              <a:rPr lang="en-US" sz="2800" dirty="0" err="1" smtClean="0">
                <a:latin typeface="Arial" charset="0"/>
              </a:rPr>
              <a:t>oleh</a:t>
            </a:r>
            <a:r>
              <a:rPr lang="en-US" sz="2800" dirty="0" smtClean="0">
                <a:latin typeface="Arial" charset="0"/>
              </a:rPr>
              <a:t> PPK</a:t>
            </a:r>
            <a:r>
              <a:rPr lang="id-ID" sz="2800" dirty="0" smtClean="0">
                <a:latin typeface="Arial" charset="0"/>
              </a:rPr>
              <a:t> </a:t>
            </a:r>
            <a:endParaRPr lang="en-US" sz="2800" dirty="0" smtClean="0">
              <a:latin typeface="Arial" charset="0"/>
            </a:endParaRPr>
          </a:p>
        </p:txBody>
      </p:sp>
      <p:sp>
        <p:nvSpPr>
          <p:cNvPr id="20483"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6A16097D-985B-4538-811A-1BEABDD2D368}" type="slidenum">
              <a:rPr lang="en-US" smtClean="0"/>
              <a:pPr/>
              <a:t>8</a:t>
            </a:fld>
            <a:endParaRPr lang="en-US" smtClean="0"/>
          </a:p>
        </p:txBody>
      </p:sp>
      <p:sp>
        <p:nvSpPr>
          <p:cNvPr id="17411" name="Rectangle 2"/>
          <p:cNvSpPr>
            <a:spLocks noGrp="1" noChangeArrowheads="1"/>
          </p:cNvSpPr>
          <p:nvPr>
            <p:ph type="title"/>
          </p:nvPr>
        </p:nvSpPr>
        <p:spPr>
          <a:xfrm>
            <a:off x="467544" y="301625"/>
            <a:ext cx="8280920" cy="679450"/>
          </a:xfrm>
          <a:scene3d>
            <a:camera prst="orthographicFront"/>
            <a:lightRig rig="soft" dir="t"/>
          </a:scene3d>
          <a:sp3d>
            <a:bevelT w="165100" prst="coolSlant"/>
          </a:sp3d>
        </p:spPr>
        <p:style>
          <a:lnRef idx="1">
            <a:schemeClr val="accent4"/>
          </a:lnRef>
          <a:fillRef idx="2">
            <a:schemeClr val="accent4"/>
          </a:fillRef>
          <a:effectRef idx="1">
            <a:schemeClr val="accent4"/>
          </a:effectRef>
          <a:fontRef idx="minor">
            <a:schemeClr val="dk1"/>
          </a:fontRef>
        </p:style>
        <p:txBody>
          <a:bodyPr>
            <a:scene3d>
              <a:camera prst="orthographicFront"/>
              <a:lightRig rig="soft" dir="t"/>
            </a:scene3d>
            <a:sp3d prstMaterial="softEdge">
              <a:bevelT w="25400" h="25400"/>
            </a:sp3d>
          </a:bodyPr>
          <a:lstStyle/>
          <a:p>
            <a:pPr algn="ctr" eaLnBrk="1" fontAlgn="auto" hangingPunct="1">
              <a:spcAft>
                <a:spcPts val="0"/>
              </a:spcAft>
              <a:defRPr/>
            </a:pPr>
            <a:r>
              <a:rPr lang="en-US" sz="3200" dirty="0" smtClean="0">
                <a:solidFill>
                  <a:schemeClr val="tx1"/>
                </a:solidFill>
                <a:latin typeface="Arial" charset="0"/>
              </a:rPr>
              <a:t>DOKUMEN KEUANGAN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323850" y="1052513"/>
            <a:ext cx="8569325" cy="5043487"/>
          </a:xfrm>
          <a:scene3d>
            <a:camera prst="orthographicFront"/>
            <a:lightRig rig="threePt" dir="t"/>
          </a:scene3d>
          <a:sp3d>
            <a:bevelT prst="relaxedInset"/>
          </a:sp3d>
        </p:spPr>
        <p:style>
          <a:lnRef idx="1">
            <a:schemeClr val="accent1"/>
          </a:lnRef>
          <a:fillRef idx="2">
            <a:schemeClr val="accent1"/>
          </a:fillRef>
          <a:effectRef idx="1">
            <a:schemeClr val="accent1"/>
          </a:effectRef>
          <a:fontRef idx="minor">
            <a:schemeClr val="dk1"/>
          </a:fontRef>
        </p:style>
        <p:txBody>
          <a:bodyPr>
            <a:normAutofit fontScale="92500"/>
          </a:bodyPr>
          <a:lstStyle/>
          <a:p>
            <a:pPr marL="442913" indent="-442913" algn="just" eaLnBrk="1" fontAlgn="auto" hangingPunct="1">
              <a:spcAft>
                <a:spcPts val="0"/>
              </a:spcAft>
              <a:buNone/>
              <a:defRPr/>
            </a:pPr>
            <a:r>
              <a:rPr lang="en-US" sz="2900" dirty="0" smtClean="0">
                <a:latin typeface="Arial" charset="0"/>
              </a:rPr>
              <a:t>    </a:t>
            </a:r>
            <a:r>
              <a:rPr lang="en-US" sz="2900" dirty="0" err="1" smtClean="0">
                <a:latin typeface="Arial" charset="0"/>
              </a:rPr>
              <a:t>Prinsip</a:t>
            </a:r>
            <a:r>
              <a:rPr lang="en-US" sz="2900" dirty="0" smtClean="0">
                <a:latin typeface="Arial" charset="0"/>
              </a:rPr>
              <a:t> </a:t>
            </a:r>
            <a:r>
              <a:rPr lang="en-US" sz="2900" dirty="0" err="1" smtClean="0">
                <a:latin typeface="Arial" charset="0"/>
              </a:rPr>
              <a:t>pengelolaan</a:t>
            </a:r>
            <a:r>
              <a:rPr lang="en-US" sz="2900" dirty="0" smtClean="0">
                <a:latin typeface="Arial" charset="0"/>
              </a:rPr>
              <a:t> </a:t>
            </a:r>
            <a:r>
              <a:rPr lang="en-US" sz="2900" dirty="0" err="1" smtClean="0">
                <a:latin typeface="Arial" charset="0"/>
              </a:rPr>
              <a:t>keuangan</a:t>
            </a:r>
            <a:r>
              <a:rPr lang="en-US" sz="2900" dirty="0" smtClean="0">
                <a:latin typeface="Arial" charset="0"/>
              </a:rPr>
              <a:t> </a:t>
            </a:r>
            <a:r>
              <a:rPr lang="en-US" sz="2900" dirty="0" err="1" smtClean="0">
                <a:latin typeface="Arial" charset="0"/>
              </a:rPr>
              <a:t>yaitu</a:t>
            </a:r>
            <a:r>
              <a:rPr lang="en-US" sz="2900" dirty="0" smtClean="0">
                <a:latin typeface="Arial" charset="0"/>
              </a:rPr>
              <a:t>:    </a:t>
            </a:r>
          </a:p>
          <a:p>
            <a:pPr marL="442913" indent="-442913" algn="just" eaLnBrk="1" fontAlgn="auto" hangingPunct="1">
              <a:spcAft>
                <a:spcPts val="0"/>
              </a:spcAft>
              <a:buFont typeface="Wingdings 2" pitchFamily="18" charset="2"/>
              <a:buNone/>
              <a:defRPr/>
            </a:pPr>
            <a:r>
              <a:rPr lang="en-US" sz="2900" dirty="0" smtClean="0">
                <a:latin typeface="Arial" charset="0"/>
              </a:rPr>
              <a:t>    </a:t>
            </a:r>
            <a:r>
              <a:rPr lang="en-US" sz="2900" dirty="0" err="1" smtClean="0">
                <a:latin typeface="Arial" charset="0"/>
              </a:rPr>
              <a:t>Efisien</a:t>
            </a:r>
            <a:r>
              <a:rPr lang="en-US" sz="2900" dirty="0" smtClean="0">
                <a:latin typeface="Arial" charset="0"/>
              </a:rPr>
              <a:t> </a:t>
            </a:r>
            <a:r>
              <a:rPr lang="en-US" sz="2900" dirty="0" err="1" smtClean="0">
                <a:latin typeface="Arial" charset="0"/>
              </a:rPr>
              <a:t>dan</a:t>
            </a:r>
            <a:r>
              <a:rPr lang="en-US" sz="2900" dirty="0" smtClean="0">
                <a:latin typeface="Arial" charset="0"/>
              </a:rPr>
              <a:t> </a:t>
            </a:r>
            <a:r>
              <a:rPr lang="en-US" sz="2900" dirty="0" err="1" smtClean="0">
                <a:latin typeface="Arial" charset="0"/>
              </a:rPr>
              <a:t>efektif</a:t>
            </a:r>
            <a:r>
              <a:rPr lang="en-US" sz="2900" dirty="0" smtClean="0">
                <a:latin typeface="Arial" charset="0"/>
              </a:rPr>
              <a:t> </a:t>
            </a:r>
            <a:r>
              <a:rPr lang="en-US" sz="2900" dirty="0" err="1" smtClean="0">
                <a:latin typeface="Arial" charset="0"/>
              </a:rPr>
              <a:t>serta</a:t>
            </a:r>
            <a:r>
              <a:rPr lang="en-US" sz="2900" dirty="0" smtClean="0">
                <a:latin typeface="Arial" charset="0"/>
              </a:rPr>
              <a:t> </a:t>
            </a:r>
            <a:r>
              <a:rPr lang="en-US" sz="2900" dirty="0" err="1" smtClean="0">
                <a:latin typeface="Arial" charset="0"/>
              </a:rPr>
              <a:t>tidak</a:t>
            </a:r>
            <a:r>
              <a:rPr lang="en-US" sz="2900" dirty="0" smtClean="0">
                <a:latin typeface="Arial" charset="0"/>
              </a:rPr>
              <a:t> </a:t>
            </a:r>
            <a:r>
              <a:rPr lang="en-US" sz="2900" dirty="0" err="1" smtClean="0">
                <a:latin typeface="Arial" charset="0"/>
              </a:rPr>
              <a:t>mengurangi</a:t>
            </a:r>
            <a:r>
              <a:rPr lang="en-US" sz="2900" dirty="0" smtClean="0">
                <a:latin typeface="Arial" charset="0"/>
              </a:rPr>
              <a:t> </a:t>
            </a:r>
            <a:r>
              <a:rPr lang="en-US" sz="2900" dirty="0" err="1" smtClean="0">
                <a:latin typeface="Arial" charset="0"/>
              </a:rPr>
              <a:t>akuntabilitas</a:t>
            </a:r>
            <a:r>
              <a:rPr lang="en-US" sz="2900" dirty="0" smtClean="0">
                <a:latin typeface="Arial" charset="0"/>
              </a:rPr>
              <a:t> </a:t>
            </a:r>
            <a:r>
              <a:rPr lang="en-US" sz="2900" dirty="0" err="1" smtClean="0">
                <a:latin typeface="Arial" charset="0"/>
              </a:rPr>
              <a:t>bukti</a:t>
            </a:r>
            <a:r>
              <a:rPr lang="en-US" sz="2900" dirty="0" smtClean="0">
                <a:latin typeface="Arial" charset="0"/>
              </a:rPr>
              <a:t> </a:t>
            </a:r>
            <a:r>
              <a:rPr lang="en-US" sz="2900" dirty="0" err="1" smtClean="0">
                <a:latin typeface="Arial" charset="0"/>
              </a:rPr>
              <a:t>pengeluaran</a:t>
            </a:r>
            <a:r>
              <a:rPr lang="en-US" sz="2900" dirty="0" smtClean="0">
                <a:latin typeface="Arial" charset="0"/>
              </a:rPr>
              <a:t> </a:t>
            </a:r>
            <a:r>
              <a:rPr lang="en-US" sz="2900" dirty="0" err="1" smtClean="0">
                <a:latin typeface="Arial" charset="0"/>
              </a:rPr>
              <a:t>tidak</a:t>
            </a:r>
            <a:r>
              <a:rPr lang="en-US" sz="2900" dirty="0" smtClean="0">
                <a:latin typeface="Arial" charset="0"/>
              </a:rPr>
              <a:t> </a:t>
            </a:r>
            <a:r>
              <a:rPr lang="en-US" sz="2900" dirty="0" err="1" smtClean="0">
                <a:latin typeface="Arial" charset="0"/>
              </a:rPr>
              <a:t>harus</a:t>
            </a:r>
            <a:r>
              <a:rPr lang="en-US" sz="2900" dirty="0" smtClean="0">
                <a:latin typeface="Arial" charset="0"/>
              </a:rPr>
              <a:t> </a:t>
            </a:r>
            <a:r>
              <a:rPr lang="en-US" sz="2900" dirty="0" err="1" smtClean="0">
                <a:latin typeface="Arial" charset="0"/>
              </a:rPr>
              <a:t>berbentuk</a:t>
            </a:r>
            <a:r>
              <a:rPr lang="en-US" sz="2900" dirty="0" smtClean="0">
                <a:latin typeface="Arial" charset="0"/>
              </a:rPr>
              <a:t> </a:t>
            </a:r>
            <a:r>
              <a:rPr lang="en-US" sz="2900" dirty="0" err="1" smtClean="0">
                <a:latin typeface="Arial" charset="0"/>
              </a:rPr>
              <a:t>kuitansi</a:t>
            </a:r>
            <a:r>
              <a:rPr lang="en-US" sz="2900" dirty="0" smtClean="0">
                <a:latin typeface="Arial" charset="0"/>
              </a:rPr>
              <a:t> </a:t>
            </a:r>
            <a:r>
              <a:rPr lang="en-US" sz="2900" dirty="0" err="1" smtClean="0">
                <a:latin typeface="Arial" charset="0"/>
              </a:rPr>
              <a:t>namun</a:t>
            </a:r>
            <a:r>
              <a:rPr lang="en-US" sz="2900" dirty="0" smtClean="0">
                <a:latin typeface="Arial" charset="0"/>
              </a:rPr>
              <a:t> </a:t>
            </a:r>
            <a:r>
              <a:rPr lang="en-US" sz="2900" dirty="0" err="1" smtClean="0">
                <a:latin typeface="Arial" charset="0"/>
              </a:rPr>
              <a:t>dalam</a:t>
            </a:r>
            <a:r>
              <a:rPr lang="en-US" sz="2900" dirty="0" smtClean="0">
                <a:latin typeface="Arial" charset="0"/>
              </a:rPr>
              <a:t> </a:t>
            </a:r>
            <a:r>
              <a:rPr lang="en-US" sz="2900" dirty="0" err="1" smtClean="0">
                <a:latin typeface="Arial" charset="0"/>
              </a:rPr>
              <a:t>bentuk</a:t>
            </a:r>
            <a:r>
              <a:rPr lang="en-US" sz="2900" dirty="0" smtClean="0">
                <a:latin typeface="Arial" charset="0"/>
              </a:rPr>
              <a:t>  </a:t>
            </a:r>
            <a:r>
              <a:rPr lang="en-US" sz="2900" dirty="0" err="1" smtClean="0">
                <a:latin typeface="Arial" charset="0"/>
              </a:rPr>
              <a:t>dokumen</a:t>
            </a:r>
            <a:r>
              <a:rPr lang="en-US" sz="2900" dirty="0" smtClean="0">
                <a:latin typeface="Arial" charset="0"/>
              </a:rPr>
              <a:t> </a:t>
            </a:r>
            <a:r>
              <a:rPr lang="en-US" sz="2900" dirty="0" err="1" smtClean="0">
                <a:latin typeface="Arial" charset="0"/>
              </a:rPr>
              <a:t>lainnya</a:t>
            </a:r>
            <a:r>
              <a:rPr lang="en-US" sz="2900" dirty="0" smtClean="0">
                <a:latin typeface="Arial" charset="0"/>
              </a:rPr>
              <a:t> </a:t>
            </a:r>
            <a:r>
              <a:rPr lang="en-US" sz="2900" dirty="0" err="1" smtClean="0">
                <a:latin typeface="Arial" charset="0"/>
              </a:rPr>
              <a:t>dipersamakan</a:t>
            </a:r>
            <a:r>
              <a:rPr lang="en-US" sz="2900" dirty="0" smtClean="0">
                <a:latin typeface="Arial" charset="0"/>
              </a:rPr>
              <a:t> (</a:t>
            </a:r>
            <a:r>
              <a:rPr lang="en-US" sz="2900" dirty="0" err="1" smtClean="0">
                <a:latin typeface="Arial" charset="0"/>
              </a:rPr>
              <a:t>bukti</a:t>
            </a:r>
            <a:r>
              <a:rPr lang="en-US" sz="2900" dirty="0" smtClean="0">
                <a:latin typeface="Arial" charset="0"/>
              </a:rPr>
              <a:t> </a:t>
            </a:r>
            <a:r>
              <a:rPr lang="en-US" sz="2900" dirty="0" err="1" smtClean="0">
                <a:latin typeface="Arial" charset="0"/>
              </a:rPr>
              <a:t>pembelian</a:t>
            </a:r>
            <a:r>
              <a:rPr lang="en-US" sz="2900" dirty="0" smtClean="0">
                <a:latin typeface="Arial" charset="0"/>
              </a:rPr>
              <a:t> </a:t>
            </a:r>
            <a:r>
              <a:rPr lang="en-US" sz="2900" dirty="0" err="1" smtClean="0">
                <a:latin typeface="Arial" charset="0"/>
              </a:rPr>
              <a:t>berupa</a:t>
            </a:r>
            <a:r>
              <a:rPr lang="en-US" sz="2900" dirty="0" smtClean="0">
                <a:latin typeface="Arial" charset="0"/>
              </a:rPr>
              <a:t>: nota, </a:t>
            </a:r>
            <a:r>
              <a:rPr lang="en-US" sz="2900" dirty="0" err="1" smtClean="0">
                <a:latin typeface="Arial" charset="0"/>
              </a:rPr>
              <a:t>struk</a:t>
            </a:r>
            <a:r>
              <a:rPr lang="en-US" sz="2900" dirty="0" smtClean="0">
                <a:latin typeface="Arial" charset="0"/>
              </a:rPr>
              <a:t> </a:t>
            </a:r>
            <a:r>
              <a:rPr lang="en-US" sz="2900" dirty="0" err="1" smtClean="0">
                <a:latin typeface="Arial" charset="0"/>
              </a:rPr>
              <a:t>pembayaran</a:t>
            </a:r>
            <a:r>
              <a:rPr lang="en-US" sz="2900" dirty="0" smtClean="0">
                <a:latin typeface="Arial" charset="0"/>
              </a:rPr>
              <a:t> </a:t>
            </a:r>
            <a:r>
              <a:rPr lang="en-US" sz="2900" dirty="0" err="1" smtClean="0">
                <a:latin typeface="Arial" charset="0"/>
              </a:rPr>
              <a:t>dan</a:t>
            </a:r>
            <a:r>
              <a:rPr lang="en-US" sz="2900" dirty="0" smtClean="0">
                <a:latin typeface="Arial" charset="0"/>
              </a:rPr>
              <a:t> </a:t>
            </a:r>
            <a:r>
              <a:rPr lang="en-US" sz="2900" dirty="0" err="1" smtClean="0">
                <a:latin typeface="Arial" charset="0"/>
              </a:rPr>
              <a:t>sejenisnya</a:t>
            </a:r>
            <a:r>
              <a:rPr lang="en-US" sz="2900" dirty="0" smtClean="0">
                <a:latin typeface="Arial" charset="0"/>
              </a:rPr>
              <a:t>) </a:t>
            </a:r>
          </a:p>
          <a:p>
            <a:pPr marL="442913" indent="-442913" eaLnBrk="1" fontAlgn="auto" hangingPunct="1">
              <a:spcAft>
                <a:spcPts val="0"/>
              </a:spcAft>
              <a:buFont typeface="Wingdings 2" pitchFamily="18" charset="2"/>
              <a:buNone/>
              <a:defRPr/>
            </a:pPr>
            <a:r>
              <a:rPr lang="en-US" sz="2900" dirty="0" smtClean="0">
                <a:latin typeface="Arial" charset="0"/>
              </a:rPr>
              <a:t>     </a:t>
            </a:r>
            <a:r>
              <a:rPr lang="en-US" sz="2900" dirty="0" err="1" smtClean="0">
                <a:latin typeface="Arial" charset="0"/>
              </a:rPr>
              <a:t>misalnya</a:t>
            </a:r>
            <a:r>
              <a:rPr lang="en-US" sz="2900" dirty="0" smtClean="0">
                <a:latin typeface="Arial" charset="0"/>
              </a:rPr>
              <a:t>:</a:t>
            </a:r>
          </a:p>
          <a:p>
            <a:pPr marL="442913" indent="-442913" algn="just" eaLnBrk="1" fontAlgn="auto" hangingPunct="1">
              <a:spcAft>
                <a:spcPts val="0"/>
              </a:spcAft>
              <a:buFont typeface="Wingdings 2" pitchFamily="18" charset="2"/>
              <a:buNone/>
              <a:defRPr/>
            </a:pPr>
            <a:r>
              <a:rPr lang="en-US" sz="2900" dirty="0" smtClean="0">
                <a:latin typeface="Arial" charset="0"/>
              </a:rPr>
              <a:t>    </a:t>
            </a:r>
            <a:r>
              <a:rPr lang="en-US" sz="2900" dirty="0" err="1" smtClean="0">
                <a:latin typeface="Arial" charset="0"/>
              </a:rPr>
              <a:t>Pengeluaran</a:t>
            </a:r>
            <a:r>
              <a:rPr lang="en-US" sz="2900" dirty="0" smtClean="0">
                <a:latin typeface="Arial" charset="0"/>
              </a:rPr>
              <a:t> yang </a:t>
            </a:r>
            <a:r>
              <a:rPr lang="en-US" sz="2900" dirty="0" err="1" smtClean="0">
                <a:latin typeface="Arial" charset="0"/>
              </a:rPr>
              <a:t>tidak</a:t>
            </a:r>
            <a:r>
              <a:rPr lang="en-US" sz="2900" dirty="0" smtClean="0">
                <a:latin typeface="Arial" charset="0"/>
              </a:rPr>
              <a:t> </a:t>
            </a:r>
            <a:r>
              <a:rPr lang="en-US" sz="2900" dirty="0" err="1" smtClean="0">
                <a:latin typeface="Arial" charset="0"/>
              </a:rPr>
              <a:t>dapat</a:t>
            </a:r>
            <a:r>
              <a:rPr lang="en-US" sz="2900" dirty="0" smtClean="0">
                <a:latin typeface="Arial" charset="0"/>
              </a:rPr>
              <a:t> </a:t>
            </a:r>
            <a:r>
              <a:rPr lang="en-US" sz="2900" dirty="0" err="1" smtClean="0">
                <a:latin typeface="Arial" charset="0"/>
              </a:rPr>
              <a:t>dikuitansikan</a:t>
            </a:r>
            <a:r>
              <a:rPr lang="en-US" sz="2900" dirty="0" smtClean="0">
                <a:latin typeface="Arial" charset="0"/>
              </a:rPr>
              <a:t>,   </a:t>
            </a:r>
            <a:r>
              <a:rPr lang="en-US" sz="2900" dirty="0" err="1" smtClean="0">
                <a:latin typeface="Arial" charset="0"/>
              </a:rPr>
              <a:t>dapat</a:t>
            </a:r>
            <a:r>
              <a:rPr lang="en-US" sz="2900" dirty="0" smtClean="0">
                <a:latin typeface="Arial" charset="0"/>
              </a:rPr>
              <a:t> </a:t>
            </a:r>
            <a:r>
              <a:rPr lang="en-US" sz="2900" dirty="0" err="1" smtClean="0">
                <a:latin typeface="Arial" charset="0"/>
              </a:rPr>
              <a:t>digabungkan</a:t>
            </a:r>
            <a:r>
              <a:rPr lang="en-US" sz="2900" dirty="0" smtClean="0">
                <a:latin typeface="Arial" charset="0"/>
              </a:rPr>
              <a:t>/</a:t>
            </a:r>
            <a:r>
              <a:rPr lang="en-US" sz="2900" dirty="0" err="1" smtClean="0">
                <a:latin typeface="Arial" charset="0"/>
              </a:rPr>
              <a:t>direkapitulasi</a:t>
            </a:r>
            <a:r>
              <a:rPr lang="en-US" sz="2900" dirty="0" smtClean="0">
                <a:latin typeface="Arial" charset="0"/>
              </a:rPr>
              <a:t> </a:t>
            </a:r>
            <a:r>
              <a:rPr lang="en-US" sz="2900" dirty="0" err="1" smtClean="0">
                <a:latin typeface="Arial" charset="0"/>
              </a:rPr>
              <a:t>dari</a:t>
            </a:r>
            <a:r>
              <a:rPr lang="en-US" sz="2900" dirty="0" smtClean="0">
                <a:latin typeface="Arial" charset="0"/>
              </a:rPr>
              <a:t> </a:t>
            </a:r>
            <a:r>
              <a:rPr lang="en-US" sz="2900" dirty="0" err="1" smtClean="0">
                <a:latin typeface="Arial" charset="0"/>
              </a:rPr>
              <a:t>beberapa</a:t>
            </a:r>
            <a:r>
              <a:rPr lang="en-US" sz="2900" dirty="0" smtClean="0">
                <a:latin typeface="Arial" charset="0"/>
              </a:rPr>
              <a:t> </a:t>
            </a:r>
            <a:r>
              <a:rPr lang="en-US" sz="2900" dirty="0" err="1" smtClean="0">
                <a:latin typeface="Arial" charset="0"/>
              </a:rPr>
              <a:t>bukti</a:t>
            </a:r>
            <a:r>
              <a:rPr lang="en-US" sz="2900" dirty="0" smtClean="0">
                <a:latin typeface="Arial" charset="0"/>
              </a:rPr>
              <a:t> </a:t>
            </a:r>
            <a:r>
              <a:rPr lang="en-US" sz="2900" dirty="0" err="1" smtClean="0">
                <a:latin typeface="Arial" charset="0"/>
              </a:rPr>
              <a:t>pengeluaran</a:t>
            </a:r>
            <a:r>
              <a:rPr lang="en-US" sz="2900" dirty="0" smtClean="0">
                <a:latin typeface="Arial" charset="0"/>
              </a:rPr>
              <a:t> </a:t>
            </a:r>
            <a:r>
              <a:rPr lang="en-US" sz="2900" dirty="0" err="1" smtClean="0">
                <a:latin typeface="Arial" charset="0"/>
              </a:rPr>
              <a:t>dalam</a:t>
            </a:r>
            <a:r>
              <a:rPr lang="en-US" sz="2900" dirty="0" smtClean="0">
                <a:latin typeface="Arial" charset="0"/>
              </a:rPr>
              <a:t> </a:t>
            </a:r>
            <a:r>
              <a:rPr lang="en-US" sz="2900" dirty="0" err="1" smtClean="0">
                <a:latin typeface="Arial" charset="0"/>
              </a:rPr>
              <a:t>jumlah</a:t>
            </a:r>
            <a:r>
              <a:rPr lang="en-US" sz="2900" dirty="0" smtClean="0">
                <a:latin typeface="Arial" charset="0"/>
              </a:rPr>
              <a:t> </a:t>
            </a:r>
            <a:r>
              <a:rPr lang="en-US" sz="2900" dirty="0" err="1" smtClean="0">
                <a:latin typeface="Arial" charset="0"/>
              </a:rPr>
              <a:t>sampai</a:t>
            </a:r>
            <a:r>
              <a:rPr lang="en-US" sz="2900" dirty="0" smtClean="0">
                <a:latin typeface="Arial" charset="0"/>
              </a:rPr>
              <a:t> 1 </a:t>
            </a:r>
            <a:r>
              <a:rPr lang="en-US" sz="2900" dirty="0" err="1" smtClean="0">
                <a:latin typeface="Arial" charset="0"/>
              </a:rPr>
              <a:t>juta</a:t>
            </a:r>
            <a:endParaRPr lang="en-US" sz="2900" dirty="0" smtClean="0">
              <a:latin typeface="Arial" charset="0"/>
            </a:endParaRPr>
          </a:p>
          <a:p>
            <a:pPr marL="442913" indent="-442913" eaLnBrk="1" fontAlgn="auto" hangingPunct="1">
              <a:spcAft>
                <a:spcPts val="0"/>
              </a:spcAft>
              <a:buFont typeface="Wingdings 2" pitchFamily="18" charset="2"/>
              <a:buNone/>
              <a:defRPr/>
            </a:pPr>
            <a:r>
              <a:rPr lang="en-US" sz="2900" dirty="0" smtClean="0">
                <a:latin typeface="Arial" charset="0"/>
              </a:rPr>
              <a:t> </a:t>
            </a:r>
          </a:p>
          <a:p>
            <a:pPr marL="442913" indent="-442913" eaLnBrk="1" fontAlgn="auto" hangingPunct="1">
              <a:spcAft>
                <a:spcPts val="0"/>
              </a:spcAft>
              <a:buFontTx/>
              <a:buNone/>
              <a:defRPr/>
            </a:pPr>
            <a:endParaRPr lang="en-US" sz="2900" dirty="0" smtClean="0">
              <a:solidFill>
                <a:srgbClr val="0099FF"/>
              </a:solidFill>
              <a:latin typeface="Arial" charset="0"/>
            </a:endParaRPr>
          </a:p>
          <a:p>
            <a:pPr marL="442913" indent="-442913" eaLnBrk="1" fontAlgn="auto" hangingPunct="1">
              <a:spcAft>
                <a:spcPts val="0"/>
              </a:spcAft>
              <a:buFontTx/>
              <a:buAutoNum type="arabicPeriod"/>
              <a:defRPr/>
            </a:pPr>
            <a:endParaRPr lang="en-US" sz="2900" dirty="0" smtClean="0">
              <a:solidFill>
                <a:srgbClr val="0099FF"/>
              </a:solidFill>
              <a:latin typeface="Arial" charset="0"/>
            </a:endParaRPr>
          </a:p>
        </p:txBody>
      </p:sp>
      <p:sp>
        <p:nvSpPr>
          <p:cNvPr id="18435"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AFA17906-584D-46D1-9120-4F52B378A425}" type="slidenum">
              <a:rPr lang="en-US" smtClean="0"/>
              <a:pPr/>
              <a:t>9</a:t>
            </a:fld>
            <a:endParaRPr lang="en-US" smtClean="0"/>
          </a:p>
        </p:txBody>
      </p:sp>
      <p:sp>
        <p:nvSpPr>
          <p:cNvPr id="15363" name="Rectangle 2"/>
          <p:cNvSpPr>
            <a:spLocks noGrp="1" noChangeArrowheads="1"/>
          </p:cNvSpPr>
          <p:nvPr>
            <p:ph type="title"/>
          </p:nvPr>
        </p:nvSpPr>
        <p:spPr>
          <a:xfrm>
            <a:off x="395288" y="260350"/>
            <a:ext cx="8534430" cy="576263"/>
          </a:xfrm>
        </p:spPr>
        <p:style>
          <a:lnRef idx="3">
            <a:schemeClr val="lt1"/>
          </a:lnRef>
          <a:fillRef idx="1">
            <a:schemeClr val="accent1"/>
          </a:fillRef>
          <a:effectRef idx="1">
            <a:schemeClr val="accent1"/>
          </a:effectRef>
          <a:fontRef idx="minor">
            <a:schemeClr val="lt1"/>
          </a:fontRef>
        </p:style>
        <p:txBody>
          <a:bodyPr/>
          <a:lstStyle/>
          <a:p>
            <a:pPr eaLnBrk="1" fontAlgn="auto" hangingPunct="1">
              <a:spcAft>
                <a:spcPts val="0"/>
              </a:spcAft>
              <a:defRPr/>
            </a:pPr>
            <a:r>
              <a:rPr lang="en-US" sz="2800" dirty="0" smtClean="0">
                <a:solidFill>
                  <a:schemeClr val="tx1"/>
                </a:solidFill>
                <a:latin typeface="Arial" charset="0"/>
              </a:rPr>
              <a:t>PMK 190/2012 </a:t>
            </a:r>
            <a:r>
              <a:rPr lang="en-US" sz="2800" dirty="0" err="1" smtClean="0">
                <a:solidFill>
                  <a:schemeClr val="tx1"/>
                </a:solidFill>
                <a:latin typeface="Arial" charset="0"/>
              </a:rPr>
              <a:t>pasal</a:t>
            </a:r>
            <a:r>
              <a:rPr lang="en-US" sz="2800" dirty="0" smtClean="0">
                <a:solidFill>
                  <a:schemeClr val="tx1"/>
                </a:solidFill>
                <a:latin typeface="Arial" charset="0"/>
              </a:rPr>
              <a:t> 51</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5045</TotalTime>
  <Words>3073</Words>
  <Application>Microsoft Office PowerPoint</Application>
  <PresentationFormat>On-screen Show (4:3)</PresentationFormat>
  <Paragraphs>1084</Paragraphs>
  <Slides>44</Slides>
  <Notes>44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Concourse</vt:lpstr>
      <vt:lpstr> DOKUMEN  PERTANGGUNG JAWABAN KEUANGAN  Sumber dana ANGGARAN PENDAPATAN BELANJA NEGARA (APBN)   disampaikan  oleh Djoko Harjono  Dalam  kegiatanWorkshop Pengawasan Internal bagi Pejabat Struktural dan Pimpinan PTS penerima Hibah Pemerintah                                                                                                                  Yogyakarta, 22 Maret  2016 </vt:lpstr>
      <vt:lpstr>DASAR  1. Undang-undang No. 17 Tahun 2003 tentang Keuangan Negara  2. Undang-undang No l. Tahun 2004 tentang Perbendaharaan Negara   3. Undang-undang No.19 Tahun 2012 tentang APBN  4. Perpres No.70 Tahun 2012 tentang Pengadaan Barang / Jasa  5.Peraturan Pemerintah  No. 24 Tahun 2005 Tentang Standar       Akuntansi Pemerintah 6.PMK Nomor: 53/PMK.02/2014 tentang Standar Biaya Masukan TA       2015 7. Undang-undang No 15 Tahun 2004 tentang Pemeriksaan Pengelolaan         Keuangan &amp; Tanggung Jawab Keuangan Negara  </vt:lpstr>
      <vt:lpstr>PENGELOLAAN  KEUANGAN (APBN)  (HIBAH PHP/PENELITIAN DAN PENGABDIAN DLL)</vt:lpstr>
      <vt:lpstr>TUGAS PENGELOLA KEUANGAN</vt:lpstr>
      <vt:lpstr> BUKTI-BUKTI PENGELUARAN</vt:lpstr>
      <vt:lpstr>Slide 6</vt:lpstr>
      <vt:lpstr>Slide 7</vt:lpstr>
      <vt:lpstr>DOKUMEN KEUANGAN</vt:lpstr>
      <vt:lpstr>PMK 190/2012 pasal 51</vt:lpstr>
      <vt:lpstr> Jenis-jenis belanja  </vt:lpstr>
      <vt:lpstr> A. Belanja Upah/Honorarium </vt:lpstr>
      <vt:lpstr>Slide 12</vt:lpstr>
      <vt:lpstr>Slide 13</vt:lpstr>
      <vt:lpstr>B. BELANJA  BAHAN</vt:lpstr>
      <vt:lpstr>Lanjutan…………….</vt:lpstr>
      <vt:lpstr>TARIF BEA METERAI (UU NO 13 Tahun 1985 Ps 2 jo PP No 24 Tahun 2000)</vt:lpstr>
      <vt:lpstr>Slide 17</vt:lpstr>
      <vt:lpstr> C.    PERJALANAN DINAS  PMK : 113/PMK.05/2012 TENTANG PERJALANAN DINAS DALAM NEGERI </vt:lpstr>
      <vt:lpstr>  PMK : 113/PMK.05/2012 Tentang Perjalanan Dinas Dalam Negeri PERJALANAN DINAS   harus berdasarkan </vt:lpstr>
      <vt:lpstr>Komponen Biaya Perjalanan dinas terdiri dari; PMK: 113/PMK.05/2012 TENTANG Perjalanan Dinas Dalam Negeri</vt:lpstr>
      <vt:lpstr>UANG   HARIAN</vt:lpstr>
      <vt:lpstr>Slide 22</vt:lpstr>
      <vt:lpstr>Slide 23</vt:lpstr>
      <vt:lpstr>4. SEWA KENDARAAN:</vt:lpstr>
      <vt:lpstr>Slide 25</vt:lpstr>
      <vt:lpstr>Slide 26</vt:lpstr>
      <vt:lpstr>Slide 27</vt:lpstr>
      <vt:lpstr>Slide 28</vt:lpstr>
      <vt:lpstr>Slide 29</vt:lpstr>
      <vt:lpstr>Slide 30</vt:lpstr>
      <vt:lpstr>Slide 31</vt:lpstr>
      <vt:lpstr>Slide 32</vt:lpstr>
      <vt:lpstr>Slide 33</vt:lpstr>
      <vt:lpstr>D. BELANJA LAIN-LAIN</vt:lpstr>
      <vt:lpstr>Pembelian konsumsi rapat</vt:lpstr>
      <vt:lpstr>Belanja Lain-lain</vt:lpstr>
      <vt:lpstr>CATATAN PENTING:</vt:lpstr>
      <vt:lpstr>Slide 38</vt:lpstr>
      <vt:lpstr>FORMAT LAPORAN KEUANGAN</vt:lpstr>
      <vt:lpstr>Slide 40</vt:lpstr>
      <vt:lpstr>Slide 41</vt:lpstr>
      <vt:lpstr>Slide 42</vt:lpstr>
      <vt:lpstr>Slide 43</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PAJAK PENGHASILAN PASAL 21</dc:title>
  <dc:creator>Novi</dc:creator>
  <cp:lastModifiedBy>USER</cp:lastModifiedBy>
  <cp:revision>401</cp:revision>
  <dcterms:created xsi:type="dcterms:W3CDTF">2008-04-03T11:33:58Z</dcterms:created>
  <dcterms:modified xsi:type="dcterms:W3CDTF">2016-03-18T14:31:30Z</dcterms:modified>
</cp:coreProperties>
</file>