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5" r:id="rId1"/>
    <p:sldMasterId id="2147483812" r:id="rId2"/>
    <p:sldMasterId id="2147483826" r:id="rId3"/>
  </p:sldMasterIdLst>
  <p:notesMasterIdLst>
    <p:notesMasterId r:id="rId33"/>
  </p:notesMasterIdLst>
  <p:handoutMasterIdLst>
    <p:handoutMasterId r:id="rId34"/>
  </p:handoutMasterIdLst>
  <p:sldIdLst>
    <p:sldId id="510" r:id="rId4"/>
    <p:sldId id="837" r:id="rId5"/>
    <p:sldId id="805" r:id="rId6"/>
    <p:sldId id="806" r:id="rId7"/>
    <p:sldId id="807" r:id="rId8"/>
    <p:sldId id="808" r:id="rId9"/>
    <p:sldId id="831" r:id="rId10"/>
    <p:sldId id="832" r:id="rId11"/>
    <p:sldId id="809" r:id="rId12"/>
    <p:sldId id="810" r:id="rId13"/>
    <p:sldId id="811" r:id="rId14"/>
    <p:sldId id="813" r:id="rId15"/>
    <p:sldId id="833" r:id="rId16"/>
    <p:sldId id="814" r:id="rId17"/>
    <p:sldId id="834" r:id="rId18"/>
    <p:sldId id="818" r:id="rId19"/>
    <p:sldId id="820" r:id="rId20"/>
    <p:sldId id="821" r:id="rId21"/>
    <p:sldId id="822" r:id="rId22"/>
    <p:sldId id="835" r:id="rId23"/>
    <p:sldId id="836" r:id="rId24"/>
    <p:sldId id="823" r:id="rId25"/>
    <p:sldId id="825" r:id="rId26"/>
    <p:sldId id="826" r:id="rId27"/>
    <p:sldId id="827" r:id="rId28"/>
    <p:sldId id="828" r:id="rId29"/>
    <p:sldId id="829" r:id="rId30"/>
    <p:sldId id="830" r:id="rId31"/>
    <p:sldId id="794" r:id="rId32"/>
  </p:sldIdLst>
  <p:sldSz cx="9144000" cy="6858000" type="letter"/>
  <p:notesSz cx="6807200" cy="99393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3278CC"/>
    <a:srgbClr val="3379CD"/>
    <a:srgbClr val="000066"/>
    <a:srgbClr val="FF6600"/>
    <a:srgbClr val="FF9900"/>
    <a:srgbClr val="FF00FF"/>
    <a:srgbClr val="FF0066"/>
    <a:srgbClr val="99FF33"/>
    <a:srgbClr val="CC66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762" autoAdjust="0"/>
    <p:restoredTop sz="94709" autoAdjust="0"/>
  </p:normalViewPr>
  <p:slideViewPr>
    <p:cSldViewPr>
      <p:cViewPr>
        <p:scale>
          <a:sx n="90" d="100"/>
          <a:sy n="90" d="100"/>
        </p:scale>
        <p:origin x="-780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114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0E67DB-2101-48F5-81AE-638606CA23EA}" type="doc">
      <dgm:prSet loTypeId="urn:microsoft.com/office/officeart/2005/8/layout/vList2" loCatId="list" qsTypeId="urn:microsoft.com/office/officeart/2005/8/quickstyle/simple5" qsCatId="simple" csTypeId="urn:microsoft.com/office/officeart/2005/8/colors/accent1_4" csCatId="accent1"/>
      <dgm:spPr/>
      <dgm:t>
        <a:bodyPr/>
        <a:lstStyle/>
        <a:p>
          <a:endParaRPr lang="en-US"/>
        </a:p>
      </dgm:t>
    </dgm:pt>
    <dgm:pt modelId="{86C0E71D-7711-4147-BAD4-A9A3FA83484A}">
      <dgm:prSet/>
      <dgm:spPr/>
      <dgm:t>
        <a:bodyPr/>
        <a:lstStyle/>
        <a:p>
          <a:pPr rtl="0"/>
          <a:r>
            <a:rPr lang="en-US" dirty="0" err="1" smtClean="0"/>
            <a:t>Pemberi</a:t>
          </a:r>
          <a:r>
            <a:rPr lang="en-US" dirty="0" smtClean="0"/>
            <a:t> </a:t>
          </a:r>
          <a:r>
            <a:rPr lang="en-US" dirty="0" err="1" smtClean="0"/>
            <a:t>kerja</a:t>
          </a:r>
          <a:r>
            <a:rPr lang="en-US" dirty="0" smtClean="0"/>
            <a:t> yang </a:t>
          </a:r>
          <a:r>
            <a:rPr lang="en-US" dirty="0" err="1" smtClean="0"/>
            <a:t>terdiri</a:t>
          </a:r>
          <a:r>
            <a:rPr lang="en-US" dirty="0" smtClean="0"/>
            <a:t> </a:t>
          </a:r>
          <a:r>
            <a:rPr lang="en-US" dirty="0" err="1" smtClean="0"/>
            <a:t>dari</a:t>
          </a:r>
          <a:r>
            <a:rPr lang="en-US" dirty="0" smtClean="0"/>
            <a:t> </a:t>
          </a:r>
          <a:r>
            <a:rPr lang="en-US" dirty="0" err="1" smtClean="0"/>
            <a:t>orang</a:t>
          </a:r>
          <a:r>
            <a:rPr lang="en-US" dirty="0" smtClean="0"/>
            <a:t> </a:t>
          </a:r>
          <a:r>
            <a:rPr lang="en-US" dirty="0" err="1" smtClean="0"/>
            <a:t>pribadi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badan</a:t>
          </a:r>
          <a:endParaRPr lang="en-US" dirty="0"/>
        </a:p>
      </dgm:t>
    </dgm:pt>
    <dgm:pt modelId="{EB503926-88D1-4A96-8F10-1A8F598B7241}" type="parTrans" cxnId="{C94E025D-A4F6-41CC-B69A-ABAACFF1C6A3}">
      <dgm:prSet/>
      <dgm:spPr/>
      <dgm:t>
        <a:bodyPr/>
        <a:lstStyle/>
        <a:p>
          <a:endParaRPr lang="en-US"/>
        </a:p>
      </dgm:t>
    </dgm:pt>
    <dgm:pt modelId="{E4A0671F-3D58-413F-9FB0-8BB2A2803595}" type="sibTrans" cxnId="{C94E025D-A4F6-41CC-B69A-ABAACFF1C6A3}">
      <dgm:prSet/>
      <dgm:spPr/>
      <dgm:t>
        <a:bodyPr/>
        <a:lstStyle/>
        <a:p>
          <a:endParaRPr lang="en-US"/>
        </a:p>
      </dgm:t>
    </dgm:pt>
    <dgm:pt modelId="{98D14461-7D32-4E58-9F7B-DD44A72D8FEC}">
      <dgm:prSet/>
      <dgm:spPr/>
      <dgm:t>
        <a:bodyPr/>
        <a:lstStyle/>
        <a:p>
          <a:pPr rtl="0"/>
          <a:r>
            <a:rPr lang="fi-FI" dirty="0" smtClean="0"/>
            <a:t>Bendahara atau pemegang kas pemerintah </a:t>
          </a:r>
          <a:endParaRPr lang="en-US" dirty="0"/>
        </a:p>
      </dgm:t>
    </dgm:pt>
    <dgm:pt modelId="{901F90EA-D9F7-4112-BC36-19E1FED234AC}" type="parTrans" cxnId="{1639AAD7-5AB3-4D71-94C2-7DC82BD4338B}">
      <dgm:prSet/>
      <dgm:spPr/>
      <dgm:t>
        <a:bodyPr/>
        <a:lstStyle/>
        <a:p>
          <a:endParaRPr lang="en-US"/>
        </a:p>
      </dgm:t>
    </dgm:pt>
    <dgm:pt modelId="{A0AEC5E0-B78F-46CD-8BA5-86419007B180}" type="sibTrans" cxnId="{1639AAD7-5AB3-4D71-94C2-7DC82BD4338B}">
      <dgm:prSet/>
      <dgm:spPr/>
      <dgm:t>
        <a:bodyPr/>
        <a:lstStyle/>
        <a:p>
          <a:endParaRPr lang="en-US"/>
        </a:p>
      </dgm:t>
    </dgm:pt>
    <dgm:pt modelId="{03925C0B-523E-4E39-BC4C-4F07BFCE4E7A}">
      <dgm:prSet/>
      <dgm:spPr/>
      <dgm:t>
        <a:bodyPr/>
        <a:lstStyle/>
        <a:p>
          <a:pPr rtl="0"/>
          <a:r>
            <a:rPr lang="fi-FI" dirty="0" smtClean="0"/>
            <a:t>Dana pensiun, badan penyelenggara Jaminan Sosial Tenaga Kerja dan badan-badan lain</a:t>
          </a:r>
          <a:endParaRPr lang="en-US" dirty="0"/>
        </a:p>
      </dgm:t>
    </dgm:pt>
    <dgm:pt modelId="{26558B66-603E-4F7C-ADA4-C36ACF6B5221}" type="parTrans" cxnId="{EAF390E7-2C5F-4A20-ACD6-70A55F481CB7}">
      <dgm:prSet/>
      <dgm:spPr/>
      <dgm:t>
        <a:bodyPr/>
        <a:lstStyle/>
        <a:p>
          <a:endParaRPr lang="en-US"/>
        </a:p>
      </dgm:t>
    </dgm:pt>
    <dgm:pt modelId="{8C5BF485-4A2B-4F21-AE42-C3E431500DEC}" type="sibTrans" cxnId="{EAF390E7-2C5F-4A20-ACD6-70A55F481CB7}">
      <dgm:prSet/>
      <dgm:spPr/>
      <dgm:t>
        <a:bodyPr/>
        <a:lstStyle/>
        <a:p>
          <a:endParaRPr lang="en-US"/>
        </a:p>
      </dgm:t>
    </dgm:pt>
    <dgm:pt modelId="{43647EA3-EA3A-4C70-895C-68521806573D}">
      <dgm:prSet/>
      <dgm:spPr/>
      <dgm:t>
        <a:bodyPr/>
        <a:lstStyle/>
        <a:p>
          <a:pPr rtl="0"/>
          <a:r>
            <a:rPr lang="en-US" dirty="0" err="1" smtClean="0"/>
            <a:t>Orang</a:t>
          </a:r>
          <a:r>
            <a:rPr lang="en-US" dirty="0" smtClean="0"/>
            <a:t> </a:t>
          </a:r>
          <a:r>
            <a:rPr lang="en-US" dirty="0" err="1" smtClean="0"/>
            <a:t>pribadi</a:t>
          </a:r>
          <a:r>
            <a:rPr lang="en-US" dirty="0" smtClean="0"/>
            <a:t> yang </a:t>
          </a:r>
          <a:r>
            <a:rPr lang="en-US" dirty="0" err="1" smtClean="0"/>
            <a:t>melakukan</a:t>
          </a:r>
          <a:r>
            <a:rPr lang="en-US" dirty="0" smtClean="0"/>
            <a:t> </a:t>
          </a:r>
          <a:r>
            <a:rPr lang="en-US" dirty="0" err="1" smtClean="0"/>
            <a:t>kegiatan</a:t>
          </a:r>
          <a:r>
            <a:rPr lang="en-US" dirty="0" smtClean="0"/>
            <a:t> </a:t>
          </a:r>
          <a:r>
            <a:rPr lang="en-US" dirty="0" err="1" smtClean="0"/>
            <a:t>usaha</a:t>
          </a:r>
          <a:r>
            <a:rPr lang="en-US" dirty="0" smtClean="0"/>
            <a:t> </a:t>
          </a:r>
          <a:r>
            <a:rPr lang="en-US" dirty="0" err="1" smtClean="0"/>
            <a:t>atau</a:t>
          </a:r>
          <a:r>
            <a:rPr lang="en-US" dirty="0" smtClean="0"/>
            <a:t> </a:t>
          </a:r>
          <a:r>
            <a:rPr lang="en-US" dirty="0" err="1" smtClean="0"/>
            <a:t>pekerjaan</a:t>
          </a:r>
          <a:r>
            <a:rPr lang="en-US" dirty="0" smtClean="0"/>
            <a:t> </a:t>
          </a:r>
          <a:r>
            <a:rPr lang="en-US" dirty="0" err="1" smtClean="0"/>
            <a:t>bebas</a:t>
          </a:r>
          <a:r>
            <a:rPr lang="en-US" dirty="0" smtClean="0"/>
            <a:t> </a:t>
          </a:r>
          <a:r>
            <a:rPr lang="en-US" dirty="0" err="1" smtClean="0"/>
            <a:t>serta</a:t>
          </a:r>
          <a:r>
            <a:rPr lang="en-US" dirty="0" smtClean="0"/>
            <a:t> </a:t>
          </a:r>
          <a:r>
            <a:rPr lang="en-US" dirty="0" err="1" smtClean="0"/>
            <a:t>badan</a:t>
          </a:r>
          <a:endParaRPr lang="en-US" dirty="0"/>
        </a:p>
      </dgm:t>
    </dgm:pt>
    <dgm:pt modelId="{4686038B-37FA-4279-973A-352102591961}" type="parTrans" cxnId="{F03DF458-3653-4B36-8717-334CB2D546BC}">
      <dgm:prSet/>
      <dgm:spPr/>
      <dgm:t>
        <a:bodyPr/>
        <a:lstStyle/>
        <a:p>
          <a:endParaRPr lang="en-US"/>
        </a:p>
      </dgm:t>
    </dgm:pt>
    <dgm:pt modelId="{FAEA9311-CF27-456E-B98C-6AD9A8C107FB}" type="sibTrans" cxnId="{F03DF458-3653-4B36-8717-334CB2D546BC}">
      <dgm:prSet/>
      <dgm:spPr/>
      <dgm:t>
        <a:bodyPr/>
        <a:lstStyle/>
        <a:p>
          <a:endParaRPr lang="en-US"/>
        </a:p>
      </dgm:t>
    </dgm:pt>
    <dgm:pt modelId="{C768A1ED-68EB-4C84-821A-2EE660391A17}">
      <dgm:prSet/>
      <dgm:spPr/>
      <dgm:t>
        <a:bodyPr/>
        <a:lstStyle/>
        <a:p>
          <a:pPr rtl="0"/>
          <a:r>
            <a:rPr lang="fi-FI" dirty="0" smtClean="0"/>
            <a:t>Penyelenggara kegiatan</a:t>
          </a:r>
          <a:endParaRPr lang="en-US" dirty="0"/>
        </a:p>
      </dgm:t>
    </dgm:pt>
    <dgm:pt modelId="{9A275B7F-8334-4F65-AE99-E0B3BCBDEC14}" type="parTrans" cxnId="{B7034B2A-700D-4DA6-B955-87CD2BA2ACAC}">
      <dgm:prSet/>
      <dgm:spPr/>
      <dgm:t>
        <a:bodyPr/>
        <a:lstStyle/>
        <a:p>
          <a:endParaRPr lang="en-US"/>
        </a:p>
      </dgm:t>
    </dgm:pt>
    <dgm:pt modelId="{0199ACC6-82C5-4468-AF91-A7993D2D2E63}" type="sibTrans" cxnId="{B7034B2A-700D-4DA6-B955-87CD2BA2ACAC}">
      <dgm:prSet/>
      <dgm:spPr/>
      <dgm:t>
        <a:bodyPr/>
        <a:lstStyle/>
        <a:p>
          <a:endParaRPr lang="en-US"/>
        </a:p>
      </dgm:t>
    </dgm:pt>
    <dgm:pt modelId="{32C90D4A-356A-45A9-9290-E0A15459C916}" type="pres">
      <dgm:prSet presAssocID="{8C0E67DB-2101-48F5-81AE-638606CA23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9624AD-A892-47EB-9B13-263804F61E27}" type="pres">
      <dgm:prSet presAssocID="{86C0E71D-7711-4147-BAD4-A9A3FA83484A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14C613-BEFB-486E-A15A-4957C7225EEE}" type="pres">
      <dgm:prSet presAssocID="{E4A0671F-3D58-413F-9FB0-8BB2A2803595}" presName="spacer" presStyleCnt="0"/>
      <dgm:spPr/>
    </dgm:pt>
    <dgm:pt modelId="{F880831D-5529-488F-8D27-E664AA6CB15D}" type="pres">
      <dgm:prSet presAssocID="{98D14461-7D32-4E58-9F7B-DD44A72D8FEC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DB3140-0FB2-4401-84F8-1CE88BCDBBE9}" type="pres">
      <dgm:prSet presAssocID="{A0AEC5E0-B78F-46CD-8BA5-86419007B180}" presName="spacer" presStyleCnt="0"/>
      <dgm:spPr/>
    </dgm:pt>
    <dgm:pt modelId="{C8E53718-6B84-43D5-B1B3-23B66E67E636}" type="pres">
      <dgm:prSet presAssocID="{03925C0B-523E-4E39-BC4C-4F07BFCE4E7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AC6B9F-CE09-41C4-BB0B-F77F536CF66A}" type="pres">
      <dgm:prSet presAssocID="{8C5BF485-4A2B-4F21-AE42-C3E431500DEC}" presName="spacer" presStyleCnt="0"/>
      <dgm:spPr/>
    </dgm:pt>
    <dgm:pt modelId="{6A94E975-B19A-4EB2-9744-B3355C58344C}" type="pres">
      <dgm:prSet presAssocID="{43647EA3-EA3A-4C70-895C-68521806573D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5E98D6-F836-43D6-869A-B606FDBA39E7}" type="pres">
      <dgm:prSet presAssocID="{FAEA9311-CF27-456E-B98C-6AD9A8C107FB}" presName="spacer" presStyleCnt="0"/>
      <dgm:spPr/>
    </dgm:pt>
    <dgm:pt modelId="{4C1FA936-41C9-41F9-ADEF-499B112F5BDA}" type="pres">
      <dgm:prSet presAssocID="{C768A1ED-68EB-4C84-821A-2EE660391A1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B035E9C-4469-4248-A3B8-04A24F33E8B0}" type="presOf" srcId="{86C0E71D-7711-4147-BAD4-A9A3FA83484A}" destId="{139624AD-A892-47EB-9B13-263804F61E27}" srcOrd="0" destOrd="0" presId="urn:microsoft.com/office/officeart/2005/8/layout/vList2"/>
    <dgm:cxn modelId="{F03DF458-3653-4B36-8717-334CB2D546BC}" srcId="{8C0E67DB-2101-48F5-81AE-638606CA23EA}" destId="{43647EA3-EA3A-4C70-895C-68521806573D}" srcOrd="3" destOrd="0" parTransId="{4686038B-37FA-4279-973A-352102591961}" sibTransId="{FAEA9311-CF27-456E-B98C-6AD9A8C107FB}"/>
    <dgm:cxn modelId="{60387118-EB63-4B6C-9BC6-79CEDE500E8B}" type="presOf" srcId="{03925C0B-523E-4E39-BC4C-4F07BFCE4E7A}" destId="{C8E53718-6B84-43D5-B1B3-23B66E67E636}" srcOrd="0" destOrd="0" presId="urn:microsoft.com/office/officeart/2005/8/layout/vList2"/>
    <dgm:cxn modelId="{9264F600-9D67-4A05-AF7C-94A2D006A28D}" type="presOf" srcId="{98D14461-7D32-4E58-9F7B-DD44A72D8FEC}" destId="{F880831D-5529-488F-8D27-E664AA6CB15D}" srcOrd="0" destOrd="0" presId="urn:microsoft.com/office/officeart/2005/8/layout/vList2"/>
    <dgm:cxn modelId="{B7034B2A-700D-4DA6-B955-87CD2BA2ACAC}" srcId="{8C0E67DB-2101-48F5-81AE-638606CA23EA}" destId="{C768A1ED-68EB-4C84-821A-2EE660391A17}" srcOrd="4" destOrd="0" parTransId="{9A275B7F-8334-4F65-AE99-E0B3BCBDEC14}" sibTransId="{0199ACC6-82C5-4468-AF91-A7993D2D2E63}"/>
    <dgm:cxn modelId="{EAF390E7-2C5F-4A20-ACD6-70A55F481CB7}" srcId="{8C0E67DB-2101-48F5-81AE-638606CA23EA}" destId="{03925C0B-523E-4E39-BC4C-4F07BFCE4E7A}" srcOrd="2" destOrd="0" parTransId="{26558B66-603E-4F7C-ADA4-C36ACF6B5221}" sibTransId="{8C5BF485-4A2B-4F21-AE42-C3E431500DEC}"/>
    <dgm:cxn modelId="{1639AAD7-5AB3-4D71-94C2-7DC82BD4338B}" srcId="{8C0E67DB-2101-48F5-81AE-638606CA23EA}" destId="{98D14461-7D32-4E58-9F7B-DD44A72D8FEC}" srcOrd="1" destOrd="0" parTransId="{901F90EA-D9F7-4112-BC36-19E1FED234AC}" sibTransId="{A0AEC5E0-B78F-46CD-8BA5-86419007B180}"/>
    <dgm:cxn modelId="{C359E6E4-B150-44E6-AD05-88E78265C2A1}" type="presOf" srcId="{C768A1ED-68EB-4C84-821A-2EE660391A17}" destId="{4C1FA936-41C9-41F9-ADEF-499B112F5BDA}" srcOrd="0" destOrd="0" presId="urn:microsoft.com/office/officeart/2005/8/layout/vList2"/>
    <dgm:cxn modelId="{C94E025D-A4F6-41CC-B69A-ABAACFF1C6A3}" srcId="{8C0E67DB-2101-48F5-81AE-638606CA23EA}" destId="{86C0E71D-7711-4147-BAD4-A9A3FA83484A}" srcOrd="0" destOrd="0" parTransId="{EB503926-88D1-4A96-8F10-1A8F598B7241}" sibTransId="{E4A0671F-3D58-413F-9FB0-8BB2A2803595}"/>
    <dgm:cxn modelId="{380F11A3-7EE0-4EE8-88CA-B3667B15E8A9}" type="presOf" srcId="{8C0E67DB-2101-48F5-81AE-638606CA23EA}" destId="{32C90D4A-356A-45A9-9290-E0A15459C916}" srcOrd="0" destOrd="0" presId="urn:microsoft.com/office/officeart/2005/8/layout/vList2"/>
    <dgm:cxn modelId="{8C60A74B-ACFC-4454-9376-AD6A39CBC8B1}" type="presOf" srcId="{43647EA3-EA3A-4C70-895C-68521806573D}" destId="{6A94E975-B19A-4EB2-9744-B3355C58344C}" srcOrd="0" destOrd="0" presId="urn:microsoft.com/office/officeart/2005/8/layout/vList2"/>
    <dgm:cxn modelId="{23EDD8FC-0957-4DF7-BB86-EB5788B729BE}" type="presParOf" srcId="{32C90D4A-356A-45A9-9290-E0A15459C916}" destId="{139624AD-A892-47EB-9B13-263804F61E27}" srcOrd="0" destOrd="0" presId="urn:microsoft.com/office/officeart/2005/8/layout/vList2"/>
    <dgm:cxn modelId="{D63236A5-6A5D-49E0-84EB-4F4D35EA759A}" type="presParOf" srcId="{32C90D4A-356A-45A9-9290-E0A15459C916}" destId="{2F14C613-BEFB-486E-A15A-4957C7225EEE}" srcOrd="1" destOrd="0" presId="urn:microsoft.com/office/officeart/2005/8/layout/vList2"/>
    <dgm:cxn modelId="{F9C23F90-4941-419B-BC5B-06D366BB42B2}" type="presParOf" srcId="{32C90D4A-356A-45A9-9290-E0A15459C916}" destId="{F880831D-5529-488F-8D27-E664AA6CB15D}" srcOrd="2" destOrd="0" presId="urn:microsoft.com/office/officeart/2005/8/layout/vList2"/>
    <dgm:cxn modelId="{14F4FE0B-60C5-4D08-9DB8-B750DDD7C40B}" type="presParOf" srcId="{32C90D4A-356A-45A9-9290-E0A15459C916}" destId="{96DB3140-0FB2-4401-84F8-1CE88BCDBBE9}" srcOrd="3" destOrd="0" presId="urn:microsoft.com/office/officeart/2005/8/layout/vList2"/>
    <dgm:cxn modelId="{7B983391-C02B-4E8D-9905-706FE066B667}" type="presParOf" srcId="{32C90D4A-356A-45A9-9290-E0A15459C916}" destId="{C8E53718-6B84-43D5-B1B3-23B66E67E636}" srcOrd="4" destOrd="0" presId="urn:microsoft.com/office/officeart/2005/8/layout/vList2"/>
    <dgm:cxn modelId="{1D63B408-6BCC-44E6-BF6E-FA3C3794E752}" type="presParOf" srcId="{32C90D4A-356A-45A9-9290-E0A15459C916}" destId="{A2AC6B9F-CE09-41C4-BB0B-F77F536CF66A}" srcOrd="5" destOrd="0" presId="urn:microsoft.com/office/officeart/2005/8/layout/vList2"/>
    <dgm:cxn modelId="{B960CA62-C8AD-4DC5-96B9-CF6BE0B9DEED}" type="presParOf" srcId="{32C90D4A-356A-45A9-9290-E0A15459C916}" destId="{6A94E975-B19A-4EB2-9744-B3355C58344C}" srcOrd="6" destOrd="0" presId="urn:microsoft.com/office/officeart/2005/8/layout/vList2"/>
    <dgm:cxn modelId="{5F58BE28-BEF4-420C-AB33-B432ECA89BD9}" type="presParOf" srcId="{32C90D4A-356A-45A9-9290-E0A15459C916}" destId="{055E98D6-F836-43D6-869A-B606FDBA39E7}" srcOrd="7" destOrd="0" presId="urn:microsoft.com/office/officeart/2005/8/layout/vList2"/>
    <dgm:cxn modelId="{C575B743-73AC-4FC2-AB6F-781A66DA547B}" type="presParOf" srcId="{32C90D4A-356A-45A9-9290-E0A15459C916}" destId="{4C1FA936-41C9-41F9-ADEF-499B112F5BDA}" srcOrd="8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4CA795-2B62-41A4-BED3-10AA91F66D20}" type="doc">
      <dgm:prSet loTypeId="urn:microsoft.com/office/officeart/2005/8/layout/vList5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9D818B4-C836-4A1E-85B0-CF1F5EA9F5C8}">
      <dgm:prSet phldrT="[Text]"/>
      <dgm:spPr/>
      <dgm:t>
        <a:bodyPr/>
        <a:lstStyle/>
        <a:p>
          <a:r>
            <a:rPr lang="en-US" dirty="0" err="1" smtClean="0"/>
            <a:t>Golongan</a:t>
          </a:r>
          <a:r>
            <a:rPr lang="en-US" dirty="0" smtClean="0"/>
            <a:t> III</a:t>
          </a:r>
          <a:endParaRPr lang="en-US" dirty="0"/>
        </a:p>
      </dgm:t>
    </dgm:pt>
    <dgm:pt modelId="{F6F666E9-25D1-462D-A679-4FEBF99831BE}" type="parTrans" cxnId="{2205D680-C6F6-4346-83AC-A4D120E01CF7}">
      <dgm:prSet/>
      <dgm:spPr/>
      <dgm:t>
        <a:bodyPr/>
        <a:lstStyle/>
        <a:p>
          <a:endParaRPr lang="en-US"/>
        </a:p>
      </dgm:t>
    </dgm:pt>
    <dgm:pt modelId="{AD1938D3-B8EC-4AA9-83FB-A51F353C9119}" type="sibTrans" cxnId="{2205D680-C6F6-4346-83AC-A4D120E01CF7}">
      <dgm:prSet/>
      <dgm:spPr/>
      <dgm:t>
        <a:bodyPr/>
        <a:lstStyle/>
        <a:p>
          <a:endParaRPr lang="en-US"/>
        </a:p>
      </dgm:t>
    </dgm:pt>
    <dgm:pt modelId="{5A4F080F-2C19-4200-9552-5A67CCABE81C}">
      <dgm:prSet phldrT="[Text]"/>
      <dgm:spPr/>
      <dgm:t>
        <a:bodyPr/>
        <a:lstStyle/>
        <a:p>
          <a:r>
            <a:rPr lang="en-US" dirty="0" err="1" smtClean="0"/>
            <a:t>Tarif</a:t>
          </a:r>
          <a:r>
            <a:rPr lang="en-US" dirty="0" smtClean="0"/>
            <a:t> 5% (final)</a:t>
          </a:r>
          <a:endParaRPr lang="en-US" dirty="0"/>
        </a:p>
      </dgm:t>
    </dgm:pt>
    <dgm:pt modelId="{2CE490E3-1BFD-4075-9AEE-B9938A8E52FA}" type="parTrans" cxnId="{636C0EF9-D2C1-4FBB-B352-05695D2BB978}">
      <dgm:prSet/>
      <dgm:spPr/>
      <dgm:t>
        <a:bodyPr/>
        <a:lstStyle/>
        <a:p>
          <a:endParaRPr lang="en-US"/>
        </a:p>
      </dgm:t>
    </dgm:pt>
    <dgm:pt modelId="{CE13A2C7-745E-41F8-8303-206E7DA582D5}" type="sibTrans" cxnId="{636C0EF9-D2C1-4FBB-B352-05695D2BB978}">
      <dgm:prSet/>
      <dgm:spPr/>
      <dgm:t>
        <a:bodyPr/>
        <a:lstStyle/>
        <a:p>
          <a:endParaRPr lang="en-US"/>
        </a:p>
      </dgm:t>
    </dgm:pt>
    <dgm:pt modelId="{41901C76-5220-4EB4-B662-D2C11B6947FD}">
      <dgm:prSet phldrT="[Text]"/>
      <dgm:spPr/>
      <dgm:t>
        <a:bodyPr/>
        <a:lstStyle/>
        <a:p>
          <a:r>
            <a:rPr lang="en-US" dirty="0" err="1" smtClean="0"/>
            <a:t>Golongan</a:t>
          </a:r>
          <a:r>
            <a:rPr lang="en-US" dirty="0" smtClean="0"/>
            <a:t> IV</a:t>
          </a:r>
          <a:endParaRPr lang="en-US" dirty="0"/>
        </a:p>
      </dgm:t>
    </dgm:pt>
    <dgm:pt modelId="{802EADFF-550E-40DF-84DE-A169B72F499A}" type="parTrans" cxnId="{540A5657-463B-4957-80DA-8271A4E12DC4}">
      <dgm:prSet/>
      <dgm:spPr/>
      <dgm:t>
        <a:bodyPr/>
        <a:lstStyle/>
        <a:p>
          <a:endParaRPr lang="en-US"/>
        </a:p>
      </dgm:t>
    </dgm:pt>
    <dgm:pt modelId="{4B0EAC6B-2695-4153-A2DF-DEDE3E5E6E27}" type="sibTrans" cxnId="{540A5657-463B-4957-80DA-8271A4E12DC4}">
      <dgm:prSet/>
      <dgm:spPr/>
      <dgm:t>
        <a:bodyPr/>
        <a:lstStyle/>
        <a:p>
          <a:endParaRPr lang="en-US"/>
        </a:p>
      </dgm:t>
    </dgm:pt>
    <dgm:pt modelId="{4B7AD3D7-0AC4-472D-8B21-F22F11584BEC}">
      <dgm:prSet phldrT="[Text]"/>
      <dgm:spPr/>
      <dgm:t>
        <a:bodyPr/>
        <a:lstStyle/>
        <a:p>
          <a:r>
            <a:rPr lang="en-US" dirty="0" err="1" smtClean="0"/>
            <a:t>Tarif</a:t>
          </a:r>
          <a:r>
            <a:rPr lang="en-US" dirty="0" smtClean="0"/>
            <a:t> 15% (final)</a:t>
          </a:r>
          <a:endParaRPr lang="en-US" dirty="0"/>
        </a:p>
      </dgm:t>
    </dgm:pt>
    <dgm:pt modelId="{C9AF5FB6-02EF-4F4D-8C87-B41715ABC357}" type="parTrans" cxnId="{B17A719F-BFAC-4704-B0D7-1FD6C6731389}">
      <dgm:prSet/>
      <dgm:spPr/>
      <dgm:t>
        <a:bodyPr/>
        <a:lstStyle/>
        <a:p>
          <a:endParaRPr lang="en-US"/>
        </a:p>
      </dgm:t>
    </dgm:pt>
    <dgm:pt modelId="{07769B61-531D-4158-B6DC-9BE2D7C19E4D}" type="sibTrans" cxnId="{B17A719F-BFAC-4704-B0D7-1FD6C6731389}">
      <dgm:prSet/>
      <dgm:spPr/>
      <dgm:t>
        <a:bodyPr/>
        <a:lstStyle/>
        <a:p>
          <a:endParaRPr lang="en-US"/>
        </a:p>
      </dgm:t>
    </dgm:pt>
    <dgm:pt modelId="{83E5BC53-0AC4-4624-8C2C-B1AE61E09C91}">
      <dgm:prSet/>
      <dgm:spPr/>
      <dgm:t>
        <a:bodyPr/>
        <a:lstStyle/>
        <a:p>
          <a:r>
            <a:rPr lang="en-US" dirty="0" err="1" smtClean="0"/>
            <a:t>Tarif</a:t>
          </a:r>
          <a:r>
            <a:rPr lang="en-US" dirty="0" smtClean="0"/>
            <a:t> 0% (final)</a:t>
          </a:r>
          <a:endParaRPr lang="en-US" dirty="0"/>
        </a:p>
      </dgm:t>
    </dgm:pt>
    <dgm:pt modelId="{00EDB277-6968-43B0-910B-940538262BF0}" type="parTrans" cxnId="{87C90CA2-E6C9-47FA-A807-BDA1B0F3BF5A}">
      <dgm:prSet/>
      <dgm:spPr/>
      <dgm:t>
        <a:bodyPr/>
        <a:lstStyle/>
        <a:p>
          <a:endParaRPr lang="en-US"/>
        </a:p>
      </dgm:t>
    </dgm:pt>
    <dgm:pt modelId="{B44EDA18-B345-495A-B0EA-8D6ED4906176}" type="sibTrans" cxnId="{87C90CA2-E6C9-47FA-A807-BDA1B0F3BF5A}">
      <dgm:prSet/>
      <dgm:spPr/>
      <dgm:t>
        <a:bodyPr/>
        <a:lstStyle/>
        <a:p>
          <a:endParaRPr lang="en-US"/>
        </a:p>
      </dgm:t>
    </dgm:pt>
    <dgm:pt modelId="{12A2B2FA-902B-4D75-80E8-639939E22BDC}">
      <dgm:prSet/>
      <dgm:spPr/>
      <dgm:t>
        <a:bodyPr/>
        <a:lstStyle/>
        <a:p>
          <a:r>
            <a:rPr lang="en-US" dirty="0" err="1" smtClean="0"/>
            <a:t>Golongan</a:t>
          </a:r>
          <a:r>
            <a:rPr lang="en-US" dirty="0" smtClean="0"/>
            <a:t> II</a:t>
          </a:r>
          <a:r>
            <a:rPr lang="id-ID" dirty="0" smtClean="0"/>
            <a:t>/</a:t>
          </a:r>
          <a:r>
            <a:rPr lang="en-US" dirty="0" smtClean="0"/>
            <a:t>d </a:t>
          </a:r>
          <a:r>
            <a:rPr lang="en-US" dirty="0" err="1" smtClean="0"/>
            <a:t>ke</a:t>
          </a:r>
          <a:r>
            <a:rPr lang="id-ID" dirty="0" smtClean="0"/>
            <a:t> </a:t>
          </a:r>
          <a:r>
            <a:rPr lang="en-US" dirty="0" err="1" smtClean="0"/>
            <a:t>bawah</a:t>
          </a:r>
          <a:endParaRPr lang="en-US" dirty="0"/>
        </a:p>
      </dgm:t>
    </dgm:pt>
    <dgm:pt modelId="{5E27B2B0-DFD9-415A-9ED2-E6EFB294BB9E}" type="parTrans" cxnId="{74D9685A-8008-4ABE-BC48-B9F555D22072}">
      <dgm:prSet/>
      <dgm:spPr/>
      <dgm:t>
        <a:bodyPr/>
        <a:lstStyle/>
        <a:p>
          <a:endParaRPr lang="en-US"/>
        </a:p>
      </dgm:t>
    </dgm:pt>
    <dgm:pt modelId="{89417E7B-6171-4DEE-A270-61D6AE7BAA12}" type="sibTrans" cxnId="{74D9685A-8008-4ABE-BC48-B9F555D22072}">
      <dgm:prSet/>
      <dgm:spPr/>
      <dgm:t>
        <a:bodyPr/>
        <a:lstStyle/>
        <a:p>
          <a:endParaRPr lang="en-US"/>
        </a:p>
      </dgm:t>
    </dgm:pt>
    <dgm:pt modelId="{FF085E5E-BC07-4758-9D9B-3F58FBBCE635}" type="pres">
      <dgm:prSet presAssocID="{314CA795-2B62-41A4-BED3-10AA91F66D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D74AB5-AE24-4DA5-9E03-C19C89AA0E09}" type="pres">
      <dgm:prSet presAssocID="{12A2B2FA-902B-4D75-80E8-639939E22BDC}" presName="linNode" presStyleCnt="0"/>
      <dgm:spPr/>
    </dgm:pt>
    <dgm:pt modelId="{5F62B0E1-6F9E-4A89-9F87-6D4EF51A12F8}" type="pres">
      <dgm:prSet presAssocID="{12A2B2FA-902B-4D75-80E8-639939E22BDC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A8BCB1-586A-4881-B84F-D9B417C5B2F8}" type="pres">
      <dgm:prSet presAssocID="{12A2B2FA-902B-4D75-80E8-639939E22BDC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8D63B9-9EE3-49BE-B115-4913AACED5FD}" type="pres">
      <dgm:prSet presAssocID="{89417E7B-6171-4DEE-A270-61D6AE7BAA12}" presName="sp" presStyleCnt="0"/>
      <dgm:spPr/>
    </dgm:pt>
    <dgm:pt modelId="{0934CABC-D949-49EC-8092-05411FE00118}" type="pres">
      <dgm:prSet presAssocID="{D9D818B4-C836-4A1E-85B0-CF1F5EA9F5C8}" presName="linNode" presStyleCnt="0"/>
      <dgm:spPr/>
    </dgm:pt>
    <dgm:pt modelId="{9A359475-B95B-4698-A7DE-77EC376DBBB9}" type="pres">
      <dgm:prSet presAssocID="{D9D818B4-C836-4A1E-85B0-CF1F5EA9F5C8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1C63C7-6E12-4636-9E49-5C195F6C6B18}" type="pres">
      <dgm:prSet presAssocID="{D9D818B4-C836-4A1E-85B0-CF1F5EA9F5C8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B8CBE-0011-4088-9335-6DDDE14818AF}" type="pres">
      <dgm:prSet presAssocID="{AD1938D3-B8EC-4AA9-83FB-A51F353C9119}" presName="sp" presStyleCnt="0"/>
      <dgm:spPr/>
    </dgm:pt>
    <dgm:pt modelId="{3EE69949-A8F5-4398-82DB-252C130EC95A}" type="pres">
      <dgm:prSet presAssocID="{41901C76-5220-4EB4-B662-D2C11B6947FD}" presName="linNode" presStyleCnt="0"/>
      <dgm:spPr/>
    </dgm:pt>
    <dgm:pt modelId="{7984B8C3-54C6-4D88-85DC-F98DF6E32E9F}" type="pres">
      <dgm:prSet presAssocID="{41901C76-5220-4EB4-B662-D2C11B6947F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45BE7F-572A-4C40-82BA-CCF36062854A}" type="pres">
      <dgm:prSet presAssocID="{41901C76-5220-4EB4-B662-D2C11B6947F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6C0EF9-D2C1-4FBB-B352-05695D2BB978}" srcId="{D9D818B4-C836-4A1E-85B0-CF1F5EA9F5C8}" destId="{5A4F080F-2C19-4200-9552-5A67CCABE81C}" srcOrd="0" destOrd="0" parTransId="{2CE490E3-1BFD-4075-9AEE-B9938A8E52FA}" sibTransId="{CE13A2C7-745E-41F8-8303-206E7DA582D5}"/>
    <dgm:cxn modelId="{3EDA7163-27F3-477A-B707-8EDFEAD64F14}" type="presOf" srcId="{4B7AD3D7-0AC4-472D-8B21-F22F11584BEC}" destId="{C345BE7F-572A-4C40-82BA-CCF36062854A}" srcOrd="0" destOrd="0" presId="urn:microsoft.com/office/officeart/2005/8/layout/vList5"/>
    <dgm:cxn modelId="{B17A719F-BFAC-4704-B0D7-1FD6C6731389}" srcId="{41901C76-5220-4EB4-B662-D2C11B6947FD}" destId="{4B7AD3D7-0AC4-472D-8B21-F22F11584BEC}" srcOrd="0" destOrd="0" parTransId="{C9AF5FB6-02EF-4F4D-8C87-B41715ABC357}" sibTransId="{07769B61-531D-4158-B6DC-9BE2D7C19E4D}"/>
    <dgm:cxn modelId="{2205D680-C6F6-4346-83AC-A4D120E01CF7}" srcId="{314CA795-2B62-41A4-BED3-10AA91F66D20}" destId="{D9D818B4-C836-4A1E-85B0-CF1F5EA9F5C8}" srcOrd="1" destOrd="0" parTransId="{F6F666E9-25D1-462D-A679-4FEBF99831BE}" sibTransId="{AD1938D3-B8EC-4AA9-83FB-A51F353C9119}"/>
    <dgm:cxn modelId="{A9220615-0C88-4E6B-937C-A695AFA9A43C}" type="presOf" srcId="{D9D818B4-C836-4A1E-85B0-CF1F5EA9F5C8}" destId="{9A359475-B95B-4698-A7DE-77EC376DBBB9}" srcOrd="0" destOrd="0" presId="urn:microsoft.com/office/officeart/2005/8/layout/vList5"/>
    <dgm:cxn modelId="{87512988-40E1-4423-8CEA-6281D077F1D8}" type="presOf" srcId="{314CA795-2B62-41A4-BED3-10AA91F66D20}" destId="{FF085E5E-BC07-4758-9D9B-3F58FBBCE635}" srcOrd="0" destOrd="0" presId="urn:microsoft.com/office/officeart/2005/8/layout/vList5"/>
    <dgm:cxn modelId="{540A5657-463B-4957-80DA-8271A4E12DC4}" srcId="{314CA795-2B62-41A4-BED3-10AA91F66D20}" destId="{41901C76-5220-4EB4-B662-D2C11B6947FD}" srcOrd="2" destOrd="0" parTransId="{802EADFF-550E-40DF-84DE-A169B72F499A}" sibTransId="{4B0EAC6B-2695-4153-A2DF-DEDE3E5E6E27}"/>
    <dgm:cxn modelId="{90D9751F-B7EC-4FEB-B9F0-8014F32CE3E3}" type="presOf" srcId="{5A4F080F-2C19-4200-9552-5A67CCABE81C}" destId="{E01C63C7-6E12-4636-9E49-5C195F6C6B18}" srcOrd="0" destOrd="0" presId="urn:microsoft.com/office/officeart/2005/8/layout/vList5"/>
    <dgm:cxn modelId="{74D9685A-8008-4ABE-BC48-B9F555D22072}" srcId="{314CA795-2B62-41A4-BED3-10AA91F66D20}" destId="{12A2B2FA-902B-4D75-80E8-639939E22BDC}" srcOrd="0" destOrd="0" parTransId="{5E27B2B0-DFD9-415A-9ED2-E6EFB294BB9E}" sibTransId="{89417E7B-6171-4DEE-A270-61D6AE7BAA12}"/>
    <dgm:cxn modelId="{CBE842B6-A329-4FC5-B856-695848F4AE61}" type="presOf" srcId="{12A2B2FA-902B-4D75-80E8-639939E22BDC}" destId="{5F62B0E1-6F9E-4A89-9F87-6D4EF51A12F8}" srcOrd="0" destOrd="0" presId="urn:microsoft.com/office/officeart/2005/8/layout/vList5"/>
    <dgm:cxn modelId="{8DA5A784-0667-4680-94A0-DD3AD899B859}" type="presOf" srcId="{41901C76-5220-4EB4-B662-D2C11B6947FD}" destId="{7984B8C3-54C6-4D88-85DC-F98DF6E32E9F}" srcOrd="0" destOrd="0" presId="urn:microsoft.com/office/officeart/2005/8/layout/vList5"/>
    <dgm:cxn modelId="{87C90CA2-E6C9-47FA-A807-BDA1B0F3BF5A}" srcId="{12A2B2FA-902B-4D75-80E8-639939E22BDC}" destId="{83E5BC53-0AC4-4624-8C2C-B1AE61E09C91}" srcOrd="0" destOrd="0" parTransId="{00EDB277-6968-43B0-910B-940538262BF0}" sibTransId="{B44EDA18-B345-495A-B0EA-8D6ED4906176}"/>
    <dgm:cxn modelId="{09DB46DC-C7AC-4493-9855-FC6C51EA77EA}" type="presOf" srcId="{83E5BC53-0AC4-4624-8C2C-B1AE61E09C91}" destId="{AFA8BCB1-586A-4881-B84F-D9B417C5B2F8}" srcOrd="0" destOrd="0" presId="urn:microsoft.com/office/officeart/2005/8/layout/vList5"/>
    <dgm:cxn modelId="{00429DBE-4272-46C4-A950-339B656D4C93}" type="presParOf" srcId="{FF085E5E-BC07-4758-9D9B-3F58FBBCE635}" destId="{EBD74AB5-AE24-4DA5-9E03-C19C89AA0E09}" srcOrd="0" destOrd="0" presId="urn:microsoft.com/office/officeart/2005/8/layout/vList5"/>
    <dgm:cxn modelId="{400240AD-701B-4F0A-94A8-8B72A5563723}" type="presParOf" srcId="{EBD74AB5-AE24-4DA5-9E03-C19C89AA0E09}" destId="{5F62B0E1-6F9E-4A89-9F87-6D4EF51A12F8}" srcOrd="0" destOrd="0" presId="urn:microsoft.com/office/officeart/2005/8/layout/vList5"/>
    <dgm:cxn modelId="{4828DED5-68E8-48DA-A00A-D687A4C31A8D}" type="presParOf" srcId="{EBD74AB5-AE24-4DA5-9E03-C19C89AA0E09}" destId="{AFA8BCB1-586A-4881-B84F-D9B417C5B2F8}" srcOrd="1" destOrd="0" presId="urn:microsoft.com/office/officeart/2005/8/layout/vList5"/>
    <dgm:cxn modelId="{7EEF6039-5C91-4C77-865A-561F9CD36B3B}" type="presParOf" srcId="{FF085E5E-BC07-4758-9D9B-3F58FBBCE635}" destId="{618D63B9-9EE3-49BE-B115-4913AACED5FD}" srcOrd="1" destOrd="0" presId="urn:microsoft.com/office/officeart/2005/8/layout/vList5"/>
    <dgm:cxn modelId="{91B543AD-2AE8-46D6-839E-FD35BC9E8C42}" type="presParOf" srcId="{FF085E5E-BC07-4758-9D9B-3F58FBBCE635}" destId="{0934CABC-D949-49EC-8092-05411FE00118}" srcOrd="2" destOrd="0" presId="urn:microsoft.com/office/officeart/2005/8/layout/vList5"/>
    <dgm:cxn modelId="{202DE156-3B19-446F-B4AD-D4FF87B8FC72}" type="presParOf" srcId="{0934CABC-D949-49EC-8092-05411FE00118}" destId="{9A359475-B95B-4698-A7DE-77EC376DBBB9}" srcOrd="0" destOrd="0" presId="urn:microsoft.com/office/officeart/2005/8/layout/vList5"/>
    <dgm:cxn modelId="{661C9E02-5296-4D64-84D2-EC33568E5A10}" type="presParOf" srcId="{0934CABC-D949-49EC-8092-05411FE00118}" destId="{E01C63C7-6E12-4636-9E49-5C195F6C6B18}" srcOrd="1" destOrd="0" presId="urn:microsoft.com/office/officeart/2005/8/layout/vList5"/>
    <dgm:cxn modelId="{C90EEAFB-1CC6-4D2B-8310-207D7FAC27B0}" type="presParOf" srcId="{FF085E5E-BC07-4758-9D9B-3F58FBBCE635}" destId="{911B8CBE-0011-4088-9335-6DDDE14818AF}" srcOrd="3" destOrd="0" presId="urn:microsoft.com/office/officeart/2005/8/layout/vList5"/>
    <dgm:cxn modelId="{E5D9CB0D-941A-4D00-93CC-B5D16F7ED4EC}" type="presParOf" srcId="{FF085E5E-BC07-4758-9D9B-3F58FBBCE635}" destId="{3EE69949-A8F5-4398-82DB-252C130EC95A}" srcOrd="4" destOrd="0" presId="urn:microsoft.com/office/officeart/2005/8/layout/vList5"/>
    <dgm:cxn modelId="{EDAC7AB4-3458-4A65-8278-6AFBEFC6D575}" type="presParOf" srcId="{3EE69949-A8F5-4398-82DB-252C130EC95A}" destId="{7984B8C3-54C6-4D88-85DC-F98DF6E32E9F}" srcOrd="0" destOrd="0" presId="urn:microsoft.com/office/officeart/2005/8/layout/vList5"/>
    <dgm:cxn modelId="{49D8A2FD-BD50-42BB-84DE-D0C28527BC65}" type="presParOf" srcId="{3EE69949-A8F5-4398-82DB-252C130EC95A}" destId="{C345BE7F-572A-4C40-82BA-CCF36062854A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49575" cy="49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830" tIns="42916" rIns="85830" bIns="42916" numCol="1" anchor="t" anchorCtr="0" compatLnSpc="1">
            <a:prstTxWarp prst="textNoShape">
              <a:avLst/>
            </a:prstTxWarp>
          </a:bodyPr>
          <a:lstStyle>
            <a:lvl1pPr defTabSz="852488" eaLnBrk="0" hangingPunct="0">
              <a:defRPr sz="11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-1588"/>
            <a:ext cx="2949575" cy="49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830" tIns="42916" rIns="85830" bIns="42916" numCol="1" anchor="t" anchorCtr="0" compatLnSpc="1">
            <a:prstTxWarp prst="textNoShape">
              <a:avLst/>
            </a:prstTxWarp>
          </a:bodyPr>
          <a:lstStyle>
            <a:lvl1pPr algn="r" defTabSz="852488" eaLnBrk="0" hangingPunct="0">
              <a:defRPr sz="11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863"/>
            <a:ext cx="29495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830" tIns="42916" rIns="85830" bIns="42916" numCol="1" anchor="b" anchorCtr="0" compatLnSpc="1">
            <a:prstTxWarp prst="textNoShape">
              <a:avLst/>
            </a:prstTxWarp>
          </a:bodyPr>
          <a:lstStyle>
            <a:lvl1pPr defTabSz="852488" eaLnBrk="0" hangingPunct="0">
              <a:defRPr sz="11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0863"/>
            <a:ext cx="29495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830" tIns="42916" rIns="85830" bIns="42916" numCol="1" anchor="b" anchorCtr="0" compatLnSpc="1">
            <a:prstTxWarp prst="textNoShape">
              <a:avLst/>
            </a:prstTxWarp>
          </a:bodyPr>
          <a:lstStyle>
            <a:lvl1pPr algn="r" defTabSz="852488" eaLnBrk="0" hangingPunct="0">
              <a:defRPr sz="1100">
                <a:latin typeface="Times New Roman" pitchFamily="18" charset="0"/>
              </a:defRPr>
            </a:lvl1pPr>
          </a:lstStyle>
          <a:p>
            <a:fld id="{3147949E-2CE5-451F-80B3-99826DD8C09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49575" cy="49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830" tIns="42916" rIns="85830" bIns="42916" numCol="1" anchor="t" anchorCtr="0" compatLnSpc="1">
            <a:prstTxWarp prst="textNoShape">
              <a:avLst/>
            </a:prstTxWarp>
          </a:bodyPr>
          <a:lstStyle>
            <a:lvl1pPr defTabSz="852488" eaLnBrk="0" hangingPunct="0">
              <a:defRPr sz="11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-1588"/>
            <a:ext cx="2949575" cy="49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830" tIns="42916" rIns="85830" bIns="42916" numCol="1" anchor="t" anchorCtr="0" compatLnSpc="1">
            <a:prstTxWarp prst="textNoShape">
              <a:avLst/>
            </a:prstTxWarp>
          </a:bodyPr>
          <a:lstStyle>
            <a:lvl1pPr algn="r" defTabSz="852488" eaLnBrk="0" hangingPunct="0">
              <a:defRPr sz="11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5513" y="749300"/>
            <a:ext cx="4960937" cy="37211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19638"/>
            <a:ext cx="4991100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830" tIns="42916" rIns="85830" bIns="429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830" tIns="42916" rIns="85830" bIns="42916" numCol="1" anchor="b" anchorCtr="0" compatLnSpc="1">
            <a:prstTxWarp prst="textNoShape">
              <a:avLst/>
            </a:prstTxWarp>
          </a:bodyPr>
          <a:lstStyle>
            <a:lvl1pPr defTabSz="852488" eaLnBrk="0" hangingPunct="0">
              <a:defRPr sz="11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0863"/>
            <a:ext cx="29495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830" tIns="42916" rIns="85830" bIns="42916" numCol="1" anchor="b" anchorCtr="0" compatLnSpc="1">
            <a:prstTxWarp prst="textNoShape">
              <a:avLst/>
            </a:prstTxWarp>
          </a:bodyPr>
          <a:lstStyle>
            <a:lvl1pPr algn="r" defTabSz="852488" eaLnBrk="0" hangingPunct="0">
              <a:defRPr sz="1100">
                <a:latin typeface="Times New Roman" pitchFamily="18" charset="0"/>
              </a:defRPr>
            </a:lvl1pPr>
          </a:lstStyle>
          <a:p>
            <a:fld id="{5E905053-CF2B-4135-8A1F-88A9FE8AE94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8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70F8CC4-4CFC-48C0-AEC2-5B3DA150AEB2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C41DD7D-7C68-4BD3-BEEA-3A4DE71E06D9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B0D38C-8FAE-4467-A510-15D1801F2D73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05053-CF2B-4135-8A1F-88A9FE8AE94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356C498-793D-406E-9786-8A14AED01C7D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9747" name="Slide Number Placeholder 3"/>
          <p:cNvSpPr txBox="1">
            <a:spLocks noGrp="1"/>
          </p:cNvSpPr>
          <p:nvPr/>
        </p:nvSpPr>
        <p:spPr bwMode="auto">
          <a:xfrm>
            <a:off x="3855083" y="9440306"/>
            <a:ext cx="2950528" cy="49744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233" tIns="45617" rIns="91233" bIns="45617" anchor="b"/>
          <a:lstStyle/>
          <a:p>
            <a:pPr algn="r">
              <a:defRPr/>
            </a:pPr>
            <a:fld id="{8CAED7F8-9044-4829-8EC5-83B8A071F9E3}" type="slidenum">
              <a:rPr lang="id-ID" sz="1200">
                <a:cs typeface="Arial" pitchFamily="34" charset="0"/>
              </a:rPr>
              <a:pPr algn="r">
                <a:defRPr/>
              </a:pPr>
              <a:t>15</a:t>
            </a:fld>
            <a:endParaRPr lang="id-ID" sz="1200" dirty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559BBED-3173-434C-A658-28C4D6C48325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9AB7AF5-5315-42A9-9074-B01BD7B817CA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0ACC82-25D4-4019-BB1C-B4A6D1B2E67A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856038" y="9440864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C3390AC-0FA3-42D7-A0B3-C27B6E0BB2AC}" type="slidenum">
              <a:rPr lang="en-US" sz="1200"/>
              <a:pPr algn="r"/>
              <a:t>19</a:t>
            </a:fld>
            <a:endParaRPr lang="en-US" sz="120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05053-CF2B-4135-8A1F-88A9FE8AE94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00A61A-1CDE-4693-9FD9-FBF5A132C397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05053-CF2B-4135-8A1F-88A9FE8AE942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371B1B1-7F38-48BE-895D-6DA634ECD955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5C4C9A8-0C7D-463B-9D4C-1B949FDFF37C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F7F693-FDB8-43BF-85CB-697248028A21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A8240F5-B559-4E17-9510-6B6355A19E34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E5477EA-C5F7-4AE7-8861-64F0790089A4}" type="slidenum">
              <a:rPr lang="en-US" smtClean="0"/>
              <a:pPr/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420" name="Slide Number Placeholder 3"/>
          <p:cNvSpPr txBox="1">
            <a:spLocks noGrp="1"/>
          </p:cNvSpPr>
          <p:nvPr/>
        </p:nvSpPr>
        <p:spPr bwMode="auto">
          <a:xfrm>
            <a:off x="3855256" y="9440334"/>
            <a:ext cx="2950403" cy="497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FFC2564-5187-40DF-8E7B-EAEBDE26DF7E}" type="slidenum">
              <a:rPr lang="en-US" sz="1200"/>
              <a:pPr algn="r"/>
              <a:t>27</a:t>
            </a:fld>
            <a:endParaRPr 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36BE90A-C41E-4079-820C-DE52B7BBBF25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70462" cy="3727450"/>
          </a:xfrm>
          <a:ln/>
        </p:spPr>
      </p:sp>
      <p:sp>
        <p:nvSpPr>
          <p:cNvPr id="622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038" y="4721225"/>
            <a:ext cx="5445125" cy="4473575"/>
          </a:xfrm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95B0FAC-18FD-4A8A-8165-9B29A53C6FF0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060B13A-947A-4E37-B3B2-733133F6FE52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203CED-B807-425C-B848-9150D588710F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DE5681-1656-4344-991B-4D75B9212353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05053-CF2B-4135-8A1F-88A9FE8AE94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05053-CF2B-4135-8A1F-88A9FE8AE94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50B04F8-45BA-44F1-BF57-A7D6A671F6E3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45398-B64E-4E2F-89B9-33FFB6C6C71E}" type="datetimeFigureOut">
              <a:rPr lang="en-US"/>
              <a:pPr>
                <a:defRPr/>
              </a:pPr>
              <a:t>9/18/2015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9C354-F220-406B-A64E-D0F3BE3F2DF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Direktorat Penyuluhan  Pelayanan dan Humas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AD433D-21FB-4ABE-B647-6D38AB27CA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8658-50EE-4398-A338-CE78CAB6CEF0}" type="datetimeFigureOut">
              <a:rPr lang="en-US" smtClean="0"/>
              <a:pPr>
                <a:defRPr/>
              </a:pPr>
              <a:t>9/18/2015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9E17E-8075-48E6-8ED8-98CFC96FA1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64158-B92F-4C6F-8FAC-0B748317BED9}" type="datetimeFigureOut">
              <a:rPr lang="en-US" smtClean="0"/>
              <a:pPr>
                <a:defRPr/>
              </a:pPr>
              <a:t>9/18/2015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F52B2-6855-44CD-A9C4-313B639E2D5E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64158-B92F-4C6F-8FAC-0B748317BED9}" type="datetimeFigureOut">
              <a:rPr lang="en-US" smtClean="0"/>
              <a:pPr>
                <a:defRPr/>
              </a:pPr>
              <a:t>9/18/2015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F52B2-6855-44CD-A9C4-313B639E2D5E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64158-B92F-4C6F-8FAC-0B748317BED9}" type="datetimeFigureOut">
              <a:rPr lang="en-US" smtClean="0"/>
              <a:pPr>
                <a:defRPr/>
              </a:pPr>
              <a:t>9/18/2015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F52B2-6855-44CD-A9C4-313B639E2D5E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64158-B92F-4C6F-8FAC-0B748317BED9}" type="datetimeFigureOut">
              <a:rPr lang="en-US" smtClean="0"/>
              <a:pPr>
                <a:defRPr/>
              </a:pPr>
              <a:t>9/18/2015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F52B2-6855-44CD-A9C4-313B639E2D5E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Direktorat Penyuluhan  Pelayanan dan Humas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DDA40E0-FAD9-48E2-BDDD-0BB070C024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Direktorat Penyuluhan  Pelayanan dan Humas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42E1FC3-6D95-4C98-9042-F94D06D1EA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endParaRPr lang="en-US"/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endParaRPr lang="en-US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fld id="{4FDA80AB-34C3-442F-B0EF-7FD9E18F0B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A87A1-836B-4707-AD2F-0B005DDF83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98370-AA61-409F-A961-537373703BCE}" type="datetimeFigureOut">
              <a:rPr lang="en-US"/>
              <a:pPr>
                <a:defRPr/>
              </a:pPr>
              <a:t>9/18/2015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EF195-9529-400A-9197-EF6F52E0E2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1C781-63C2-414B-872D-1A062D86A7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D04829-E4ED-4331-A3EA-D797CC316D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61C49-CAB5-459B-B9AB-563F9AD88B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0250C6-2539-402F-94F7-56E7AE122B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9039B-3A06-47AF-93EB-B6698F6D05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E63B62-7CA7-49BB-8C69-BAA51EEF43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87750-90D8-4290-B9FF-438468437C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DC081D-72AB-4E80-93F3-C9CC1B6855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EB413E-8819-4FE2-BFF3-BA9C220540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A28658-50EE-4398-A338-CE78CAB6CEF0}" type="datetimeFigureOut">
              <a:rPr lang="en-US" smtClean="0"/>
              <a:pPr>
                <a:defRPr/>
              </a:pPr>
              <a:t>9/18/2015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F9E17E-8075-48E6-8ED8-98CFC96FA1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 tIns="9144" bIns="9144" anchor="b"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Direktorat Penyuluhan  Pelayanan dan Humas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433D-21FB-4ABE-B647-6D38AB27CA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Direktorat Penyuluhan  Pelayanan dan Humas</a:t>
            </a:r>
            <a:endParaRPr lang="en-US"/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0B58C3C-171E-4914-9A7F-6319799A9C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9A30D-FE33-4413-A327-C68795754799}" type="datetimeFigureOut">
              <a:rPr lang="en-US" smtClean="0"/>
              <a:pPr>
                <a:defRPr/>
              </a:pPr>
              <a:t>9/18/2015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EF365-EF1A-4B5C-A77D-FFD1193C4614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64158-B92F-4C6F-8FAC-0B748317BED9}" type="datetimeFigureOut">
              <a:rPr lang="en-US" smtClean="0"/>
              <a:pPr>
                <a:defRPr/>
              </a:pPr>
              <a:t>9/18/2015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F52B2-6855-44CD-A9C4-313B639E2D5E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Direktorat Penyuluhan  Pelayanan dan Humas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38061-57BA-4113-82BA-0E01F0D973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64158-B92F-4C6F-8FAC-0B748317BED9}" type="datetimeFigureOut">
              <a:rPr lang="en-US" smtClean="0"/>
              <a:pPr>
                <a:defRPr/>
              </a:pPr>
              <a:t>9/18/2015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F52B2-6855-44CD-A9C4-313B639E2D5E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397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97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fld id="{0113FCA2-8031-428D-9ADA-5ACEE047F9D9}" type="datetimeFigureOut">
              <a:rPr lang="en-US"/>
              <a:pPr>
                <a:defRPr/>
              </a:pPr>
              <a:t>9/18/2015</a:t>
            </a:fld>
            <a:endParaRPr lang="en-GB"/>
          </a:p>
        </p:txBody>
      </p:sp>
      <p:sp>
        <p:nvSpPr>
          <p:cNvPr id="397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97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C5B47F4-560F-4C3D-B078-CB7747D8C3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852" r:id="rId3"/>
    <p:sldLayoutId id="2147483855" r:id="rId4"/>
  </p:sldLayoutIdLst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97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97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97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97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7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7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7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7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7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7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7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7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7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7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7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97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7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7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7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7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7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314" grpId="0"/>
      <p:bldP spid="397315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73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973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973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973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73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973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973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973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73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973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973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973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73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973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973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973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73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973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973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973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 smtClean="0"/>
              <a:t>Direktorat Penyuluhan  Pelayanan dan Humas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E73049A-0933-4BAE-A039-5E4FEE2693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  <p:sldLayoutId id="2147483825" r:id="rId13"/>
  </p:sldLayoutIdLst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/>
    </p:bld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>
                <a:schemeClr val="tx1"/>
              </a:buClr>
              <a:defRPr sz="1400"/>
            </a:lvl1pPr>
          </a:lstStyle>
          <a:p>
            <a:endParaRPr lang="en-US"/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Clr>
                <a:schemeClr val="tx1"/>
              </a:buClr>
              <a:defRPr sz="1400"/>
            </a:lvl1pPr>
          </a:lstStyle>
          <a:p>
            <a:endParaRPr lang="en-US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tx1"/>
              </a:buClr>
              <a:defRPr sz="1400"/>
            </a:lvl1pPr>
          </a:lstStyle>
          <a:p>
            <a:fld id="{961E310C-3417-449D-A095-42F244D0E24F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5" name="Rectangle 3"/>
          <p:cNvSpPr>
            <a:spLocks noChangeArrowheads="1"/>
          </p:cNvSpPr>
          <p:nvPr/>
        </p:nvSpPr>
        <p:spPr bwMode="auto">
          <a:xfrm>
            <a:off x="3429000" y="5105400"/>
            <a:ext cx="487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defTabSz="706438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altLang="ja-JP" b="1" dirty="0" smtClean="0">
                <a:solidFill>
                  <a:schemeClr val="bg2"/>
                </a:solidFill>
                <a:ea typeface="MS PGothic" pitchFamily="34" charset="-128"/>
              </a:rPr>
              <a:t>DIREKTORAT </a:t>
            </a:r>
            <a:r>
              <a:rPr lang="en-US" altLang="ja-JP" b="1" dirty="0">
                <a:solidFill>
                  <a:schemeClr val="bg2"/>
                </a:solidFill>
                <a:ea typeface="MS PGothic" pitchFamily="34" charset="-128"/>
              </a:rPr>
              <a:t>JENDERAL PAJAK</a:t>
            </a:r>
          </a:p>
          <a:p>
            <a:pPr algn="r" defTabSz="706438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altLang="ja-JP" b="1" dirty="0" smtClean="0">
                <a:solidFill>
                  <a:schemeClr val="bg2"/>
                </a:solidFill>
                <a:ea typeface="MS PGothic" pitchFamily="34" charset="-128"/>
              </a:rPr>
              <a:t>KEMENTERIAN </a:t>
            </a:r>
            <a:r>
              <a:rPr lang="en-US" altLang="ja-JP" b="1" dirty="0">
                <a:solidFill>
                  <a:schemeClr val="bg2"/>
                </a:solidFill>
                <a:ea typeface="MS PGothic" pitchFamily="34" charset="-128"/>
              </a:rPr>
              <a:t>KEUANGAN</a:t>
            </a:r>
            <a:r>
              <a:rPr lang="en-US" altLang="ja-JP" sz="2400" b="1" dirty="0">
                <a:solidFill>
                  <a:schemeClr val="bg2"/>
                </a:solidFill>
                <a:ea typeface="MS PGothic" pitchFamily="34" charset="-128"/>
              </a:rPr>
              <a:t> </a:t>
            </a:r>
          </a:p>
          <a:p>
            <a:pPr algn="r" defTabSz="706438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altLang="ja-JP" b="1" dirty="0" smtClean="0">
                <a:solidFill>
                  <a:schemeClr val="bg2"/>
                </a:solidFill>
                <a:ea typeface="MS PGothic" pitchFamily="34" charset="-128"/>
              </a:rPr>
              <a:t>2012</a:t>
            </a:r>
            <a:endParaRPr lang="en-US" altLang="ja-JP" b="1" dirty="0">
              <a:solidFill>
                <a:schemeClr val="bg2"/>
              </a:solidFill>
              <a:ea typeface="MS PGothic" pitchFamily="34" charset="-128"/>
            </a:endParaRPr>
          </a:p>
        </p:txBody>
      </p:sp>
      <p:sp>
        <p:nvSpPr>
          <p:cNvPr id="627716" name="Rectangle 4"/>
          <p:cNvSpPr>
            <a:spLocks noChangeArrowheads="1"/>
          </p:cNvSpPr>
          <p:nvPr/>
        </p:nvSpPr>
        <p:spPr bwMode="auto">
          <a:xfrm>
            <a:off x="381000" y="1524000"/>
            <a:ext cx="8382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ctr" defTabSz="706438"/>
            <a:r>
              <a:rPr lang="en-US" altLang="ja-JP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  <a:ea typeface="MS PGothic" pitchFamily="34" charset="-128"/>
              </a:rPr>
              <a:t> Tata Cara </a:t>
            </a:r>
            <a:r>
              <a:rPr lang="en-US" altLang="ja-JP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  <a:ea typeface="MS PGothic" pitchFamily="34" charset="-128"/>
              </a:rPr>
              <a:t>Pemotongan</a:t>
            </a:r>
            <a:r>
              <a:rPr lang="en-US" altLang="ja-JP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  <a:ea typeface="MS PGothic" pitchFamily="34" charset="-128"/>
              </a:rPr>
              <a:t> </a:t>
            </a:r>
            <a:endParaRPr lang="en-US" altLang="ja-JP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  <a:ea typeface="MS PGothic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2514600"/>
            <a:ext cx="617220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8000" i="1" spc="150" dirty="0" err="1" smtClean="0">
                <a:ln w="11430"/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</a:rPr>
              <a:t>PPh</a:t>
            </a:r>
            <a:r>
              <a:rPr lang="en-US" sz="8000" i="1" spc="150" dirty="0" smtClean="0">
                <a:ln w="11430"/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</a:rPr>
              <a:t> </a:t>
            </a:r>
            <a:r>
              <a:rPr lang="en-US" sz="8000" i="1" spc="150" dirty="0" err="1" smtClean="0">
                <a:ln w="11430"/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</a:rPr>
              <a:t>Pasal</a:t>
            </a:r>
            <a:r>
              <a:rPr lang="en-US" sz="8000" i="1" spc="150" dirty="0" smtClean="0">
                <a:ln w="11430"/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</a:rPr>
              <a:t> 21</a:t>
            </a:r>
            <a:endParaRPr lang="en-US" sz="8000" i="1" spc="150" dirty="0">
              <a:ln w="11430"/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5" name="Picture 4" descr="Maskot Kojib2-0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1905000"/>
            <a:ext cx="1995829" cy="3240029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2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7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7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7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7715" grpId="0"/>
      <p:bldP spid="627716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AutoShape 3"/>
          <p:cNvSpPr>
            <a:spLocks noGrp="1" noChangeArrowheads="1"/>
          </p:cNvSpPr>
          <p:nvPr>
            <p:ph type="body" idx="1"/>
          </p:nvPr>
        </p:nvSpPr>
        <p:spPr>
          <a:xfrm>
            <a:off x="351693" y="1571625"/>
            <a:ext cx="7968762" cy="4371975"/>
          </a:xfrm>
          <a:prstGeom prst="roundRect">
            <a:avLst>
              <a:gd name="adj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Pembayaran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manfaat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atau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santunan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asuransi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kesehatan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kecelakaan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jiwa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dwiguna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bea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siswa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sz="2400" dirty="0" err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Natura</a:t>
            </a:r>
            <a:r>
              <a:rPr lang="en-US" sz="2400" dirty="0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en-US" sz="2400" dirty="0" err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kenikmatan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dari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Wajib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Pajak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atau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Pemerintah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sz="2400" dirty="0" err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Iuran</a:t>
            </a:r>
            <a:r>
              <a:rPr lang="en-US" sz="2400" dirty="0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pensiun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kepada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dana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pensiun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yang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telah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disahkan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Menkeu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iuran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THT/JHT yang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dibayar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pemberi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kerja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sz="2400" dirty="0" err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Zakat</a:t>
            </a:r>
            <a:r>
              <a:rPr lang="en-US" sz="2400" dirty="0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en-US" sz="2400" dirty="0" err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sumbangan</a:t>
            </a:r>
            <a:r>
              <a:rPr lang="en-US" sz="2400" dirty="0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wajib</a:t>
            </a:r>
            <a:r>
              <a:rPr lang="en-US" sz="2400" dirty="0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keagamaan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dari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badan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/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lembaga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yang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dibentuk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/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disahkan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pemerintah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sz="2400" dirty="0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Bea </a:t>
            </a:r>
            <a:r>
              <a:rPr lang="en-US" sz="2400" dirty="0" err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siswa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sebagaimana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dimaksud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dalam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Pasal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4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ayat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(3)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huruf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l UU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PPh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197" name="Text Box 31"/>
          <p:cNvSpPr txBox="1">
            <a:spLocks noChangeArrowheads="1"/>
          </p:cNvSpPr>
          <p:nvPr/>
        </p:nvSpPr>
        <p:spPr bwMode="auto">
          <a:xfrm>
            <a:off x="539262" y="6572251"/>
            <a:ext cx="107914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en-US" sz="1000"/>
              <a:t>Pasal 8 ayat (1)</a:t>
            </a:r>
          </a:p>
        </p:txBody>
      </p:sp>
      <p:sp>
        <p:nvSpPr>
          <p:cNvPr id="6" name="Rectangle 5"/>
          <p:cNvSpPr/>
          <p:nvPr/>
        </p:nvSpPr>
        <p:spPr>
          <a:xfrm>
            <a:off x="533400" y="152400"/>
            <a:ext cx="762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Penghasilan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yang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Tidak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Dipotong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PPh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Pasal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21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2971800" y="1143000"/>
            <a:ext cx="3074377" cy="4667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latin typeface="Tahoma" pitchFamily="34" charset="0"/>
              </a:rPr>
              <a:t>Penghasilan Bruto</a:t>
            </a: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444012" y="1649414"/>
            <a:ext cx="3745523" cy="3762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err="1">
                <a:latin typeface="Tahoma" pitchFamily="34" charset="0"/>
              </a:rPr>
              <a:t>Pegawai</a:t>
            </a:r>
            <a:r>
              <a:rPr lang="en-US" dirty="0">
                <a:latin typeface="Tahoma" pitchFamily="34" charset="0"/>
              </a:rPr>
              <a:t> </a:t>
            </a:r>
            <a:r>
              <a:rPr lang="en-US" dirty="0" err="1">
                <a:latin typeface="Tahoma" pitchFamily="34" charset="0"/>
              </a:rPr>
              <a:t>Tetap</a:t>
            </a:r>
            <a:endParaRPr lang="en-US" dirty="0">
              <a:latin typeface="Tahoma" pitchFamily="34" charset="0"/>
            </a:endParaRPr>
          </a:p>
        </p:txBody>
      </p:sp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4667251" y="1649414"/>
            <a:ext cx="3842238" cy="3762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latin typeface="Tahoma" pitchFamily="34" charset="0"/>
              </a:rPr>
              <a:t>Penerima Pensiun</a:t>
            </a:r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457200" y="2133600"/>
            <a:ext cx="3670788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Gaji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,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Tunjangan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,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Premi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Asuransi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Dibayar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Pemberi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Kerja</a:t>
            </a:r>
            <a:endParaRPr lang="en-US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</a:endParaRPr>
          </a:p>
        </p:txBody>
      </p:sp>
      <p:sp>
        <p:nvSpPr>
          <p:cNvPr id="9223" name="Text Box 8"/>
          <p:cNvSpPr txBox="1">
            <a:spLocks noChangeArrowheads="1"/>
          </p:cNvSpPr>
          <p:nvPr/>
        </p:nvSpPr>
        <p:spPr bwMode="auto">
          <a:xfrm>
            <a:off x="4724400" y="2209800"/>
            <a:ext cx="3733800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Uang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Pensiun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Berkala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</a:endParaRPr>
          </a:p>
        </p:txBody>
      </p:sp>
      <p:sp>
        <p:nvSpPr>
          <p:cNvPr id="9224" name="Text Box 9"/>
          <p:cNvSpPr txBox="1">
            <a:spLocks noChangeArrowheads="1"/>
          </p:cNvSpPr>
          <p:nvPr/>
        </p:nvSpPr>
        <p:spPr bwMode="auto">
          <a:xfrm>
            <a:off x="444012" y="2784475"/>
            <a:ext cx="3745523" cy="3762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err="1">
                <a:latin typeface="Tahoma" pitchFamily="34" charset="0"/>
              </a:rPr>
              <a:t>Dikurangi</a:t>
            </a:r>
            <a:r>
              <a:rPr lang="en-US" dirty="0">
                <a:latin typeface="Tahoma" pitchFamily="34" charset="0"/>
              </a:rPr>
              <a:t> </a:t>
            </a:r>
            <a:r>
              <a:rPr lang="en-US" dirty="0" err="1">
                <a:latin typeface="Tahoma" pitchFamily="34" charset="0"/>
              </a:rPr>
              <a:t>Dengan</a:t>
            </a:r>
            <a:endParaRPr lang="en-US" dirty="0">
              <a:latin typeface="Tahoma" pitchFamily="34" charset="0"/>
            </a:endParaRPr>
          </a:p>
        </p:txBody>
      </p:sp>
      <p:sp>
        <p:nvSpPr>
          <p:cNvPr id="9225" name="Text Box 10"/>
          <p:cNvSpPr txBox="1">
            <a:spLocks noChangeArrowheads="1"/>
          </p:cNvSpPr>
          <p:nvPr/>
        </p:nvSpPr>
        <p:spPr bwMode="auto">
          <a:xfrm>
            <a:off x="444012" y="3135314"/>
            <a:ext cx="3745523" cy="16435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Biaya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Jabatan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, 5%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dari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pengh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.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Bruto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maks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. Rp6.000.000 per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tahun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atau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Rp500.000 per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bulan</a:t>
            </a:r>
            <a:endParaRPr lang="en-US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</a:endParaRPr>
          </a:p>
          <a:p>
            <a:pPr marL="342900" indent="-342900" algn="just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Iuran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pensiun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, THT/JHT yang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dibayar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sendiri</a:t>
            </a:r>
            <a:endParaRPr lang="en-US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</a:endParaRPr>
          </a:p>
        </p:txBody>
      </p:sp>
      <p:sp>
        <p:nvSpPr>
          <p:cNvPr id="9226" name="Text Box 12"/>
          <p:cNvSpPr txBox="1">
            <a:spLocks noChangeArrowheads="1"/>
          </p:cNvSpPr>
          <p:nvPr/>
        </p:nvSpPr>
        <p:spPr bwMode="auto">
          <a:xfrm>
            <a:off x="4667251" y="2784475"/>
            <a:ext cx="3842238" cy="3762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err="1">
                <a:latin typeface="Tahoma" pitchFamily="34" charset="0"/>
              </a:rPr>
              <a:t>Dikurangi</a:t>
            </a:r>
            <a:r>
              <a:rPr lang="en-US" dirty="0">
                <a:latin typeface="Tahoma" pitchFamily="34" charset="0"/>
              </a:rPr>
              <a:t> </a:t>
            </a:r>
            <a:r>
              <a:rPr lang="en-US" dirty="0" err="1">
                <a:latin typeface="Tahoma" pitchFamily="34" charset="0"/>
              </a:rPr>
              <a:t>Dengan</a:t>
            </a:r>
            <a:endParaRPr lang="en-US" dirty="0">
              <a:latin typeface="Tahoma" pitchFamily="34" charset="0"/>
            </a:endParaRPr>
          </a:p>
        </p:txBody>
      </p:sp>
      <p:sp>
        <p:nvSpPr>
          <p:cNvPr id="9227" name="Text Box 13"/>
          <p:cNvSpPr txBox="1">
            <a:spLocks noChangeArrowheads="1"/>
          </p:cNvSpPr>
          <p:nvPr/>
        </p:nvSpPr>
        <p:spPr bwMode="auto">
          <a:xfrm>
            <a:off x="4667251" y="3186113"/>
            <a:ext cx="3842238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None/>
            </a:pP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Biaya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Pensiun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, 5%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dari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pengh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.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Bruto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maks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. Rp2.400.000 per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tahun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atau</a:t>
            </a:r>
            <a:r>
              <a:rPr lang="en-US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 Rp200.000 </a:t>
            </a:r>
            <a:r>
              <a:rPr lang="en-US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</a:rPr>
              <a:t>perbulan</a:t>
            </a:r>
            <a:endParaRPr lang="en-US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</a:endParaRPr>
          </a:p>
        </p:txBody>
      </p:sp>
      <p:sp>
        <p:nvSpPr>
          <p:cNvPr id="9228" name="Text Box 15"/>
          <p:cNvSpPr txBox="1">
            <a:spLocks noChangeArrowheads="1"/>
          </p:cNvSpPr>
          <p:nvPr/>
        </p:nvSpPr>
        <p:spPr bwMode="auto">
          <a:xfrm>
            <a:off x="444012" y="4779964"/>
            <a:ext cx="8065477" cy="466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>
                <a:latin typeface="Tahoma" pitchFamily="34" charset="0"/>
              </a:rPr>
              <a:t>PENGHASILAN NETO (SETAHUN/DISETAHUNKAN)</a:t>
            </a:r>
          </a:p>
        </p:txBody>
      </p:sp>
      <p:sp>
        <p:nvSpPr>
          <p:cNvPr id="9229" name="Text Box 16"/>
          <p:cNvSpPr txBox="1">
            <a:spLocks noChangeArrowheads="1"/>
          </p:cNvSpPr>
          <p:nvPr/>
        </p:nvSpPr>
        <p:spPr bwMode="auto">
          <a:xfrm>
            <a:off x="444012" y="5265739"/>
            <a:ext cx="8065477" cy="466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>
                <a:latin typeface="Tahoma" pitchFamily="34" charset="0"/>
              </a:rPr>
              <a:t>Dikurangi: PTKP</a:t>
            </a:r>
          </a:p>
        </p:txBody>
      </p:sp>
      <p:sp>
        <p:nvSpPr>
          <p:cNvPr id="9230" name="Text Box 17"/>
          <p:cNvSpPr txBox="1">
            <a:spLocks noChangeArrowheads="1"/>
          </p:cNvSpPr>
          <p:nvPr/>
        </p:nvSpPr>
        <p:spPr bwMode="auto">
          <a:xfrm>
            <a:off x="444012" y="5697539"/>
            <a:ext cx="8065477" cy="466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>
                <a:latin typeface="Tahoma" pitchFamily="34" charset="0"/>
              </a:rPr>
              <a:t>Penghasilan Kena Pajak</a:t>
            </a:r>
          </a:p>
        </p:txBody>
      </p:sp>
      <p:sp>
        <p:nvSpPr>
          <p:cNvPr id="9231" name="Text Box 18"/>
          <p:cNvSpPr txBox="1">
            <a:spLocks noChangeArrowheads="1"/>
          </p:cNvSpPr>
          <p:nvPr/>
        </p:nvSpPr>
        <p:spPr bwMode="auto">
          <a:xfrm>
            <a:off x="444012" y="6202364"/>
            <a:ext cx="8065477" cy="4667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</a:rPr>
              <a:t>Dikenakan</a:t>
            </a: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</a:rPr>
              <a:t> </a:t>
            </a:r>
            <a:r>
              <a:rPr lang="en-US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</a:rPr>
              <a:t>Tarif</a:t>
            </a: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</a:rPr>
              <a:t> </a:t>
            </a:r>
            <a:r>
              <a:rPr lang="en-US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</a:rPr>
              <a:t>Pasal</a:t>
            </a: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</a:rPr>
              <a:t> 17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400" y="152400"/>
            <a:ext cx="8763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PPh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21:</a:t>
            </a:r>
            <a:b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Pegawai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Tetap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&amp;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Penerima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Pensiun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Berkala</a:t>
            </a:r>
            <a:endParaRPr 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710712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3149112" y="6229350"/>
            <a:ext cx="2845777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710712" y="6229350"/>
            <a:ext cx="1828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3149112" y="6229350"/>
            <a:ext cx="2845777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618393" y="2019300"/>
            <a:ext cx="2624504" cy="2457450"/>
          </a:xfrm>
          <a:prstGeom prst="octagon">
            <a:avLst>
              <a:gd name="adj" fmla="val 4792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3361593" y="2019300"/>
            <a:ext cx="5530362" cy="2457450"/>
          </a:xfrm>
          <a:prstGeom prst="octagon">
            <a:avLst>
              <a:gd name="adj" fmla="val 1394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508490" y="2081214"/>
            <a:ext cx="2740269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b="1" dirty="0"/>
              <a:t>  </a:t>
            </a:r>
            <a:r>
              <a:rPr lang="en-US" b="1" dirty="0" err="1"/>
              <a:t>Rp</a:t>
            </a:r>
            <a:r>
              <a:rPr lang="en-US" b="1" dirty="0"/>
              <a:t> </a:t>
            </a:r>
            <a:r>
              <a:rPr lang="en-US" b="1" dirty="0" smtClean="0"/>
              <a:t>    </a:t>
            </a:r>
            <a:r>
              <a:rPr lang="en-US" b="1" dirty="0" smtClean="0"/>
              <a:t>36</a:t>
            </a:r>
            <a:r>
              <a:rPr lang="en-US" b="1" dirty="0" smtClean="0"/>
              <a:t>.000.000</a:t>
            </a:r>
            <a:endParaRPr lang="en-US" b="1" dirty="0"/>
          </a:p>
          <a:p>
            <a:pPr eaLnBrk="0" hangingPunct="0"/>
            <a:endParaRPr lang="en-US" b="1" dirty="0"/>
          </a:p>
          <a:p>
            <a:pPr eaLnBrk="0" hangingPunct="0"/>
            <a:r>
              <a:rPr lang="en-US" b="1" dirty="0"/>
              <a:t>  </a:t>
            </a:r>
            <a:r>
              <a:rPr lang="en-US" b="1" dirty="0" err="1"/>
              <a:t>Rp</a:t>
            </a:r>
            <a:r>
              <a:rPr lang="en-US" b="1" dirty="0"/>
              <a:t> </a:t>
            </a:r>
            <a:r>
              <a:rPr lang="en-US" b="1" dirty="0" smtClean="0"/>
              <a:t>      </a:t>
            </a:r>
            <a:r>
              <a:rPr lang="en-US" b="1" dirty="0" smtClean="0"/>
              <a:t>3</a:t>
            </a:r>
            <a:r>
              <a:rPr lang="en-US" b="1" dirty="0" smtClean="0"/>
              <a:t>.000.000</a:t>
            </a:r>
            <a:endParaRPr lang="en-US" b="1" dirty="0"/>
          </a:p>
          <a:p>
            <a:pPr eaLnBrk="0" hangingPunct="0"/>
            <a:endParaRPr lang="en-US" b="1" dirty="0"/>
          </a:p>
          <a:p>
            <a:pPr eaLnBrk="0" hangingPunct="0"/>
            <a:endParaRPr lang="en-US" b="1" dirty="0"/>
          </a:p>
          <a:p>
            <a:pPr eaLnBrk="0" hangingPunct="0"/>
            <a:r>
              <a:rPr lang="en-US" b="1" dirty="0"/>
              <a:t>  </a:t>
            </a:r>
            <a:r>
              <a:rPr lang="en-US" b="1" dirty="0" err="1"/>
              <a:t>Rp</a:t>
            </a:r>
            <a:r>
              <a:rPr lang="en-US" b="1" dirty="0"/>
              <a:t>  </a:t>
            </a:r>
            <a:r>
              <a:rPr lang="en-US" b="1" dirty="0" smtClean="0"/>
              <a:t>     </a:t>
            </a:r>
            <a:r>
              <a:rPr lang="en-US" b="1" dirty="0" smtClean="0"/>
              <a:t>3</a:t>
            </a:r>
            <a:r>
              <a:rPr lang="en-US" b="1" dirty="0" smtClean="0"/>
              <a:t>.000.000</a:t>
            </a:r>
            <a:endParaRPr lang="en-US" b="1" dirty="0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3405555" y="2055813"/>
            <a:ext cx="5354515" cy="20447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600" b="1"/>
              <a:t>UNTUK DIRI WAJIB PAJAK ORANG PRIBADI</a:t>
            </a:r>
          </a:p>
          <a:p>
            <a:pPr eaLnBrk="0" hangingPunct="0"/>
            <a:endParaRPr lang="en-US" sz="1600" b="1"/>
          </a:p>
          <a:p>
            <a:pPr eaLnBrk="0" hangingPunct="0"/>
            <a:r>
              <a:rPr lang="en-US" sz="1600" b="1"/>
              <a:t>TAMBAHAN UNTUK WAJIB  PAJAK KAWIN</a:t>
            </a:r>
          </a:p>
          <a:p>
            <a:pPr eaLnBrk="0" hangingPunct="0"/>
            <a:endParaRPr lang="en-US" sz="1600" b="1"/>
          </a:p>
          <a:p>
            <a:pPr algn="just" eaLnBrk="0" hangingPunct="0"/>
            <a:r>
              <a:rPr lang="en-US" sz="1600" b="1"/>
              <a:t>TAMBAHAN UNTUK SETIAP ANGGOTA KELUARGA SEDARAH SEMENDA DALAM GARIS KETURUNAN LURUS SERTA ANAK ANGKAT YG MENJADI TANGGUNGAN SEPENUHNYA MAKSIMAL 3 ORANG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723900" y="4868864"/>
            <a:ext cx="7797312" cy="1527175"/>
          </a:xfrm>
          <a:prstGeom prst="rect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 algn="ctr" eaLnBrk="0" hangingPunct="0"/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PENERAPAN PTKP DITENTUKAN OLEH KEADAAN</a:t>
            </a:r>
          </a:p>
          <a:p>
            <a:pPr algn="ctr" eaLnBrk="0" hangingPunct="0"/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PADA AWAL TAHUN  KALENDER</a:t>
            </a:r>
          </a:p>
          <a:p>
            <a:pPr algn="ctr" eaLnBrk="0" hangingPunct="0"/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ATAU</a:t>
            </a:r>
          </a:p>
          <a:p>
            <a:pPr algn="ctr" eaLnBrk="0" hangingPunct="0"/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AWAL BULAN  DARI BAGIAN TAHUN </a:t>
            </a:r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KALENDER</a:t>
            </a:r>
            <a:endParaRPr lang="en-US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1118089" y="6529388"/>
            <a:ext cx="690782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2249366" y="531813"/>
            <a:ext cx="271096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634512" y="2479675"/>
            <a:ext cx="7976088" cy="714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634512" y="3003550"/>
            <a:ext cx="7989277" cy="714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534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BESARNYA </a:t>
            </a:r>
          </a:p>
          <a:p>
            <a:pPr algn="ctr" eaLnBrk="0" hangingPunct="0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PENGHASILAN TIDAK KENA PAJAK</a:t>
            </a:r>
          </a:p>
          <a:p>
            <a:pPr algn="ctr" eaLnBrk="0" hangingPunct="0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(PTKP)</a:t>
            </a:r>
            <a:endParaRPr lang="en-US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924800" cy="8382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Status PTKP </a:t>
            </a:r>
            <a:endParaRPr 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/>
        </p:nvGraphicFramePr>
        <p:xfrm>
          <a:off x="304800" y="1143000"/>
          <a:ext cx="4117032" cy="2743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91982"/>
                <a:gridCol w="782499"/>
                <a:gridCol w="1442551"/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rgbClr val="FFFF00"/>
                          </a:solidFill>
                        </a:rPr>
                        <a:t>WP Tidak Kawin </a:t>
                      </a:r>
                      <a:endParaRPr lang="id-ID" sz="1600" dirty="0">
                        <a:solidFill>
                          <a:srgbClr val="FFFF00"/>
                        </a:solidFill>
                        <a:latin typeface="Franklin Gothic Book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Kode</a:t>
                      </a:r>
                      <a:endParaRPr lang="id-ID" sz="1600" dirty="0">
                        <a:solidFill>
                          <a:schemeClr val="tx1"/>
                        </a:solidFill>
                        <a:latin typeface="Franklin Gothic Book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Jumlah</a:t>
                      </a:r>
                      <a:endParaRPr lang="id-ID" sz="1600" dirty="0">
                        <a:solidFill>
                          <a:schemeClr val="tx1"/>
                        </a:solidFill>
                        <a:latin typeface="Franklin Gothic Book" pitchFamily="34" charset="0"/>
                      </a:endParaRPr>
                    </a:p>
                  </a:txBody>
                  <a:tcPr anchor="ctr"/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0 Tanggungan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TK/0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36</a:t>
                      </a:r>
                      <a:r>
                        <a:rPr lang="id-ID" sz="1600" dirty="0" smtClean="0"/>
                        <a:t>.</a:t>
                      </a:r>
                      <a:r>
                        <a:rPr lang="en-US" sz="1600" dirty="0" smtClean="0"/>
                        <a:t>00</a:t>
                      </a:r>
                      <a:r>
                        <a:rPr lang="id-ID" sz="1600" dirty="0" smtClean="0"/>
                        <a:t>0.000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id-ID" sz="1600" dirty="0" smtClean="0"/>
                        <a:t>1 Tanggungan</a:t>
                      </a:r>
                      <a:endParaRPr lang="id-ID" sz="1600" dirty="0" smtClean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TK/1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39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0.000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/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2 Tanggungan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TK/2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42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0.000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/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3 Tanggungan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TK/3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45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00.000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graphicFrame>
        <p:nvGraphicFramePr>
          <p:cNvPr id="5" name="Content Placeholder 5"/>
          <p:cNvGraphicFramePr>
            <a:graphicFrameLocks/>
          </p:cNvGraphicFramePr>
          <p:nvPr/>
        </p:nvGraphicFramePr>
        <p:xfrm>
          <a:off x="4572000" y="1143000"/>
          <a:ext cx="4104455" cy="274049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86202"/>
                <a:gridCol w="780108"/>
                <a:gridCol w="1438145"/>
              </a:tblGrid>
              <a:tr h="548099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rgbClr val="FFFF00"/>
                          </a:solidFill>
                        </a:rPr>
                        <a:t>WP Kawin </a:t>
                      </a:r>
                      <a:endParaRPr lang="id-ID" sz="1600" dirty="0">
                        <a:solidFill>
                          <a:srgbClr val="FFFF00"/>
                        </a:solidFill>
                        <a:latin typeface="Franklin Gothic Book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Kode</a:t>
                      </a:r>
                      <a:endParaRPr lang="id-ID" sz="1600" dirty="0">
                        <a:solidFill>
                          <a:schemeClr val="tx1"/>
                        </a:solidFill>
                        <a:latin typeface="Franklin Gothic Book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Jumlah</a:t>
                      </a:r>
                      <a:endParaRPr lang="id-ID" sz="1600" dirty="0">
                        <a:solidFill>
                          <a:schemeClr val="tx1"/>
                        </a:solidFill>
                        <a:latin typeface="Franklin Gothic Book" pitchFamily="34" charset="0"/>
                      </a:endParaRPr>
                    </a:p>
                  </a:txBody>
                  <a:tcPr anchor="ctr"/>
                </a:tc>
              </a:tr>
              <a:tr h="548099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0 Tanggungan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K/0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39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0.000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/>
                </a:tc>
              </a:tr>
              <a:tr h="548099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id-ID" sz="1600" dirty="0" smtClean="0"/>
                        <a:t>1 Tanggungan</a:t>
                      </a:r>
                      <a:endParaRPr lang="id-ID" sz="1600" dirty="0" smtClean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K/1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42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0.000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/>
                </a:tc>
              </a:tr>
              <a:tr h="548099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2 Tanggungan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K/2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45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00.000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/>
                </a:tc>
              </a:tr>
              <a:tr h="548099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3 Tanggungan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K/3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0.000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graphicFrame>
        <p:nvGraphicFramePr>
          <p:cNvPr id="6" name="Content Placeholder 5"/>
          <p:cNvGraphicFramePr>
            <a:graphicFrameLocks/>
          </p:cNvGraphicFramePr>
          <p:nvPr/>
        </p:nvGraphicFramePr>
        <p:xfrm>
          <a:off x="1371600" y="4038600"/>
          <a:ext cx="6095999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1486"/>
                <a:gridCol w="757692"/>
                <a:gridCol w="1396821"/>
              </a:tblGrid>
              <a:tr h="707032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rgbClr val="FFFF00"/>
                          </a:solidFill>
                        </a:rPr>
                        <a:t>WP Kawin + Penghasilan Istri Digabung</a:t>
                      </a:r>
                      <a:endParaRPr lang="id-ID" sz="1600" dirty="0">
                        <a:solidFill>
                          <a:srgbClr val="FFFF00"/>
                        </a:solidFill>
                        <a:latin typeface="Franklin Gothic Book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Kode</a:t>
                      </a:r>
                      <a:endParaRPr lang="id-ID" sz="1600" dirty="0">
                        <a:solidFill>
                          <a:schemeClr val="tx1"/>
                        </a:solidFill>
                        <a:latin typeface="Franklin Gothic Book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Jumlah</a:t>
                      </a:r>
                      <a:endParaRPr lang="id-ID" sz="1600" dirty="0">
                        <a:solidFill>
                          <a:schemeClr val="tx1"/>
                        </a:solidFill>
                        <a:latin typeface="Franklin Gothic Book" pitchFamily="34" charset="0"/>
                      </a:endParaRPr>
                    </a:p>
                  </a:txBody>
                  <a:tcPr anchor="ctr"/>
                </a:tc>
              </a:tr>
              <a:tr h="413792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0 Tanggungan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K/I/0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75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0.000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/>
                </a:tc>
              </a:tr>
              <a:tr h="4137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id-ID" sz="1600" dirty="0" smtClean="0"/>
                        <a:t>1 Tanggungan</a:t>
                      </a:r>
                      <a:endParaRPr lang="id-ID" sz="1600" dirty="0" smtClean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K/I/1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78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0.000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/>
                </a:tc>
              </a:tr>
              <a:tr h="413792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2 Tanggungan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K/I/2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81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0.000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/>
                </a:tc>
              </a:tr>
              <a:tr h="413792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3 Tanggungan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K/I/3</a:t>
                      </a:r>
                      <a:endParaRPr lang="id-ID" sz="1600" dirty="0">
                        <a:latin typeface="Franklin Gothic Boo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84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</a:t>
                      </a:r>
                      <a:r>
                        <a:rPr kumimoji="0" lang="id-ID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0.000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414705" y="3205163"/>
            <a:ext cx="2453054" cy="1192212"/>
          </a:xfrm>
          <a:prstGeom prst="roundRect">
            <a:avLst>
              <a:gd name="adj" fmla="val 1247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0477" tIns="44445" rIns="90477" bIns="44445" anchor="ctr"/>
          <a:lstStyle/>
          <a:p>
            <a:pPr algn="ctr" eaLnBrk="0" hangingPunct="0"/>
            <a:r>
              <a:rPr lang="en-US" sz="1500" b="1"/>
              <a:t>HANYA UTK DIRI</a:t>
            </a:r>
          </a:p>
          <a:p>
            <a:pPr algn="ctr" eaLnBrk="0" hangingPunct="0"/>
            <a:r>
              <a:rPr lang="en-US" sz="1500" b="1"/>
              <a:t>SENDIRI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414705" y="1376364"/>
            <a:ext cx="2523392" cy="1190625"/>
          </a:xfrm>
          <a:prstGeom prst="roundRect">
            <a:avLst>
              <a:gd name="adj" fmla="val 1247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0477" tIns="44445" rIns="90477" bIns="44445" anchor="ctr"/>
          <a:lstStyle/>
          <a:p>
            <a:pPr algn="ctr" eaLnBrk="0" hangingPunct="0"/>
            <a:r>
              <a:rPr lang="en-US" sz="1600" b="1"/>
              <a:t>STATUS KAWIN</a:t>
            </a: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6154616" y="1376364"/>
            <a:ext cx="2523392" cy="1190625"/>
          </a:xfrm>
          <a:prstGeom prst="roundRect">
            <a:avLst>
              <a:gd name="adj" fmla="val 1247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0477" tIns="44445" rIns="90477" bIns="44445" anchor="ctr"/>
          <a:lstStyle/>
          <a:p>
            <a:pPr algn="ctr" eaLnBrk="0" hangingPunct="0"/>
            <a:r>
              <a:rPr lang="en-US" sz="1600" b="1" dirty="0" smtClean="0"/>
              <a:t>STATUS</a:t>
            </a:r>
          </a:p>
          <a:p>
            <a:pPr algn="ctr" eaLnBrk="0" hangingPunct="0"/>
            <a:r>
              <a:rPr lang="en-US" sz="1600" b="1" dirty="0" smtClean="0"/>
              <a:t>TIDAK</a:t>
            </a:r>
            <a:r>
              <a:rPr lang="en-US" sz="1600" b="1" dirty="0"/>
              <a:t> </a:t>
            </a:r>
            <a:r>
              <a:rPr lang="en-US" sz="1600" b="1" dirty="0" smtClean="0"/>
              <a:t>KAWIN</a:t>
            </a:r>
            <a:endParaRPr lang="en-US" sz="1600" b="1" dirty="0"/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6006613" y="3205163"/>
            <a:ext cx="2957146" cy="1192212"/>
          </a:xfrm>
          <a:prstGeom prst="roundRect">
            <a:avLst>
              <a:gd name="adj" fmla="val 1247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0477" tIns="44445" rIns="90477" bIns="44445" anchor="ctr"/>
          <a:lstStyle/>
          <a:p>
            <a:pPr marL="114300" indent="-114300" eaLnBrk="0" hangingPunct="0"/>
            <a:r>
              <a:rPr lang="en-US" sz="1500" b="1" dirty="0"/>
              <a:t>- UTK DIRI SENDIRI</a:t>
            </a:r>
          </a:p>
          <a:p>
            <a:pPr marL="114300" indent="-114300" eaLnBrk="0" hangingPunct="0"/>
            <a:r>
              <a:rPr lang="en-US" sz="1500" b="1" dirty="0"/>
              <a:t>  SEBAGAI WP</a:t>
            </a:r>
          </a:p>
          <a:p>
            <a:pPr marL="114300" indent="-114300" eaLnBrk="0" hangingPunct="0"/>
            <a:r>
              <a:rPr lang="en-US" sz="1500" b="1" dirty="0"/>
              <a:t>- TANGGUNGAN    </a:t>
            </a:r>
          </a:p>
          <a:p>
            <a:pPr marL="114300" indent="-114300" eaLnBrk="0" hangingPunct="0"/>
            <a:r>
              <a:rPr lang="en-US" sz="1500" b="1" dirty="0"/>
              <a:t>  MAKS 3 ORANG</a:t>
            </a:r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152400" y="5032376"/>
            <a:ext cx="8686800" cy="1565275"/>
          </a:xfrm>
          <a:prstGeom prst="roundRect">
            <a:avLst>
              <a:gd name="adj" fmla="val 1247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0477" tIns="44445" rIns="90477" bIns="44445" anchor="ctr"/>
          <a:lstStyle/>
          <a:p>
            <a:pPr algn="ctr" eaLnBrk="0" hangingPunct="0"/>
            <a:r>
              <a:rPr lang="en-US" sz="2000" b="1" dirty="0" err="1" smtClean="0">
                <a:latin typeface="Tahoma" pitchFamily="34" charset="0"/>
              </a:rPr>
              <a:t>Syarat</a:t>
            </a:r>
            <a:r>
              <a:rPr lang="en-US" sz="2000" b="1" dirty="0" smtClean="0">
                <a:latin typeface="Tahoma" pitchFamily="34" charset="0"/>
              </a:rPr>
              <a:t>:</a:t>
            </a:r>
          </a:p>
          <a:p>
            <a:pPr algn="ctr" eaLnBrk="0" hangingPunct="0"/>
            <a:r>
              <a:rPr lang="en-US" sz="2000" b="1" dirty="0" err="1" smtClean="0">
                <a:latin typeface="Tahoma" pitchFamily="34" charset="0"/>
              </a:rPr>
              <a:t>Menunjukkan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 err="1" smtClean="0">
                <a:latin typeface="Tahoma" pitchFamily="34" charset="0"/>
              </a:rPr>
              <a:t>ketr</a:t>
            </a:r>
            <a:r>
              <a:rPr lang="en-US" sz="2000" b="1" dirty="0" smtClean="0">
                <a:latin typeface="Tahoma" pitchFamily="34" charset="0"/>
              </a:rPr>
              <a:t>. </a:t>
            </a:r>
            <a:r>
              <a:rPr lang="en-US" sz="2000" b="1" dirty="0" err="1" smtClean="0">
                <a:latin typeface="Tahoma" pitchFamily="34" charset="0"/>
              </a:rPr>
              <a:t>tertulis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 err="1" smtClean="0">
                <a:latin typeface="Tahoma" pitchFamily="34" charset="0"/>
              </a:rPr>
              <a:t>dari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 err="1" smtClean="0">
                <a:latin typeface="Tahoma" pitchFamily="34" charset="0"/>
              </a:rPr>
              <a:t>pemerintah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 err="1" smtClean="0">
                <a:latin typeface="Tahoma" pitchFamily="34" charset="0"/>
              </a:rPr>
              <a:t>daerah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 err="1" smtClean="0">
                <a:latin typeface="Tahoma" pitchFamily="34" charset="0"/>
              </a:rPr>
              <a:t>setempat</a:t>
            </a:r>
            <a:r>
              <a:rPr lang="en-US" sz="2000" b="1" dirty="0" smtClean="0">
                <a:latin typeface="Tahoma" pitchFamily="34" charset="0"/>
              </a:rPr>
              <a:t> </a:t>
            </a:r>
          </a:p>
          <a:p>
            <a:pPr algn="ctr" eaLnBrk="0" hangingPunct="0"/>
            <a:r>
              <a:rPr lang="en-US" sz="2000" b="1" dirty="0" err="1" smtClean="0">
                <a:latin typeface="Tahoma" pitchFamily="34" charset="0"/>
              </a:rPr>
              <a:t>serendah-rendahnya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 err="1" smtClean="0">
                <a:latin typeface="Tahoma" pitchFamily="34" charset="0"/>
              </a:rPr>
              <a:t>kecamatan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 err="1" smtClean="0">
                <a:latin typeface="Tahoma" pitchFamily="34" charset="0"/>
              </a:rPr>
              <a:t>bahwa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 err="1" smtClean="0">
                <a:latin typeface="Tahoma" pitchFamily="34" charset="0"/>
              </a:rPr>
              <a:t>suami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 err="1" smtClean="0">
                <a:latin typeface="Tahoma" pitchFamily="34" charset="0"/>
              </a:rPr>
              <a:t>tidak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 err="1" smtClean="0">
                <a:latin typeface="Tahoma" pitchFamily="34" charset="0"/>
              </a:rPr>
              <a:t>menerima</a:t>
            </a:r>
            <a:r>
              <a:rPr lang="en-US" sz="2000" b="1" dirty="0" smtClean="0">
                <a:latin typeface="Tahoma" pitchFamily="34" charset="0"/>
              </a:rPr>
              <a:t>/</a:t>
            </a:r>
          </a:p>
          <a:p>
            <a:pPr algn="ctr" eaLnBrk="0" hangingPunct="0"/>
            <a:r>
              <a:rPr lang="en-US" sz="2000" b="1" dirty="0" err="1" smtClean="0">
                <a:latin typeface="Tahoma" pitchFamily="34" charset="0"/>
              </a:rPr>
              <a:t>memperoleh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 err="1" smtClean="0">
                <a:latin typeface="Tahoma" pitchFamily="34" charset="0"/>
              </a:rPr>
              <a:t>penghasilan</a:t>
            </a:r>
            <a:endParaRPr lang="en-US" sz="2000" b="1" dirty="0">
              <a:latin typeface="Tahoma" pitchFamily="34" charset="0"/>
            </a:endParaRP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 flipH="1">
            <a:off x="4114800" y="4457700"/>
            <a:ext cx="914400" cy="514350"/>
          </a:xfrm>
          <a:prstGeom prst="downArrow">
            <a:avLst>
              <a:gd name="adj1" fmla="val 50000"/>
              <a:gd name="adj2" fmla="val 39144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>
            <a:off x="3209193" y="1376364"/>
            <a:ext cx="2624504" cy="1190625"/>
          </a:xfrm>
          <a:prstGeom prst="roundRect">
            <a:avLst>
              <a:gd name="adj" fmla="val 1247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0477" tIns="44445" rIns="90477" bIns="44445" anchor="ctr"/>
          <a:lstStyle/>
          <a:p>
            <a:pPr algn="ctr" eaLnBrk="0" hangingPunct="0"/>
            <a:r>
              <a:rPr lang="en-US" sz="1600" b="1" dirty="0"/>
              <a:t> STATUS KAWIN</a:t>
            </a:r>
          </a:p>
          <a:p>
            <a:pPr algn="ctr" eaLnBrk="0" hangingPunct="0"/>
            <a:r>
              <a:rPr lang="en-US" sz="1600" b="1" dirty="0" smtClean="0"/>
              <a:t>SUAMI TIDAK </a:t>
            </a:r>
            <a:r>
              <a:rPr lang="en-US" sz="1600" b="1" dirty="0"/>
              <a:t>MENERIMA/</a:t>
            </a:r>
          </a:p>
          <a:p>
            <a:pPr algn="ctr" eaLnBrk="0" hangingPunct="0"/>
            <a:r>
              <a:rPr lang="en-US" sz="1600" b="1" dirty="0"/>
              <a:t>MEMPEROLEH</a:t>
            </a:r>
          </a:p>
          <a:p>
            <a:pPr algn="ctr" eaLnBrk="0" hangingPunct="0"/>
            <a:r>
              <a:rPr lang="en-US" sz="1600" b="1" dirty="0"/>
              <a:t>PENGHASILAN</a:t>
            </a:r>
          </a:p>
        </p:txBody>
      </p:sp>
      <p:sp>
        <p:nvSpPr>
          <p:cNvPr id="12298" name="AutoShape 10"/>
          <p:cNvSpPr>
            <a:spLocks noChangeArrowheads="1"/>
          </p:cNvSpPr>
          <p:nvPr/>
        </p:nvSpPr>
        <p:spPr bwMode="auto">
          <a:xfrm>
            <a:off x="2989385" y="3205163"/>
            <a:ext cx="2853104" cy="1192212"/>
          </a:xfrm>
          <a:prstGeom prst="roundRect">
            <a:avLst>
              <a:gd name="adj" fmla="val 1247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0477" tIns="44445" rIns="90477" bIns="44445" anchor="ctr"/>
          <a:lstStyle/>
          <a:p>
            <a:pPr eaLnBrk="0" hangingPunct="0"/>
            <a:r>
              <a:rPr lang="en-US" sz="1500" b="1" dirty="0"/>
              <a:t>- UTK DIRI SENDIRI</a:t>
            </a:r>
          </a:p>
          <a:p>
            <a:pPr eaLnBrk="0" hangingPunct="0"/>
            <a:r>
              <a:rPr lang="en-US" sz="1500" b="1" dirty="0"/>
              <a:t>  SEBAGAI WP</a:t>
            </a:r>
          </a:p>
          <a:p>
            <a:pPr eaLnBrk="0" hangingPunct="0"/>
            <a:r>
              <a:rPr lang="en-US" sz="1500" b="1" dirty="0"/>
              <a:t>- STATUS KAWIN</a:t>
            </a:r>
          </a:p>
          <a:p>
            <a:pPr eaLnBrk="0" hangingPunct="0"/>
            <a:r>
              <a:rPr lang="en-US" sz="1500" b="1" dirty="0"/>
              <a:t>- TANGGUNGAN</a:t>
            </a:r>
          </a:p>
          <a:p>
            <a:pPr eaLnBrk="0" hangingPunct="0"/>
            <a:r>
              <a:rPr lang="en-US" sz="1500" b="1" dirty="0"/>
              <a:t>  MAKS 3 ORANG</a:t>
            </a:r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 flipH="1">
            <a:off x="4166089" y="2627314"/>
            <a:ext cx="811823" cy="515937"/>
          </a:xfrm>
          <a:prstGeom prst="downArrow">
            <a:avLst>
              <a:gd name="adj1" fmla="val 50000"/>
              <a:gd name="adj2" fmla="val 6109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 flipH="1">
            <a:off x="7214089" y="2627314"/>
            <a:ext cx="811823" cy="515937"/>
          </a:xfrm>
          <a:prstGeom prst="downArrow">
            <a:avLst>
              <a:gd name="adj1" fmla="val 50000"/>
              <a:gd name="adj2" fmla="val 6109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2301" name="AutoShape 13"/>
          <p:cNvSpPr>
            <a:spLocks noChangeArrowheads="1"/>
          </p:cNvSpPr>
          <p:nvPr/>
        </p:nvSpPr>
        <p:spPr bwMode="auto">
          <a:xfrm flipH="1">
            <a:off x="1219200" y="2627314"/>
            <a:ext cx="813289" cy="515937"/>
          </a:xfrm>
          <a:prstGeom prst="downArrow">
            <a:avLst>
              <a:gd name="adj1" fmla="val 50000"/>
              <a:gd name="adj2" fmla="val 6109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1422889" y="971550"/>
            <a:ext cx="6298223" cy="1158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2303" name="AutoShape 15"/>
          <p:cNvSpPr>
            <a:spLocks noChangeArrowheads="1"/>
          </p:cNvSpPr>
          <p:nvPr/>
        </p:nvSpPr>
        <p:spPr bwMode="auto">
          <a:xfrm flipH="1">
            <a:off x="1320312" y="971550"/>
            <a:ext cx="407377" cy="342900"/>
          </a:xfrm>
          <a:prstGeom prst="downArrow">
            <a:avLst>
              <a:gd name="adj1" fmla="val 50000"/>
              <a:gd name="adj2" fmla="val 67745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2304" name="AutoShape 16"/>
          <p:cNvSpPr>
            <a:spLocks noChangeArrowheads="1"/>
          </p:cNvSpPr>
          <p:nvPr/>
        </p:nvSpPr>
        <p:spPr bwMode="auto">
          <a:xfrm flipH="1">
            <a:off x="7416312" y="971550"/>
            <a:ext cx="407377" cy="342900"/>
          </a:xfrm>
          <a:prstGeom prst="downArrow">
            <a:avLst>
              <a:gd name="adj1" fmla="val 50000"/>
              <a:gd name="adj2" fmla="val 67745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2305" name="AutoShape 17"/>
          <p:cNvSpPr>
            <a:spLocks noChangeArrowheads="1"/>
          </p:cNvSpPr>
          <p:nvPr/>
        </p:nvSpPr>
        <p:spPr bwMode="auto">
          <a:xfrm flipH="1">
            <a:off x="4368312" y="857250"/>
            <a:ext cx="407377" cy="457200"/>
          </a:xfrm>
          <a:prstGeom prst="downArrow">
            <a:avLst>
              <a:gd name="adj1" fmla="val 50000"/>
              <a:gd name="adj2" fmla="val 9011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12306" name="Text Box 31"/>
          <p:cNvSpPr txBox="1">
            <a:spLocks noChangeArrowheads="1"/>
          </p:cNvSpPr>
          <p:nvPr/>
        </p:nvSpPr>
        <p:spPr bwMode="auto">
          <a:xfrm>
            <a:off x="539261" y="6572251"/>
            <a:ext cx="160973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en-US" sz="1000"/>
              <a:t>Pasal 11 ayat (3) dan (4)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600200" y="228600"/>
            <a:ext cx="55034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PTKP UTK KARYAWATI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</p:nvPr>
        </p:nvGraphicFramePr>
        <p:xfrm>
          <a:off x="228600" y="1066801"/>
          <a:ext cx="8172450" cy="523412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31193"/>
                <a:gridCol w="5131457"/>
                <a:gridCol w="2209800"/>
              </a:tblGrid>
              <a:tr h="675479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NO.</a:t>
                      </a:r>
                      <a:endParaRPr lang="id-ID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LAPISAN PENGHASILAN KENA PAJAK</a:t>
                      </a:r>
                      <a:endParaRPr lang="id-ID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TARIF</a:t>
                      </a:r>
                      <a:endParaRPr lang="id-ID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</a:endParaRPr>
                    </a:p>
                  </a:txBody>
                  <a:tcPr anchor="ctr" anchorCtr="1"/>
                </a:tc>
              </a:tr>
              <a:tr h="849164"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  <a:ea typeface="SimSun" pitchFamily="2" charset="-122"/>
                        <a:cs typeface="Arial" charset="0"/>
                      </a:endParaRPr>
                    </a:p>
                  </a:txBody>
                  <a:tcPr marT="182880" marB="182880" anchor="ctr" horzOverflow="overflow"/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u="none" strike="noStrike" cap="none" normalizeH="0" baseline="0" dirty="0" err="1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s.d</a:t>
                      </a:r>
                      <a:r>
                        <a:rPr kumimoji="0" lang="en-US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 Rp50.000.000,-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182880" marB="182880" anchor="ctr" horzOverflow="overflow"/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5%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182880" marB="182880" horzOverflow="overflow"/>
                </a:tc>
              </a:tr>
              <a:tr h="1314535"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>
                          <a:tab pos="1524000" algn="r"/>
                          <a:tab pos="1600200" algn="l"/>
                          <a:tab pos="2009775" algn="l"/>
                          <a:tab pos="3124200" algn="r"/>
                        </a:tabLst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  <a:ea typeface="SimSun" pitchFamily="2" charset="-122"/>
                        <a:cs typeface="Arial" charset="0"/>
                      </a:endParaRPr>
                    </a:p>
                  </a:txBody>
                  <a:tcPr marT="182880" marB="182880" anchor="ctr" horzOverflow="overflow"/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it-IT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 atas Rp50.000.000,-  s.d. Rp250.000.000</a:t>
                      </a:r>
                      <a:endParaRPr kumimoji="0" lang="it-IT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182880" marB="182880" anchor="ctr" horzOverflow="overflow"/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15%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182880" marB="182880" horzOverflow="overflow"/>
                </a:tc>
              </a:tr>
              <a:tr h="1314535"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>
                          <a:tab pos="1524000" algn="r"/>
                          <a:tab pos="1600200" algn="l"/>
                          <a:tab pos="2009775" algn="l"/>
                          <a:tab pos="3124200" algn="r"/>
                        </a:tabLst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  <a:ea typeface="SimSun" pitchFamily="2" charset="-122"/>
                        <a:cs typeface="Arial" charset="0"/>
                      </a:endParaRPr>
                    </a:p>
                  </a:txBody>
                  <a:tcPr marT="182880" marB="182880" anchor="ctr" horzOverflow="overflow"/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 </a:t>
                      </a:r>
                      <a:r>
                        <a:rPr kumimoji="0" lang="en-US" sz="3200" u="none" strike="noStrike" cap="none" normalizeH="0" baseline="0" dirty="0" err="1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atas</a:t>
                      </a:r>
                      <a:r>
                        <a:rPr kumimoji="0" lang="en-US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Rp250.000.000,- </a:t>
                      </a:r>
                      <a:r>
                        <a:rPr kumimoji="0" lang="id-ID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r>
                        <a:rPr kumimoji="0" lang="en-US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.d.</a:t>
                      </a:r>
                      <a:r>
                        <a:rPr kumimoji="0" lang="id-ID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kumimoji="0" lang="en-US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Rp500.000.000,-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182880" marB="182880" anchor="ctr" horzOverflow="overflow"/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25%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182880" marB="182880" horzOverflow="overflow"/>
                </a:tc>
              </a:tr>
              <a:tr h="875485"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>
                          <a:tab pos="1524000" algn="r"/>
                          <a:tab pos="1600200" algn="l"/>
                          <a:tab pos="2009775" algn="l"/>
                          <a:tab pos="3124200" algn="r"/>
                        </a:tabLst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4.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  <a:ea typeface="SimSun" pitchFamily="2" charset="-122"/>
                        <a:cs typeface="Arial" charset="0"/>
                      </a:endParaRPr>
                    </a:p>
                  </a:txBody>
                  <a:tcPr marT="182880" marB="182880" anchor="ctr" horzOverflow="overflow"/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 </a:t>
                      </a:r>
                      <a:r>
                        <a:rPr kumimoji="0" lang="en-US" sz="3200" u="none" strike="noStrike" cap="none" normalizeH="0" baseline="0" dirty="0" err="1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atas</a:t>
                      </a:r>
                      <a:r>
                        <a:rPr kumimoji="0" lang="en-US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Rp500.000.000,-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182880" marB="182880" anchor="ctr" horzOverflow="overflow"/>
                </a:tc>
                <a:tc>
                  <a:txBody>
                    <a:bodyPr/>
                    <a:lstStyle/>
                    <a:p>
                      <a:pPr marL="346075" marR="0" lvl="0" indent="-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30%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larendon Condensed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T="182880" marB="182880" horzOverflow="overflow"/>
                </a:tc>
              </a:tr>
            </a:tbl>
          </a:graphicData>
        </a:graphic>
      </p:graphicFrame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000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4800" y="152400"/>
            <a:ext cx="7924800" cy="792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Tarif</a:t>
            </a:r>
            <a:r>
              <a:rPr kumimoji="0" lang="en-US" sz="44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Pajak</a:t>
            </a:r>
            <a:r>
              <a:rPr kumimoji="0" lang="en-US" sz="44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Orang</a:t>
            </a:r>
            <a:r>
              <a:rPr kumimoji="0" lang="en-US" sz="44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Pribadi</a:t>
            </a:r>
            <a:endParaRPr kumimoji="0" lang="en-US" sz="4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Parallelogram 7"/>
          <p:cNvSpPr/>
          <p:nvPr/>
        </p:nvSpPr>
        <p:spPr>
          <a:xfrm>
            <a:off x="152400" y="6324600"/>
            <a:ext cx="3962400" cy="381000"/>
          </a:xfrm>
          <a:prstGeom prst="parallelogram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Pasal</a:t>
            </a:r>
            <a:r>
              <a:rPr lang="en-US" b="1" dirty="0" smtClean="0"/>
              <a:t> 17 UU </a:t>
            </a:r>
            <a:r>
              <a:rPr lang="en-US" b="1" dirty="0" err="1" smtClean="0"/>
              <a:t>PPh</a:t>
            </a:r>
            <a:endParaRPr lang="en-US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915866" y="1593851"/>
            <a:ext cx="3522785" cy="4862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Upah</a:t>
            </a:r>
            <a:r>
              <a:rPr lang="en-US" sz="1600" dirty="0">
                <a:latin typeface="Tahoma" pitchFamily="34" charset="0"/>
              </a:rPr>
              <a:t>/</a:t>
            </a:r>
            <a:r>
              <a:rPr lang="en-US" sz="1600" dirty="0" err="1">
                <a:latin typeface="Tahoma" pitchFamily="34" charset="0"/>
              </a:rPr>
              <a:t>Uang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Saku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Harian</a:t>
            </a:r>
            <a:r>
              <a:rPr lang="en-US" sz="1600" dirty="0">
                <a:latin typeface="Tahoma" pitchFamily="34" charset="0"/>
              </a:rPr>
              <a:t>, </a:t>
            </a:r>
            <a:r>
              <a:rPr lang="en-US" sz="1600" dirty="0" err="1">
                <a:latin typeface="Tahoma" pitchFamily="34" charset="0"/>
              </a:rPr>
              <a:t>Mingguan</a:t>
            </a:r>
            <a:r>
              <a:rPr lang="en-US" sz="1600" dirty="0">
                <a:latin typeface="Tahoma" pitchFamily="34" charset="0"/>
              </a:rPr>
              <a:t>, </a:t>
            </a:r>
            <a:r>
              <a:rPr lang="en-US" sz="1600" dirty="0" err="1">
                <a:latin typeface="Tahoma" pitchFamily="34" charset="0"/>
              </a:rPr>
              <a:t>Satuan</a:t>
            </a:r>
            <a:r>
              <a:rPr lang="en-US" sz="1600" dirty="0">
                <a:latin typeface="Tahoma" pitchFamily="34" charset="0"/>
              </a:rPr>
              <a:t>, </a:t>
            </a:r>
            <a:r>
              <a:rPr lang="en-US" sz="1600" dirty="0" err="1">
                <a:latin typeface="Tahoma" pitchFamily="34" charset="0"/>
              </a:rPr>
              <a:t>Borongan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5436577" y="1598613"/>
            <a:ext cx="3254620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Dibayarkan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Bulanan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Atau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Jumlah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Upah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Kumulatif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satu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bulan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melebihi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Rp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smtClean="0">
                <a:latin typeface="Tahoma" pitchFamily="34" charset="0"/>
              </a:rPr>
              <a:t>8.200.000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1340805" y="2428868"/>
            <a:ext cx="2703654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Upah</a:t>
            </a:r>
            <a:r>
              <a:rPr lang="en-US" sz="1600" dirty="0">
                <a:latin typeface="Tahoma" pitchFamily="34" charset="0"/>
              </a:rPr>
              <a:t>/</a:t>
            </a:r>
            <a:r>
              <a:rPr lang="en-US" sz="1600" dirty="0" err="1">
                <a:latin typeface="Tahoma" pitchFamily="34" charset="0"/>
              </a:rPr>
              <a:t>Uang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Saku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Harian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351663" y="3071810"/>
            <a:ext cx="2110169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>
                <a:latin typeface="Tahoma" pitchFamily="34" charset="0"/>
                <a:cs typeface="Arial" charset="0"/>
              </a:rPr>
              <a:t>≤ </a:t>
            </a:r>
            <a:r>
              <a:rPr lang="en-US" sz="1600" dirty="0" smtClean="0">
                <a:latin typeface="Tahoma" pitchFamily="34" charset="0"/>
                <a:cs typeface="Arial" charset="0"/>
              </a:rPr>
              <a:t>300</a:t>
            </a:r>
            <a:r>
              <a:rPr lang="en-US" sz="1600" dirty="0" smtClean="0">
                <a:latin typeface="Tahoma" pitchFamily="34" charset="0"/>
                <a:cs typeface="Arial" charset="0"/>
              </a:rPr>
              <a:t>.000</a:t>
            </a:r>
            <a:endParaRPr lang="en-US" sz="1600" dirty="0">
              <a:latin typeface="Tahoma" pitchFamily="34" charset="0"/>
              <a:cs typeface="Arial" charset="0"/>
            </a:endParaRPr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2923431" y="3071810"/>
            <a:ext cx="2208334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>
                <a:latin typeface="Tahoma" pitchFamily="34" charset="0"/>
              </a:rPr>
              <a:t>&gt; </a:t>
            </a:r>
            <a:r>
              <a:rPr lang="en-US" sz="1600" dirty="0" smtClean="0">
                <a:latin typeface="Tahoma" pitchFamily="34" charset="0"/>
              </a:rPr>
              <a:t>30</a:t>
            </a:r>
            <a:r>
              <a:rPr lang="en-US" sz="1600" dirty="0" smtClean="0">
                <a:latin typeface="Tahoma" pitchFamily="34" charset="0"/>
              </a:rPr>
              <a:t>0.000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6392" name="Text Box 10"/>
          <p:cNvSpPr txBox="1">
            <a:spLocks noChangeArrowheads="1"/>
          </p:cNvSpPr>
          <p:nvPr/>
        </p:nvSpPr>
        <p:spPr bwMode="auto">
          <a:xfrm>
            <a:off x="351662" y="3629025"/>
            <a:ext cx="2110170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  <a:cs typeface="Arial" charset="0"/>
              </a:rPr>
              <a:t>Tidak</a:t>
            </a:r>
            <a:r>
              <a:rPr lang="en-US" sz="1600" dirty="0">
                <a:latin typeface="Tahoma" pitchFamily="34" charset="0"/>
                <a:cs typeface="Arial" charset="0"/>
              </a:rPr>
              <a:t> </a:t>
            </a:r>
            <a:r>
              <a:rPr lang="en-US" sz="1600" dirty="0" err="1">
                <a:latin typeface="Tahoma" pitchFamily="34" charset="0"/>
                <a:cs typeface="Arial" charset="0"/>
              </a:rPr>
              <a:t>Dipotong</a:t>
            </a:r>
            <a:endParaRPr lang="en-US" sz="1600" dirty="0">
              <a:latin typeface="Tahoma" pitchFamily="34" charset="0"/>
              <a:cs typeface="Arial" charset="0"/>
            </a:endParaRPr>
          </a:p>
        </p:txBody>
      </p:sp>
      <p:sp>
        <p:nvSpPr>
          <p:cNvPr id="16393" name="Text Box 11"/>
          <p:cNvSpPr txBox="1">
            <a:spLocks noChangeArrowheads="1"/>
          </p:cNvSpPr>
          <p:nvPr/>
        </p:nvSpPr>
        <p:spPr bwMode="auto">
          <a:xfrm>
            <a:off x="2923431" y="3643314"/>
            <a:ext cx="2195145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dirty="0" err="1">
                <a:latin typeface="Tahoma" pitchFamily="34" charset="0"/>
              </a:rPr>
              <a:t>Dikurangi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smtClean="0">
                <a:latin typeface="Tahoma" pitchFamily="34" charset="0"/>
              </a:rPr>
              <a:t>30</a:t>
            </a:r>
            <a:r>
              <a:rPr lang="en-US" sz="1600" dirty="0" smtClean="0">
                <a:latin typeface="Tahoma" pitchFamily="34" charset="0"/>
              </a:rPr>
              <a:t>0.000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6394" name="Text Box 12"/>
          <p:cNvSpPr txBox="1">
            <a:spLocks noChangeArrowheads="1"/>
          </p:cNvSpPr>
          <p:nvPr/>
        </p:nvSpPr>
        <p:spPr bwMode="auto">
          <a:xfrm>
            <a:off x="2923431" y="4214818"/>
            <a:ext cx="2190762" cy="406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latin typeface="Tahoma" pitchFamily="34" charset="0"/>
                <a:cs typeface="Arial" charset="0"/>
              </a:rPr>
              <a:t> </a:t>
            </a:r>
            <a:r>
              <a:rPr lang="en-US" sz="1600" dirty="0" err="1">
                <a:latin typeface="Tahoma" pitchFamily="34" charset="0"/>
                <a:cs typeface="Arial" charset="0"/>
              </a:rPr>
              <a:t>Dipotong</a:t>
            </a:r>
            <a:r>
              <a:rPr lang="en-US" sz="1600" dirty="0">
                <a:latin typeface="Tahoma" pitchFamily="34" charset="0"/>
                <a:cs typeface="Arial" charset="0"/>
              </a:rPr>
              <a:t> 5%</a:t>
            </a:r>
          </a:p>
        </p:txBody>
      </p:sp>
      <p:sp>
        <p:nvSpPr>
          <p:cNvPr id="16395" name="Text Box 13"/>
          <p:cNvSpPr txBox="1">
            <a:spLocks noChangeArrowheads="1"/>
          </p:cNvSpPr>
          <p:nvPr/>
        </p:nvSpPr>
        <p:spPr bwMode="auto">
          <a:xfrm>
            <a:off x="219777" y="5072074"/>
            <a:ext cx="4931020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Upah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kumulatif</a:t>
            </a:r>
            <a:r>
              <a:rPr lang="en-US" sz="1600" dirty="0">
                <a:latin typeface="Tahoma" pitchFamily="34" charset="0"/>
              </a:rPr>
              <a:t> &gt; </a:t>
            </a:r>
            <a:r>
              <a:rPr lang="en-US" sz="1600" dirty="0" smtClean="0">
                <a:latin typeface="Tahoma" pitchFamily="34" charset="0"/>
              </a:rPr>
              <a:t>Rp3 </a:t>
            </a:r>
            <a:r>
              <a:rPr lang="en-US" sz="1600" dirty="0" err="1">
                <a:latin typeface="Tahoma" pitchFamily="34" charset="0"/>
              </a:rPr>
              <a:t>jt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s.d</a:t>
            </a:r>
            <a:r>
              <a:rPr lang="en-US" sz="1600" dirty="0">
                <a:latin typeface="Tahoma" pitchFamily="34" charset="0"/>
              </a:rPr>
              <a:t>. </a:t>
            </a:r>
            <a:r>
              <a:rPr lang="en-US" sz="1600" dirty="0" smtClean="0">
                <a:latin typeface="Tahoma" pitchFamily="34" charset="0"/>
              </a:rPr>
              <a:t>Rp8,2 </a:t>
            </a:r>
            <a:r>
              <a:rPr lang="en-US" sz="1600" dirty="0" err="1" smtClean="0">
                <a:latin typeface="Tahoma" pitchFamily="34" charset="0"/>
              </a:rPr>
              <a:t>jt</a:t>
            </a:r>
            <a:r>
              <a:rPr lang="en-US" sz="1600" dirty="0" smtClean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sebulan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6396" name="Text Box 14"/>
          <p:cNvSpPr txBox="1">
            <a:spLocks noChangeArrowheads="1"/>
          </p:cNvSpPr>
          <p:nvPr/>
        </p:nvSpPr>
        <p:spPr bwMode="auto">
          <a:xfrm>
            <a:off x="219777" y="5643578"/>
            <a:ext cx="4932486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Upah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sehari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dikurangi</a:t>
            </a:r>
            <a:r>
              <a:rPr lang="en-US" sz="1600" dirty="0">
                <a:latin typeface="Tahoma" pitchFamily="34" charset="0"/>
              </a:rPr>
              <a:t> PTKP </a:t>
            </a:r>
            <a:r>
              <a:rPr lang="en-US" sz="1600" dirty="0" err="1">
                <a:latin typeface="Tahoma" pitchFamily="34" charset="0"/>
              </a:rPr>
              <a:t>sehari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6397" name="Text Box 15"/>
          <p:cNvSpPr txBox="1">
            <a:spLocks noChangeArrowheads="1"/>
          </p:cNvSpPr>
          <p:nvPr/>
        </p:nvSpPr>
        <p:spPr bwMode="auto">
          <a:xfrm>
            <a:off x="219777" y="6215082"/>
            <a:ext cx="4945708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Tarif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PPh</a:t>
            </a:r>
            <a:r>
              <a:rPr lang="en-US" sz="1600" dirty="0">
                <a:latin typeface="Tahoma" pitchFamily="34" charset="0"/>
              </a:rPr>
              <a:t> 21 </a:t>
            </a:r>
            <a:r>
              <a:rPr lang="en-US" sz="1600" dirty="0" smtClean="0">
                <a:latin typeface="Tahoma" pitchFamily="34" charset="0"/>
              </a:rPr>
              <a:t>= </a:t>
            </a:r>
            <a:r>
              <a:rPr lang="en-US" sz="1600" dirty="0">
                <a:latin typeface="Tahoma" pitchFamily="34" charset="0"/>
              </a:rPr>
              <a:t>5%</a:t>
            </a:r>
          </a:p>
        </p:txBody>
      </p:sp>
      <p:sp>
        <p:nvSpPr>
          <p:cNvPr id="16410" name="Text Box 36"/>
          <p:cNvSpPr txBox="1">
            <a:spLocks noChangeArrowheads="1"/>
          </p:cNvSpPr>
          <p:nvPr/>
        </p:nvSpPr>
        <p:spPr bwMode="auto">
          <a:xfrm>
            <a:off x="5561141" y="2786058"/>
            <a:ext cx="2976196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Dikali</a:t>
            </a:r>
            <a:r>
              <a:rPr lang="en-US" sz="1600" dirty="0">
                <a:latin typeface="Tahoma" pitchFamily="34" charset="0"/>
              </a:rPr>
              <a:t> 12</a:t>
            </a:r>
          </a:p>
        </p:txBody>
      </p:sp>
      <p:sp>
        <p:nvSpPr>
          <p:cNvPr id="16411" name="Text Box 37"/>
          <p:cNvSpPr txBox="1">
            <a:spLocks noChangeArrowheads="1"/>
          </p:cNvSpPr>
          <p:nvPr/>
        </p:nvSpPr>
        <p:spPr bwMode="auto">
          <a:xfrm>
            <a:off x="5561141" y="3143248"/>
            <a:ext cx="2976196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Dikurangi</a:t>
            </a:r>
            <a:r>
              <a:rPr lang="en-US" sz="1600" dirty="0">
                <a:latin typeface="Tahoma" pitchFamily="34" charset="0"/>
              </a:rPr>
              <a:t> PTKP </a:t>
            </a:r>
            <a:r>
              <a:rPr lang="en-US" sz="1600" dirty="0" err="1">
                <a:latin typeface="Tahoma" pitchFamily="34" charset="0"/>
              </a:rPr>
              <a:t>Setahun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6412" name="Text Box 38"/>
          <p:cNvSpPr txBox="1">
            <a:spLocks noChangeArrowheads="1"/>
          </p:cNvSpPr>
          <p:nvPr/>
        </p:nvSpPr>
        <p:spPr bwMode="auto">
          <a:xfrm>
            <a:off x="5584581" y="3716338"/>
            <a:ext cx="2976196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Penghasilan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Kena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Pajak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6413" name="Text Box 39"/>
          <p:cNvSpPr txBox="1">
            <a:spLocks noChangeArrowheads="1"/>
          </p:cNvSpPr>
          <p:nvPr/>
        </p:nvSpPr>
        <p:spPr bwMode="auto">
          <a:xfrm>
            <a:off x="5584581" y="4292600"/>
            <a:ext cx="2976196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Dikenakan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Tarif</a:t>
            </a:r>
            <a:r>
              <a:rPr lang="en-US" sz="1600" dirty="0">
                <a:latin typeface="Tahoma" pitchFamily="34" charset="0"/>
              </a:rPr>
              <a:t> Ps 17</a:t>
            </a:r>
          </a:p>
        </p:txBody>
      </p:sp>
      <p:sp>
        <p:nvSpPr>
          <p:cNvPr id="16414" name="Text Box 40"/>
          <p:cNvSpPr txBox="1">
            <a:spLocks noChangeArrowheads="1"/>
          </p:cNvSpPr>
          <p:nvPr/>
        </p:nvSpPr>
        <p:spPr bwMode="auto">
          <a:xfrm>
            <a:off x="5561141" y="4857760"/>
            <a:ext cx="2976196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PPh</a:t>
            </a:r>
            <a:r>
              <a:rPr lang="en-US" sz="1600" dirty="0">
                <a:latin typeface="Tahoma" pitchFamily="34" charset="0"/>
              </a:rPr>
              <a:t> Ps 21 </a:t>
            </a:r>
            <a:r>
              <a:rPr lang="en-US" sz="1600" dirty="0" err="1">
                <a:latin typeface="Tahoma" pitchFamily="34" charset="0"/>
              </a:rPr>
              <a:t>Setahun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6415" name="Text Box 41"/>
          <p:cNvSpPr txBox="1">
            <a:spLocks noChangeArrowheads="1"/>
          </p:cNvSpPr>
          <p:nvPr/>
        </p:nvSpPr>
        <p:spPr bwMode="auto">
          <a:xfrm>
            <a:off x="5584581" y="5446713"/>
            <a:ext cx="2976196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Dibagi</a:t>
            </a:r>
            <a:r>
              <a:rPr lang="en-US" sz="1600" dirty="0">
                <a:latin typeface="Tahoma" pitchFamily="34" charset="0"/>
              </a:rPr>
              <a:t> 12</a:t>
            </a:r>
          </a:p>
        </p:txBody>
      </p:sp>
      <p:sp>
        <p:nvSpPr>
          <p:cNvPr id="16416" name="Text Box 42"/>
          <p:cNvSpPr txBox="1">
            <a:spLocks noChangeArrowheads="1"/>
          </p:cNvSpPr>
          <p:nvPr/>
        </p:nvSpPr>
        <p:spPr bwMode="auto">
          <a:xfrm>
            <a:off x="5584581" y="6021388"/>
            <a:ext cx="2976196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err="1">
                <a:latin typeface="Tahoma" pitchFamily="34" charset="0"/>
              </a:rPr>
              <a:t>PPh</a:t>
            </a:r>
            <a:r>
              <a:rPr lang="en-US" sz="1600" dirty="0">
                <a:latin typeface="Tahoma" pitchFamily="34" charset="0"/>
              </a:rPr>
              <a:t> </a:t>
            </a:r>
            <a:r>
              <a:rPr lang="en-US" sz="1600" dirty="0" err="1">
                <a:latin typeface="Tahoma" pitchFamily="34" charset="0"/>
              </a:rPr>
              <a:t>Pasal</a:t>
            </a:r>
            <a:r>
              <a:rPr lang="en-US" sz="1600" dirty="0">
                <a:latin typeface="Tahoma" pitchFamily="34" charset="0"/>
              </a:rPr>
              <a:t> 21 </a:t>
            </a:r>
            <a:r>
              <a:rPr lang="en-US" sz="1600" dirty="0" err="1">
                <a:latin typeface="Tahoma" pitchFamily="34" charset="0"/>
              </a:rPr>
              <a:t>Sebulan</a:t>
            </a:r>
            <a:endParaRPr lang="en-US" sz="1600" dirty="0">
              <a:latin typeface="Tahoma" pitchFamily="34" charset="0"/>
            </a:endParaRPr>
          </a:p>
        </p:txBody>
      </p:sp>
      <p:cxnSp>
        <p:nvCxnSpPr>
          <p:cNvPr id="44" name="Straight Connector 43"/>
          <p:cNvCxnSpPr/>
          <p:nvPr/>
        </p:nvCxnSpPr>
        <p:spPr bwMode="auto">
          <a:xfrm>
            <a:off x="1868347" y="2928934"/>
            <a:ext cx="191234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45" name="Straight Connector 44"/>
          <p:cNvCxnSpPr/>
          <p:nvPr/>
        </p:nvCxnSpPr>
        <p:spPr bwMode="auto">
          <a:xfrm>
            <a:off x="1670518" y="4857760"/>
            <a:ext cx="2139482" cy="1904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51" name="Straight Connector 50"/>
          <p:cNvCxnSpPr/>
          <p:nvPr/>
        </p:nvCxnSpPr>
        <p:spPr bwMode="auto">
          <a:xfrm rot="5400000">
            <a:off x="3709249" y="3000433"/>
            <a:ext cx="142876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55" name="Straight Connector 54"/>
          <p:cNvCxnSpPr/>
          <p:nvPr/>
        </p:nvCxnSpPr>
        <p:spPr bwMode="auto">
          <a:xfrm rot="5400000">
            <a:off x="1797672" y="3000403"/>
            <a:ext cx="142082" cy="73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78" name="Straight Connector 77"/>
          <p:cNvCxnSpPr/>
          <p:nvPr/>
        </p:nvCxnSpPr>
        <p:spPr bwMode="auto">
          <a:xfrm rot="5400000">
            <a:off x="2612950" y="2250334"/>
            <a:ext cx="357190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89" name="Straight Connector 88"/>
          <p:cNvCxnSpPr>
            <a:stCxn id="16395" idx="2"/>
            <a:endCxn id="16396" idx="0"/>
          </p:cNvCxnSpPr>
          <p:nvPr/>
        </p:nvCxnSpPr>
        <p:spPr bwMode="auto">
          <a:xfrm rot="16200000" flipH="1">
            <a:off x="2569179" y="5526737"/>
            <a:ext cx="232950" cy="73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91" name="Straight Connector 90"/>
          <p:cNvCxnSpPr>
            <a:stCxn id="16396" idx="2"/>
            <a:endCxn id="16397" idx="0"/>
          </p:cNvCxnSpPr>
          <p:nvPr/>
        </p:nvCxnSpPr>
        <p:spPr bwMode="auto">
          <a:xfrm rot="16200000" flipH="1">
            <a:off x="2572851" y="6095302"/>
            <a:ext cx="232950" cy="661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93" name="Straight Connector 92"/>
          <p:cNvCxnSpPr/>
          <p:nvPr/>
        </p:nvCxnSpPr>
        <p:spPr bwMode="auto">
          <a:xfrm rot="5400000">
            <a:off x="3703576" y="4754624"/>
            <a:ext cx="214314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95" name="Straight Connector 94"/>
          <p:cNvCxnSpPr/>
          <p:nvPr/>
        </p:nvCxnSpPr>
        <p:spPr bwMode="auto">
          <a:xfrm rot="5400000">
            <a:off x="1241890" y="4429193"/>
            <a:ext cx="857256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101" name="Straight Connector 100"/>
          <p:cNvCxnSpPr/>
          <p:nvPr/>
        </p:nvCxnSpPr>
        <p:spPr bwMode="auto">
          <a:xfrm rot="5400000">
            <a:off x="3673530" y="3536218"/>
            <a:ext cx="214314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103" name="Straight Connector 102"/>
          <p:cNvCxnSpPr/>
          <p:nvPr/>
        </p:nvCxnSpPr>
        <p:spPr bwMode="auto">
          <a:xfrm rot="5400000">
            <a:off x="3673530" y="4107722"/>
            <a:ext cx="214314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105" name="Straight Connector 104"/>
          <p:cNvCxnSpPr/>
          <p:nvPr/>
        </p:nvCxnSpPr>
        <p:spPr bwMode="auto">
          <a:xfrm rot="5400000">
            <a:off x="1563361" y="3536218"/>
            <a:ext cx="214314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107" name="Straight Connector 106"/>
          <p:cNvCxnSpPr/>
          <p:nvPr/>
        </p:nvCxnSpPr>
        <p:spPr bwMode="auto">
          <a:xfrm rot="5400000">
            <a:off x="2553236" y="4964184"/>
            <a:ext cx="214314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113" name="Straight Connector 112"/>
          <p:cNvCxnSpPr/>
          <p:nvPr/>
        </p:nvCxnSpPr>
        <p:spPr bwMode="auto">
          <a:xfrm rot="5400000">
            <a:off x="2720840" y="2856763"/>
            <a:ext cx="142876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115" name="Straight Connector 114"/>
          <p:cNvCxnSpPr/>
          <p:nvPr/>
        </p:nvCxnSpPr>
        <p:spPr bwMode="auto">
          <a:xfrm rot="5400000">
            <a:off x="6834020" y="2606730"/>
            <a:ext cx="357190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119" name="Straight Connector 118"/>
          <p:cNvCxnSpPr/>
          <p:nvPr/>
        </p:nvCxnSpPr>
        <p:spPr bwMode="auto">
          <a:xfrm rot="5400000">
            <a:off x="7102554" y="4179160"/>
            <a:ext cx="214314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121" name="Straight Connector 120"/>
          <p:cNvCxnSpPr/>
          <p:nvPr/>
        </p:nvCxnSpPr>
        <p:spPr bwMode="auto">
          <a:xfrm rot="5400000">
            <a:off x="7103317" y="4750634"/>
            <a:ext cx="213520" cy="73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123" name="Straight Connector 122"/>
          <p:cNvCxnSpPr/>
          <p:nvPr/>
        </p:nvCxnSpPr>
        <p:spPr bwMode="auto">
          <a:xfrm rot="5400000">
            <a:off x="7102554" y="5322168"/>
            <a:ext cx="214314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130" name="Straight Connector 129"/>
          <p:cNvCxnSpPr/>
          <p:nvPr/>
        </p:nvCxnSpPr>
        <p:spPr bwMode="auto">
          <a:xfrm rot="5400000">
            <a:off x="7102554" y="3607656"/>
            <a:ext cx="214314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133" name="Straight Connector 132"/>
          <p:cNvCxnSpPr/>
          <p:nvPr/>
        </p:nvCxnSpPr>
        <p:spPr bwMode="auto">
          <a:xfrm rot="5400000">
            <a:off x="7103287" y="5892878"/>
            <a:ext cx="214314" cy="14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sp>
        <p:nvSpPr>
          <p:cNvPr id="41" name="Rectangle 40"/>
          <p:cNvSpPr/>
          <p:nvPr/>
        </p:nvSpPr>
        <p:spPr>
          <a:xfrm>
            <a:off x="152400" y="152400"/>
            <a:ext cx="861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PPh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21:</a:t>
            </a:r>
            <a:b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Pegawai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Tidak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Tetap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Tenaga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Kerja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Lepas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Pemagang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Calon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Pegawai</a:t>
            </a:r>
            <a:endParaRPr 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AutoShape 14"/>
          <p:cNvSpPr>
            <a:spLocks noChangeArrowheads="1"/>
          </p:cNvSpPr>
          <p:nvPr/>
        </p:nvSpPr>
        <p:spPr bwMode="auto">
          <a:xfrm>
            <a:off x="2710962" y="1628775"/>
            <a:ext cx="3880338" cy="10477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Tahoma" pitchFamily="34" charset="0"/>
              </a:rPr>
              <a:t>TARIF PS. 17 DITERAPKAN ATAS :</a:t>
            </a:r>
          </a:p>
        </p:txBody>
      </p:sp>
      <p:sp>
        <p:nvSpPr>
          <p:cNvPr id="20484" name="Text Box 19"/>
          <p:cNvSpPr txBox="1">
            <a:spLocks noChangeArrowheads="1"/>
          </p:cNvSpPr>
          <p:nvPr/>
        </p:nvSpPr>
        <p:spPr bwMode="auto">
          <a:xfrm>
            <a:off x="1581150" y="4921251"/>
            <a:ext cx="6248400" cy="9556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Tahoma" pitchFamily="34" charset="0"/>
              </a:rPr>
              <a:t>PEMBAYARAN YANG BERSIFAT UTUH DAN TIDAK DAPAT DIPECAH</a:t>
            </a:r>
          </a:p>
        </p:txBody>
      </p:sp>
      <p:sp>
        <p:nvSpPr>
          <p:cNvPr id="20485" name="AutoShape 22"/>
          <p:cNvSpPr>
            <a:spLocks noChangeArrowheads="1"/>
          </p:cNvSpPr>
          <p:nvPr/>
        </p:nvSpPr>
        <p:spPr bwMode="auto">
          <a:xfrm>
            <a:off x="4239358" y="2852739"/>
            <a:ext cx="652096" cy="504825"/>
          </a:xfrm>
          <a:prstGeom prst="downArrow">
            <a:avLst>
              <a:gd name="adj1" fmla="val 50000"/>
              <a:gd name="adj2" fmla="val 43546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 sz="2800">
              <a:latin typeface="Tahoma" pitchFamily="34" charset="0"/>
            </a:endParaRPr>
          </a:p>
        </p:txBody>
      </p:sp>
      <p:sp>
        <p:nvSpPr>
          <p:cNvPr id="20486" name="Text Box 26"/>
          <p:cNvSpPr txBox="1">
            <a:spLocks noChangeArrowheads="1"/>
          </p:cNvSpPr>
          <p:nvPr/>
        </p:nvSpPr>
        <p:spPr bwMode="auto">
          <a:xfrm>
            <a:off x="1913792" y="3548064"/>
            <a:ext cx="5716466" cy="528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ahoma" pitchFamily="34" charset="0"/>
              </a:rPr>
              <a:t>JUMLAH PENGHASILAN BRUTO</a:t>
            </a:r>
          </a:p>
        </p:txBody>
      </p:sp>
      <p:sp>
        <p:nvSpPr>
          <p:cNvPr id="20487" name="AutoShape 29"/>
          <p:cNvSpPr>
            <a:spLocks noChangeArrowheads="1"/>
          </p:cNvSpPr>
          <p:nvPr/>
        </p:nvSpPr>
        <p:spPr bwMode="auto">
          <a:xfrm>
            <a:off x="4239358" y="4221164"/>
            <a:ext cx="652096" cy="600075"/>
          </a:xfrm>
          <a:prstGeom prst="downArrow">
            <a:avLst>
              <a:gd name="adj1" fmla="val 50000"/>
              <a:gd name="adj2" fmla="val 52162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 sz="2800">
              <a:latin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228600"/>
            <a:ext cx="853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PPh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21:</a:t>
            </a:r>
            <a:b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Peserta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Kegiatan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4"/>
          <p:cNvSpPr>
            <a:spLocks noGrp="1" noChangeArrowheads="1"/>
          </p:cNvSpPr>
          <p:nvPr>
            <p:ph type="title"/>
          </p:nvPr>
        </p:nvSpPr>
        <p:spPr>
          <a:xfrm>
            <a:off x="1979736" y="296864"/>
            <a:ext cx="5183065" cy="561975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3200" smtClean="0"/>
              <a:t>PPh Pasal 21</a:t>
            </a:r>
          </a:p>
        </p:txBody>
      </p:sp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2952751" y="3132138"/>
            <a:ext cx="2878015" cy="1625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Tahoma" pitchFamily="34" charset="0"/>
              </a:rPr>
              <a:t>JASA PRODUKSI, TANTIEM, GRATIFIKASI DAN BONUS ATAU IMBALAN LAIN YANG TIDAK TERATUR</a:t>
            </a:r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6191250" y="3860800"/>
            <a:ext cx="2532185" cy="711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latin typeface="Tahoma" pitchFamily="34" charset="0"/>
              </a:rPr>
              <a:t>PENARIKAN DANA PENSIUN</a:t>
            </a:r>
          </a:p>
        </p:txBody>
      </p:sp>
      <p:sp>
        <p:nvSpPr>
          <p:cNvPr id="21509" name="Text Box 8"/>
          <p:cNvSpPr txBox="1">
            <a:spLocks noChangeArrowheads="1"/>
          </p:cNvSpPr>
          <p:nvPr/>
        </p:nvSpPr>
        <p:spPr bwMode="auto">
          <a:xfrm>
            <a:off x="476251" y="1647825"/>
            <a:ext cx="2400300" cy="132343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Tahoma" pitchFamily="34" charset="0"/>
              </a:rPr>
              <a:t>DEWAN KOMISARIS / PENGAWAS BUKAN PEG. TETAP</a:t>
            </a:r>
          </a:p>
        </p:txBody>
      </p:sp>
      <p:sp>
        <p:nvSpPr>
          <p:cNvPr id="21510" name="Text Box 9"/>
          <p:cNvSpPr txBox="1">
            <a:spLocks noChangeArrowheads="1"/>
          </p:cNvSpPr>
          <p:nvPr/>
        </p:nvSpPr>
        <p:spPr bwMode="auto">
          <a:xfrm>
            <a:off x="3143251" y="1798638"/>
            <a:ext cx="2762250" cy="4064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Tahoma" pitchFamily="34" charset="0"/>
              </a:rPr>
              <a:t>MANTAN PEGAWAI</a:t>
            </a:r>
          </a:p>
        </p:txBody>
      </p:sp>
      <p:sp>
        <p:nvSpPr>
          <p:cNvPr id="21511" name="Text Box 10"/>
          <p:cNvSpPr txBox="1">
            <a:spLocks noChangeArrowheads="1"/>
          </p:cNvSpPr>
          <p:nvPr/>
        </p:nvSpPr>
        <p:spPr bwMode="auto">
          <a:xfrm>
            <a:off x="6096001" y="1647825"/>
            <a:ext cx="2495550" cy="1320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latin typeface="Tahoma" pitchFamily="34" charset="0"/>
              </a:rPr>
              <a:t>PESERTA PROGRAM PENSIUN YANG MASIH BERSTATUS PEGAWAI</a:t>
            </a:r>
          </a:p>
        </p:txBody>
      </p:sp>
      <p:sp>
        <p:nvSpPr>
          <p:cNvPr id="21512" name="Line 11"/>
          <p:cNvSpPr>
            <a:spLocks noChangeShapeType="1"/>
          </p:cNvSpPr>
          <p:nvPr/>
        </p:nvSpPr>
        <p:spPr bwMode="auto">
          <a:xfrm>
            <a:off x="1789236" y="1214438"/>
            <a:ext cx="547028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21513" name="Line 12"/>
          <p:cNvSpPr>
            <a:spLocks noChangeShapeType="1"/>
          </p:cNvSpPr>
          <p:nvPr/>
        </p:nvSpPr>
        <p:spPr bwMode="auto">
          <a:xfrm>
            <a:off x="4476750" y="838200"/>
            <a:ext cx="0" cy="70008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21514" name="Line 14"/>
          <p:cNvSpPr>
            <a:spLocks noChangeShapeType="1"/>
          </p:cNvSpPr>
          <p:nvPr/>
        </p:nvSpPr>
        <p:spPr bwMode="auto">
          <a:xfrm>
            <a:off x="7239000" y="1276350"/>
            <a:ext cx="0" cy="3238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21515" name="Line 15"/>
          <p:cNvSpPr>
            <a:spLocks noChangeShapeType="1"/>
          </p:cNvSpPr>
          <p:nvPr/>
        </p:nvSpPr>
        <p:spPr bwMode="auto">
          <a:xfrm>
            <a:off x="1676400" y="2971800"/>
            <a:ext cx="45719" cy="23336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21516" name="Text Box 18"/>
          <p:cNvSpPr txBox="1">
            <a:spLocks noChangeArrowheads="1"/>
          </p:cNvSpPr>
          <p:nvPr/>
        </p:nvSpPr>
        <p:spPr bwMode="auto">
          <a:xfrm>
            <a:off x="476251" y="5327650"/>
            <a:ext cx="8254511" cy="406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latin typeface="Tahoma" pitchFamily="34" charset="0"/>
              </a:rPr>
              <a:t>DITERAPKAN TARIF PASAL 17 X PENGHASILAN BRUTO KUMULATIF</a:t>
            </a:r>
          </a:p>
        </p:txBody>
      </p:sp>
      <p:sp>
        <p:nvSpPr>
          <p:cNvPr id="21517" name="Line 19"/>
          <p:cNvSpPr>
            <a:spLocks noChangeShapeType="1"/>
          </p:cNvSpPr>
          <p:nvPr/>
        </p:nvSpPr>
        <p:spPr bwMode="auto">
          <a:xfrm>
            <a:off x="7429500" y="3132138"/>
            <a:ext cx="0" cy="4873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21518" name="Line 19"/>
          <p:cNvSpPr>
            <a:spLocks noChangeShapeType="1"/>
          </p:cNvSpPr>
          <p:nvPr/>
        </p:nvSpPr>
        <p:spPr bwMode="auto">
          <a:xfrm flipH="1">
            <a:off x="4438650" y="2349500"/>
            <a:ext cx="0" cy="6477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21519" name="Line 14"/>
          <p:cNvSpPr>
            <a:spLocks noChangeShapeType="1"/>
          </p:cNvSpPr>
          <p:nvPr/>
        </p:nvSpPr>
        <p:spPr bwMode="auto">
          <a:xfrm>
            <a:off x="1809750" y="1268413"/>
            <a:ext cx="0" cy="3238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214283" y="928670"/>
            <a:ext cx="1143008" cy="28575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400" dirty="0">
                <a:latin typeface="Tahoma" pitchFamily="34" charset="0"/>
                <a:cs typeface="Tahoma" pitchFamily="34" charset="0"/>
              </a:rPr>
              <a:t>PEGAWAI</a:t>
            </a:r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214282" y="4357694"/>
            <a:ext cx="1584325" cy="42862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400" dirty="0">
                <a:latin typeface="Tahoma" pitchFamily="34" charset="0"/>
                <a:cs typeface="Tahoma" pitchFamily="34" charset="0"/>
              </a:rPr>
              <a:t>BUKAN 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PEGAWAI</a:t>
            </a:r>
            <a:endParaRPr lang="en-US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2214546" y="5000636"/>
            <a:ext cx="2428892" cy="35719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sz="1400" dirty="0" smtClean="0">
                <a:latin typeface="Tahoma" pitchFamily="34" charset="0"/>
                <a:cs typeface="Tahoma" pitchFamily="34" charset="0"/>
              </a:rPr>
              <a:t>TIDAK BERKESINAMBUNGAN</a:t>
            </a:r>
            <a:endParaRPr lang="en-US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61" name="Rectangle 6"/>
          <p:cNvSpPr>
            <a:spLocks noChangeArrowheads="1"/>
          </p:cNvSpPr>
          <p:nvPr/>
        </p:nvSpPr>
        <p:spPr bwMode="auto">
          <a:xfrm>
            <a:off x="2214546" y="3786190"/>
            <a:ext cx="1873246" cy="35719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400" dirty="0" smtClean="0">
                <a:latin typeface="Tahoma" pitchFamily="34" charset="0"/>
                <a:cs typeface="Tahoma" pitchFamily="34" charset="0"/>
              </a:rPr>
              <a:t>BERKESINAMBUNGAN</a:t>
            </a:r>
            <a:endParaRPr lang="en-US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62" name="Rectangle 7"/>
          <p:cNvSpPr>
            <a:spLocks noChangeArrowheads="1"/>
          </p:cNvSpPr>
          <p:nvPr/>
        </p:nvSpPr>
        <p:spPr bwMode="auto">
          <a:xfrm>
            <a:off x="228600" y="2895600"/>
            <a:ext cx="1428759" cy="35719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400" dirty="0">
                <a:latin typeface="Tahoma" pitchFamily="34" charset="0"/>
                <a:cs typeface="Tahoma" pitchFamily="34" charset="0"/>
              </a:rPr>
              <a:t>PENSIUNAN</a:t>
            </a:r>
          </a:p>
        </p:txBody>
      </p:sp>
      <p:sp>
        <p:nvSpPr>
          <p:cNvPr id="19463" name="Rectangle 8"/>
          <p:cNvSpPr>
            <a:spLocks noChangeArrowheads="1"/>
          </p:cNvSpPr>
          <p:nvPr/>
        </p:nvSpPr>
        <p:spPr bwMode="auto">
          <a:xfrm>
            <a:off x="1714480" y="571480"/>
            <a:ext cx="857256" cy="28575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400" dirty="0">
                <a:latin typeface="Tahoma" pitchFamily="34" charset="0"/>
                <a:cs typeface="Tahoma" pitchFamily="34" charset="0"/>
              </a:rPr>
              <a:t>TETAP</a:t>
            </a:r>
          </a:p>
        </p:txBody>
      </p:sp>
      <p:sp>
        <p:nvSpPr>
          <p:cNvPr id="19464" name="Rectangle 9"/>
          <p:cNvSpPr>
            <a:spLocks noChangeArrowheads="1"/>
          </p:cNvSpPr>
          <p:nvPr/>
        </p:nvSpPr>
        <p:spPr bwMode="auto">
          <a:xfrm>
            <a:off x="1714480" y="1285860"/>
            <a:ext cx="1322378" cy="2857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400" dirty="0">
                <a:latin typeface="Tahoma" pitchFamily="34" charset="0"/>
                <a:cs typeface="Tahoma" pitchFamily="34" charset="0"/>
              </a:rPr>
              <a:t>TIDAK TETAP</a:t>
            </a:r>
          </a:p>
        </p:txBody>
      </p:sp>
      <p:sp>
        <p:nvSpPr>
          <p:cNvPr id="238602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5500694" y="571480"/>
            <a:ext cx="2214578" cy="285752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33400" indent="-533400" algn="ctr" eaLnBrk="1" hangingPunct="1">
              <a:buFont typeface="Wingdings" pitchFamily="2" charset="2"/>
              <a:buNone/>
              <a:defRPr/>
            </a:pPr>
            <a:r>
              <a:rPr lang="en-US" sz="1400" dirty="0" smtClean="0">
                <a:latin typeface="Tahoma" pitchFamily="34" charset="0"/>
                <a:cs typeface="Tahoma" pitchFamily="34" charset="0"/>
                <a:sym typeface="Wingdings" pitchFamily="2" charset="2"/>
              </a:rPr>
              <a:t>Ph NETO - PTKP</a:t>
            </a:r>
          </a:p>
        </p:txBody>
      </p:sp>
      <p:sp>
        <p:nvSpPr>
          <p:cNvPr id="238603" name="Rectangle 11"/>
          <p:cNvSpPr>
            <a:spLocks noChangeArrowheads="1"/>
          </p:cNvSpPr>
          <p:nvPr/>
        </p:nvSpPr>
        <p:spPr bwMode="auto">
          <a:xfrm>
            <a:off x="3500430" y="1000108"/>
            <a:ext cx="1214446" cy="28575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BULANAN</a:t>
            </a:r>
          </a:p>
        </p:txBody>
      </p:sp>
      <p:sp>
        <p:nvSpPr>
          <p:cNvPr id="238604" name="Rectangle 12"/>
          <p:cNvSpPr>
            <a:spLocks noChangeArrowheads="1"/>
          </p:cNvSpPr>
          <p:nvPr/>
        </p:nvSpPr>
        <p:spPr bwMode="auto">
          <a:xfrm>
            <a:off x="3500430" y="1571612"/>
            <a:ext cx="1357322" cy="28575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HARIAN</a:t>
            </a:r>
          </a:p>
        </p:txBody>
      </p:sp>
      <p:sp>
        <p:nvSpPr>
          <p:cNvPr id="238605" name="Rectangle 13"/>
          <p:cNvSpPr>
            <a:spLocks noChangeArrowheads="1"/>
          </p:cNvSpPr>
          <p:nvPr/>
        </p:nvSpPr>
        <p:spPr bwMode="auto">
          <a:xfrm>
            <a:off x="5500694" y="1000108"/>
            <a:ext cx="2214578" cy="2857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Ph BRUTO - PTKP</a:t>
            </a:r>
          </a:p>
        </p:txBody>
      </p:sp>
      <p:sp>
        <p:nvSpPr>
          <p:cNvPr id="238606" name="Rectangle 14"/>
          <p:cNvSpPr>
            <a:spLocks noChangeArrowheads="1"/>
          </p:cNvSpPr>
          <p:nvPr/>
        </p:nvSpPr>
        <p:spPr bwMode="auto">
          <a:xfrm>
            <a:off x="5500695" y="4357694"/>
            <a:ext cx="2968625" cy="4286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 smtClean="0">
                <a:latin typeface="Tahoma" pitchFamily="34" charset="0"/>
                <a:cs typeface="Tahoma" pitchFamily="34" charset="0"/>
                <a:sym typeface="Wingdings" pitchFamily="2" charset="2"/>
              </a:rPr>
              <a:t>50% X Ph </a:t>
            </a:r>
            <a:r>
              <a:rPr lang="en-US" sz="1400" dirty="0" err="1" smtClean="0">
                <a:latin typeface="Tahoma" pitchFamily="34" charset="0"/>
                <a:cs typeface="Tahoma" pitchFamily="34" charset="0"/>
                <a:sym typeface="Wingdings" pitchFamily="2" charset="2"/>
              </a:rPr>
              <a:t>Bruto</a:t>
            </a:r>
            <a:r>
              <a:rPr lang="en-US" sz="1400" dirty="0" smtClean="0">
                <a:latin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lang="en-US" sz="1400" dirty="0" err="1" smtClean="0">
                <a:latin typeface="Tahoma" pitchFamily="34" charset="0"/>
                <a:cs typeface="Tahoma" pitchFamily="34" charset="0"/>
                <a:sym typeface="Wingdings" pitchFamily="2" charset="2"/>
              </a:rPr>
              <a:t>Kumulatif</a:t>
            </a:r>
            <a:r>
              <a:rPr lang="en-US" sz="1400" dirty="0" smtClean="0">
                <a:latin typeface="Tahoma" pitchFamily="34" charset="0"/>
                <a:cs typeface="Tahoma" pitchFamily="34" charset="0"/>
                <a:sym typeface="Wingdings" pitchFamily="2" charset="2"/>
              </a:rPr>
              <a:t> </a:t>
            </a:r>
            <a:endParaRPr lang="en-US" sz="1400" dirty="0">
              <a:latin typeface="Tahoma" pitchFamily="34" charset="0"/>
              <a:cs typeface="Tahoma" pitchFamily="34" charset="0"/>
              <a:sym typeface="Wingdings" pitchFamily="2" charset="2"/>
            </a:endParaRPr>
          </a:p>
        </p:txBody>
      </p:sp>
      <p:sp>
        <p:nvSpPr>
          <p:cNvPr id="238607" name="Rectangle 15"/>
          <p:cNvSpPr>
            <a:spLocks noChangeArrowheads="1"/>
          </p:cNvSpPr>
          <p:nvPr/>
        </p:nvSpPr>
        <p:spPr bwMode="auto">
          <a:xfrm>
            <a:off x="5500694" y="5000636"/>
            <a:ext cx="2286000" cy="4286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 smtClean="0">
                <a:latin typeface="Tahoma" pitchFamily="34" charset="0"/>
                <a:cs typeface="Tahoma" pitchFamily="34" charset="0"/>
                <a:sym typeface="Wingdings" pitchFamily="2" charset="2"/>
              </a:rPr>
              <a:t>50 % x Ph </a:t>
            </a:r>
            <a:r>
              <a:rPr lang="en-US" sz="1400" dirty="0" err="1" smtClean="0">
                <a:latin typeface="Tahoma" pitchFamily="34" charset="0"/>
                <a:cs typeface="Tahoma" pitchFamily="34" charset="0"/>
                <a:sym typeface="Wingdings" pitchFamily="2" charset="2"/>
              </a:rPr>
              <a:t>Bruto</a:t>
            </a:r>
            <a:endParaRPr lang="en-US" sz="1400" dirty="0">
              <a:latin typeface="Tahoma" pitchFamily="34" charset="0"/>
              <a:cs typeface="Tahoma" pitchFamily="34" charset="0"/>
              <a:sym typeface="Wingdings" pitchFamily="2" charset="2"/>
            </a:endParaRPr>
          </a:p>
        </p:txBody>
      </p:sp>
      <p:sp>
        <p:nvSpPr>
          <p:cNvPr id="238608" name="Rectangle 16"/>
          <p:cNvSpPr>
            <a:spLocks noChangeArrowheads="1"/>
          </p:cNvSpPr>
          <p:nvPr/>
        </p:nvSpPr>
        <p:spPr bwMode="auto">
          <a:xfrm>
            <a:off x="5500695" y="3071810"/>
            <a:ext cx="2127275" cy="4286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Ph NETO - PTKP</a:t>
            </a:r>
          </a:p>
        </p:txBody>
      </p:sp>
      <p:sp>
        <p:nvSpPr>
          <p:cNvPr id="19472" name="Rectangle 17"/>
          <p:cNvSpPr>
            <a:spLocks noChangeArrowheads="1"/>
          </p:cNvSpPr>
          <p:nvPr/>
        </p:nvSpPr>
        <p:spPr bwMode="auto">
          <a:xfrm>
            <a:off x="2214546" y="2714620"/>
            <a:ext cx="1600200" cy="28575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SEKALIGUS</a:t>
            </a:r>
          </a:p>
        </p:txBody>
      </p:sp>
      <p:sp>
        <p:nvSpPr>
          <p:cNvPr id="19473" name="Rectangle 18"/>
          <p:cNvSpPr>
            <a:spLocks noChangeArrowheads="1"/>
          </p:cNvSpPr>
          <p:nvPr/>
        </p:nvSpPr>
        <p:spPr bwMode="auto">
          <a:xfrm>
            <a:off x="2214546" y="3143250"/>
            <a:ext cx="1516056" cy="2714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BERKALA</a:t>
            </a:r>
          </a:p>
        </p:txBody>
      </p:sp>
      <p:sp>
        <p:nvSpPr>
          <p:cNvPr id="238611" name="Rectangle 19"/>
          <p:cNvSpPr>
            <a:spLocks noChangeArrowheads="1"/>
          </p:cNvSpPr>
          <p:nvPr/>
        </p:nvSpPr>
        <p:spPr bwMode="auto">
          <a:xfrm>
            <a:off x="5500695" y="1428737"/>
            <a:ext cx="2357454" cy="2857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Ph BRUTO – 150 RIBU</a:t>
            </a:r>
          </a:p>
        </p:txBody>
      </p:sp>
      <p:sp>
        <p:nvSpPr>
          <p:cNvPr id="238612" name="Rectangle 20"/>
          <p:cNvSpPr>
            <a:spLocks noChangeArrowheads="1"/>
          </p:cNvSpPr>
          <p:nvPr/>
        </p:nvSpPr>
        <p:spPr bwMode="auto">
          <a:xfrm>
            <a:off x="5500694" y="2714620"/>
            <a:ext cx="3071834" cy="2857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 err="1">
                <a:latin typeface="Tahoma" pitchFamily="34" charset="0"/>
                <a:cs typeface="Tahoma" pitchFamily="34" charset="0"/>
                <a:sym typeface="Wingdings" pitchFamily="2" charset="2"/>
              </a:rPr>
              <a:t>Masih</a:t>
            </a: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lang="en-US" sz="1400" dirty="0" err="1">
                <a:latin typeface="Tahoma" pitchFamily="34" charset="0"/>
                <a:cs typeface="Tahoma" pitchFamily="34" charset="0"/>
                <a:sym typeface="Wingdings" pitchFamily="2" charset="2"/>
              </a:rPr>
              <a:t>Berlaku</a:t>
            </a: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PP 149 </a:t>
            </a:r>
            <a:r>
              <a:rPr lang="en-US" sz="1400" dirty="0" err="1">
                <a:latin typeface="Tahoma" pitchFamily="34" charset="0"/>
                <a:cs typeface="Tahoma" pitchFamily="34" charset="0"/>
                <a:sym typeface="Wingdings" pitchFamily="2" charset="2"/>
              </a:rPr>
              <a:t>Th</a:t>
            </a: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2000</a:t>
            </a:r>
          </a:p>
        </p:txBody>
      </p:sp>
      <p:sp>
        <p:nvSpPr>
          <p:cNvPr id="238613" name="Rectangle 21"/>
          <p:cNvSpPr>
            <a:spLocks noChangeArrowheads="1"/>
          </p:cNvSpPr>
          <p:nvPr/>
        </p:nvSpPr>
        <p:spPr bwMode="auto">
          <a:xfrm>
            <a:off x="5500694" y="1857364"/>
            <a:ext cx="3500462" cy="2857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Ph BRUTO(&gt;1,32jt s.d.6jt) – PTKP </a:t>
            </a:r>
            <a:r>
              <a:rPr lang="en-US" sz="1400" dirty="0" err="1">
                <a:latin typeface="Tahoma" pitchFamily="34" charset="0"/>
                <a:cs typeface="Tahoma" pitchFamily="34" charset="0"/>
                <a:sym typeface="Wingdings" pitchFamily="2" charset="2"/>
              </a:rPr>
              <a:t>Harian</a:t>
            </a:r>
            <a:endParaRPr lang="en-US" sz="1400" dirty="0">
              <a:latin typeface="Tahoma" pitchFamily="34" charset="0"/>
              <a:cs typeface="Tahoma" pitchFamily="34" charset="0"/>
              <a:sym typeface="Wingdings" pitchFamily="2" charset="2"/>
            </a:endParaRPr>
          </a:p>
        </p:txBody>
      </p:sp>
      <p:sp>
        <p:nvSpPr>
          <p:cNvPr id="238632" name="Rectangle 40"/>
          <p:cNvSpPr>
            <a:spLocks noChangeArrowheads="1"/>
          </p:cNvSpPr>
          <p:nvPr/>
        </p:nvSpPr>
        <p:spPr bwMode="auto">
          <a:xfrm>
            <a:off x="5500694" y="5572140"/>
            <a:ext cx="1928826" cy="4286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Ph </a:t>
            </a:r>
            <a:r>
              <a:rPr lang="en-US" sz="1400" dirty="0" err="1" smtClean="0">
                <a:latin typeface="Tahoma" pitchFamily="34" charset="0"/>
                <a:cs typeface="Tahoma" pitchFamily="34" charset="0"/>
                <a:sym typeface="Wingdings" pitchFamily="2" charset="2"/>
              </a:rPr>
              <a:t>Bruto</a:t>
            </a:r>
            <a:r>
              <a:rPr lang="en-US" sz="1400" dirty="0" smtClean="0">
                <a:latin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lang="en-US" sz="1400" dirty="0" err="1" smtClean="0">
                <a:latin typeface="Tahoma" pitchFamily="34" charset="0"/>
                <a:cs typeface="Tahoma" pitchFamily="34" charset="0"/>
                <a:sym typeface="Wingdings" pitchFamily="2" charset="2"/>
              </a:rPr>
              <a:t>Kumulatif</a:t>
            </a:r>
            <a:endParaRPr lang="en-US" sz="1400" dirty="0">
              <a:latin typeface="Tahoma" pitchFamily="34" charset="0"/>
              <a:cs typeface="Tahoma" pitchFamily="34" charset="0"/>
              <a:sym typeface="Wingdings" pitchFamily="2" charset="2"/>
            </a:endParaRPr>
          </a:p>
        </p:txBody>
      </p:sp>
      <p:sp>
        <p:nvSpPr>
          <p:cNvPr id="19484" name="Rectangle 42"/>
          <p:cNvSpPr>
            <a:spLocks noChangeArrowheads="1"/>
          </p:cNvSpPr>
          <p:nvPr/>
        </p:nvSpPr>
        <p:spPr bwMode="auto">
          <a:xfrm>
            <a:off x="2214547" y="4357694"/>
            <a:ext cx="2944816" cy="42862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400" dirty="0" smtClean="0">
                <a:latin typeface="Tahoma" pitchFamily="34" charset="0"/>
                <a:cs typeface="Tahoma" pitchFamily="34" charset="0"/>
              </a:rPr>
              <a:t>BERKESINAMBUNGAN ex </a:t>
            </a:r>
            <a:r>
              <a:rPr lang="en-US" sz="1400" dirty="0" err="1" smtClean="0">
                <a:latin typeface="Tahoma" pitchFamily="34" charset="0"/>
                <a:cs typeface="Tahoma" pitchFamily="34" charset="0"/>
              </a:rPr>
              <a:t>Psl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 13 (1)</a:t>
            </a:r>
            <a:endParaRPr lang="en-US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8635" name="Rectangle 43"/>
          <p:cNvSpPr>
            <a:spLocks noChangeArrowheads="1"/>
          </p:cNvSpPr>
          <p:nvPr/>
        </p:nvSpPr>
        <p:spPr bwMode="auto">
          <a:xfrm>
            <a:off x="5500694" y="3643314"/>
            <a:ext cx="3143272" cy="50006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33400" indent="-533400">
              <a:spcBef>
                <a:spcPts val="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50% X </a:t>
            </a:r>
            <a:r>
              <a:rPr lang="en-US" sz="1400" dirty="0" smtClean="0">
                <a:latin typeface="Tahoma" pitchFamily="34" charset="0"/>
                <a:cs typeface="Tahoma" pitchFamily="34" charset="0"/>
                <a:sym typeface="Wingdings" pitchFamily="2" charset="2"/>
              </a:rPr>
              <a:t>(Ph </a:t>
            </a:r>
            <a:r>
              <a:rPr lang="en-US" sz="1400" dirty="0" err="1" smtClean="0">
                <a:latin typeface="Tahoma" pitchFamily="34" charset="0"/>
                <a:cs typeface="Tahoma" pitchFamily="34" charset="0"/>
                <a:sym typeface="Wingdings" pitchFamily="2" charset="2"/>
              </a:rPr>
              <a:t>Bruto</a:t>
            </a:r>
            <a:r>
              <a:rPr lang="en-US" sz="1400" dirty="0" smtClean="0">
                <a:latin typeface="Tahoma" pitchFamily="34" charset="0"/>
                <a:cs typeface="Tahoma" pitchFamily="34" charset="0"/>
                <a:sym typeface="Wingdings" pitchFamily="2" charset="2"/>
              </a:rPr>
              <a:t>-PTKP </a:t>
            </a:r>
            <a:r>
              <a:rPr lang="en-US" sz="1400" dirty="0" err="1" smtClean="0">
                <a:latin typeface="Tahoma" pitchFamily="34" charset="0"/>
                <a:cs typeface="Tahoma" pitchFamily="34" charset="0"/>
                <a:sym typeface="Wingdings" pitchFamily="2" charset="2"/>
              </a:rPr>
              <a:t>bulanan</a:t>
            </a:r>
            <a:r>
              <a:rPr lang="en-US" sz="1400" dirty="0" smtClean="0">
                <a:latin typeface="Tahoma" pitchFamily="34" charset="0"/>
                <a:cs typeface="Tahoma" pitchFamily="34" charset="0"/>
                <a:sym typeface="Wingdings" pitchFamily="2" charset="2"/>
              </a:rPr>
              <a:t>)    </a:t>
            </a:r>
            <a:r>
              <a:rPr lang="en-US" sz="1400" dirty="0" err="1" smtClean="0">
                <a:latin typeface="Tahoma" pitchFamily="34" charset="0"/>
                <a:cs typeface="Tahoma" pitchFamily="34" charset="0"/>
                <a:sym typeface="Wingdings" pitchFamily="2" charset="2"/>
              </a:rPr>
              <a:t>Kumulatif</a:t>
            </a:r>
            <a:endParaRPr lang="en-US" sz="1400" dirty="0">
              <a:latin typeface="Tahoma" pitchFamily="34" charset="0"/>
              <a:cs typeface="Tahoma" pitchFamily="34" charset="0"/>
              <a:sym typeface="Wingdings" pitchFamily="2" charset="2"/>
            </a:endParaRPr>
          </a:p>
        </p:txBody>
      </p:sp>
      <p:sp>
        <p:nvSpPr>
          <p:cNvPr id="19498" name="Rectangle 4"/>
          <p:cNvSpPr>
            <a:spLocks noChangeArrowheads="1"/>
          </p:cNvSpPr>
          <p:nvPr/>
        </p:nvSpPr>
        <p:spPr bwMode="auto">
          <a:xfrm>
            <a:off x="214283" y="6143644"/>
            <a:ext cx="1774806" cy="50008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400" dirty="0">
                <a:latin typeface="Tahoma" pitchFamily="34" charset="0"/>
                <a:cs typeface="Tahoma" pitchFamily="34" charset="0"/>
              </a:rPr>
              <a:t>PESERTA 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KEGIATAN</a:t>
            </a:r>
            <a:endParaRPr lang="en-US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5" name="Rectangle 21"/>
          <p:cNvSpPr>
            <a:spLocks noChangeArrowheads="1"/>
          </p:cNvSpPr>
          <p:nvPr/>
        </p:nvSpPr>
        <p:spPr bwMode="auto">
          <a:xfrm>
            <a:off x="5500694" y="2285995"/>
            <a:ext cx="2500330" cy="28575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Ph BRUTO(&gt;6jt) – PTKP </a:t>
            </a:r>
          </a:p>
        </p:txBody>
      </p:sp>
      <p:cxnSp>
        <p:nvCxnSpPr>
          <p:cNvPr id="57" name="Straight Connector 125"/>
          <p:cNvCxnSpPr>
            <a:cxnSpLocks noChangeShapeType="1"/>
          </p:cNvCxnSpPr>
          <p:nvPr/>
        </p:nvCxnSpPr>
        <p:spPr bwMode="auto">
          <a:xfrm rot="10800000" flipV="1">
            <a:off x="1357290" y="1071546"/>
            <a:ext cx="142876" cy="4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Straight Connector 125"/>
          <p:cNvCxnSpPr>
            <a:cxnSpLocks noChangeShapeType="1"/>
          </p:cNvCxnSpPr>
          <p:nvPr/>
        </p:nvCxnSpPr>
        <p:spPr bwMode="auto">
          <a:xfrm rot="5400000">
            <a:off x="1142976" y="1071546"/>
            <a:ext cx="714380" cy="1588"/>
          </a:xfrm>
          <a:prstGeom prst="curvedConnector3">
            <a:avLst>
              <a:gd name="adj1" fmla="val 50000"/>
            </a:avLst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Straight Connector 125"/>
          <p:cNvCxnSpPr>
            <a:cxnSpLocks noChangeShapeType="1"/>
          </p:cNvCxnSpPr>
          <p:nvPr/>
        </p:nvCxnSpPr>
        <p:spPr bwMode="auto">
          <a:xfrm rot="10800000">
            <a:off x="1500166" y="714356"/>
            <a:ext cx="214314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2" name="Straight Connector 125"/>
          <p:cNvCxnSpPr>
            <a:cxnSpLocks noChangeShapeType="1"/>
          </p:cNvCxnSpPr>
          <p:nvPr/>
        </p:nvCxnSpPr>
        <p:spPr bwMode="auto">
          <a:xfrm>
            <a:off x="1500166" y="1428736"/>
            <a:ext cx="214314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4" name="Straight Connector 125"/>
          <p:cNvCxnSpPr>
            <a:cxnSpLocks noChangeShapeType="1"/>
            <a:endCxn id="19464" idx="3"/>
          </p:cNvCxnSpPr>
          <p:nvPr/>
        </p:nvCxnSpPr>
        <p:spPr bwMode="auto">
          <a:xfrm rot="10800000">
            <a:off x="3036858" y="1428732"/>
            <a:ext cx="249258" cy="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1" name="Straight Connector 125"/>
          <p:cNvCxnSpPr>
            <a:cxnSpLocks noChangeShapeType="1"/>
          </p:cNvCxnSpPr>
          <p:nvPr/>
        </p:nvCxnSpPr>
        <p:spPr bwMode="auto">
          <a:xfrm rot="10800000">
            <a:off x="3286116" y="1142984"/>
            <a:ext cx="214314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" name="Straight Connector 125"/>
          <p:cNvCxnSpPr>
            <a:cxnSpLocks noChangeShapeType="1"/>
            <a:stCxn id="238604" idx="1"/>
          </p:cNvCxnSpPr>
          <p:nvPr/>
        </p:nvCxnSpPr>
        <p:spPr bwMode="auto">
          <a:xfrm rot="10800000" flipV="1">
            <a:off x="3286116" y="1714488"/>
            <a:ext cx="214314" cy="4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2" name="Straight Connector 125"/>
          <p:cNvCxnSpPr>
            <a:cxnSpLocks noChangeShapeType="1"/>
            <a:stCxn id="238605" idx="1"/>
          </p:cNvCxnSpPr>
          <p:nvPr/>
        </p:nvCxnSpPr>
        <p:spPr bwMode="auto">
          <a:xfrm rot="10800000" flipV="1">
            <a:off x="4714876" y="1142985"/>
            <a:ext cx="785818" cy="1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4" name="Straight Connector 125"/>
          <p:cNvCxnSpPr>
            <a:cxnSpLocks noChangeShapeType="1"/>
            <a:stCxn id="238602" idx="1"/>
          </p:cNvCxnSpPr>
          <p:nvPr/>
        </p:nvCxnSpPr>
        <p:spPr bwMode="auto">
          <a:xfrm rot="10800000" flipV="1">
            <a:off x="2571736" y="714357"/>
            <a:ext cx="2928958" cy="1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6" name="Straight Connector 125"/>
          <p:cNvCxnSpPr>
            <a:cxnSpLocks noChangeShapeType="1"/>
            <a:stCxn id="238611" idx="1"/>
          </p:cNvCxnSpPr>
          <p:nvPr/>
        </p:nvCxnSpPr>
        <p:spPr bwMode="auto">
          <a:xfrm rot="10800000">
            <a:off x="5286382" y="1571613"/>
            <a:ext cx="214315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8" name="Straight Connector 125"/>
          <p:cNvCxnSpPr>
            <a:cxnSpLocks noChangeShapeType="1"/>
            <a:stCxn id="238613" idx="1"/>
          </p:cNvCxnSpPr>
          <p:nvPr/>
        </p:nvCxnSpPr>
        <p:spPr bwMode="auto">
          <a:xfrm rot="10800000" flipV="1">
            <a:off x="5286380" y="2000241"/>
            <a:ext cx="214314" cy="1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9" name="Straight Connector 125"/>
          <p:cNvCxnSpPr>
            <a:cxnSpLocks noChangeShapeType="1"/>
            <a:stCxn id="55" idx="1"/>
          </p:cNvCxnSpPr>
          <p:nvPr/>
        </p:nvCxnSpPr>
        <p:spPr bwMode="auto">
          <a:xfrm rot="10800000">
            <a:off x="5286380" y="2428869"/>
            <a:ext cx="214314" cy="158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2" name="Straight Connector 125"/>
          <p:cNvCxnSpPr>
            <a:cxnSpLocks noChangeShapeType="1"/>
          </p:cNvCxnSpPr>
          <p:nvPr/>
        </p:nvCxnSpPr>
        <p:spPr bwMode="auto">
          <a:xfrm rot="10800000" flipV="1">
            <a:off x="4857753" y="1714489"/>
            <a:ext cx="428628" cy="1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4" name="Straight Connector 125"/>
          <p:cNvCxnSpPr>
            <a:cxnSpLocks noChangeShapeType="1"/>
          </p:cNvCxnSpPr>
          <p:nvPr/>
        </p:nvCxnSpPr>
        <p:spPr bwMode="auto">
          <a:xfrm rot="5400000">
            <a:off x="3000364" y="1428736"/>
            <a:ext cx="571504" cy="1588"/>
          </a:xfrm>
          <a:prstGeom prst="curvedConnector3">
            <a:avLst>
              <a:gd name="adj1" fmla="val 50000"/>
            </a:avLst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6" name="Straight Connector 125"/>
          <p:cNvCxnSpPr>
            <a:cxnSpLocks noChangeShapeType="1"/>
          </p:cNvCxnSpPr>
          <p:nvPr/>
        </p:nvCxnSpPr>
        <p:spPr bwMode="auto">
          <a:xfrm rot="5400000">
            <a:off x="4858546" y="1999446"/>
            <a:ext cx="857256" cy="1588"/>
          </a:xfrm>
          <a:prstGeom prst="curvedConnector3">
            <a:avLst>
              <a:gd name="adj1" fmla="val 50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9" name="Rectangle 4"/>
          <p:cNvSpPr>
            <a:spLocks noChangeArrowheads="1"/>
          </p:cNvSpPr>
          <p:nvPr/>
        </p:nvSpPr>
        <p:spPr bwMode="auto">
          <a:xfrm>
            <a:off x="214282" y="5500702"/>
            <a:ext cx="2786082" cy="50006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sz="1400" dirty="0" smtClean="0">
                <a:latin typeface="Tahoma" pitchFamily="34" charset="0"/>
                <a:cs typeface="Tahoma" pitchFamily="34" charset="0"/>
              </a:rPr>
              <a:t>KOMISARIS, MANTAN PEGAWAI,</a:t>
            </a:r>
          </a:p>
          <a:p>
            <a:r>
              <a:rPr lang="en-US" sz="1400" dirty="0" smtClean="0">
                <a:latin typeface="Tahoma" pitchFamily="34" charset="0"/>
                <a:cs typeface="Tahoma" pitchFamily="34" charset="0"/>
              </a:rPr>
              <a:t>PENARIKAN DAPEN O/ PEGAWAI</a:t>
            </a:r>
            <a:endParaRPr lang="en-US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20" name="Rectangle 40"/>
          <p:cNvSpPr>
            <a:spLocks noChangeArrowheads="1"/>
          </p:cNvSpPr>
          <p:nvPr/>
        </p:nvSpPr>
        <p:spPr bwMode="auto">
          <a:xfrm>
            <a:off x="5500694" y="6215082"/>
            <a:ext cx="1928826" cy="4286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33400" indent="-5334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Ph </a:t>
            </a:r>
            <a:r>
              <a:rPr lang="en-US" sz="1400" dirty="0" err="1" smtClean="0">
                <a:latin typeface="Tahoma" pitchFamily="34" charset="0"/>
                <a:cs typeface="Tahoma" pitchFamily="34" charset="0"/>
                <a:sym typeface="Wingdings" pitchFamily="2" charset="2"/>
              </a:rPr>
              <a:t>Bruto</a:t>
            </a:r>
            <a:endParaRPr lang="en-US" sz="1400" dirty="0">
              <a:latin typeface="Tahoma" pitchFamily="34" charset="0"/>
              <a:cs typeface="Tahoma" pitchFamily="34" charset="0"/>
              <a:sym typeface="Wingdings" pitchFamily="2" charset="2"/>
            </a:endParaRPr>
          </a:p>
        </p:txBody>
      </p:sp>
      <p:cxnSp>
        <p:nvCxnSpPr>
          <p:cNvPr id="122" name="Straight Connector 125"/>
          <p:cNvCxnSpPr>
            <a:cxnSpLocks noChangeShapeType="1"/>
          </p:cNvCxnSpPr>
          <p:nvPr/>
        </p:nvCxnSpPr>
        <p:spPr bwMode="auto">
          <a:xfrm rot="10800000" flipV="1">
            <a:off x="4071934" y="4000505"/>
            <a:ext cx="1428760" cy="1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3" name="Straight Connector 125"/>
          <p:cNvCxnSpPr>
            <a:cxnSpLocks noChangeShapeType="1"/>
            <a:stCxn id="238608" idx="1"/>
            <a:endCxn id="19473" idx="3"/>
          </p:cNvCxnSpPr>
          <p:nvPr/>
        </p:nvCxnSpPr>
        <p:spPr bwMode="auto">
          <a:xfrm rot="10800000">
            <a:off x="3730602" y="3278980"/>
            <a:ext cx="1770092" cy="7144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4" name="Straight Connector 125"/>
          <p:cNvCxnSpPr>
            <a:cxnSpLocks noChangeShapeType="1"/>
            <a:stCxn id="238612" idx="1"/>
            <a:endCxn id="19472" idx="3"/>
          </p:cNvCxnSpPr>
          <p:nvPr/>
        </p:nvCxnSpPr>
        <p:spPr bwMode="auto">
          <a:xfrm rot="10800000">
            <a:off x="3814746" y="2857496"/>
            <a:ext cx="1685948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4" name="Straight Connector 125"/>
          <p:cNvCxnSpPr>
            <a:cxnSpLocks noChangeShapeType="1"/>
            <a:stCxn id="238606" idx="1"/>
            <a:endCxn id="19484" idx="3"/>
          </p:cNvCxnSpPr>
          <p:nvPr/>
        </p:nvCxnSpPr>
        <p:spPr bwMode="auto">
          <a:xfrm rot="10800000">
            <a:off x="5159362" y="4572008"/>
            <a:ext cx="341332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9" name="Straight Connector 125"/>
          <p:cNvCxnSpPr>
            <a:cxnSpLocks noChangeShapeType="1"/>
            <a:stCxn id="238607" idx="1"/>
          </p:cNvCxnSpPr>
          <p:nvPr/>
        </p:nvCxnSpPr>
        <p:spPr bwMode="auto">
          <a:xfrm rot="10800000">
            <a:off x="4643438" y="5214950"/>
            <a:ext cx="857256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4" name="Straight Connector 125"/>
          <p:cNvCxnSpPr>
            <a:cxnSpLocks noChangeShapeType="1"/>
            <a:stCxn id="238632" idx="1"/>
          </p:cNvCxnSpPr>
          <p:nvPr/>
        </p:nvCxnSpPr>
        <p:spPr bwMode="auto">
          <a:xfrm rot="10800000">
            <a:off x="3000364" y="5786454"/>
            <a:ext cx="250033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7" name="Straight Connector 125"/>
          <p:cNvCxnSpPr>
            <a:cxnSpLocks noChangeShapeType="1"/>
            <a:stCxn id="120" idx="1"/>
          </p:cNvCxnSpPr>
          <p:nvPr/>
        </p:nvCxnSpPr>
        <p:spPr bwMode="auto">
          <a:xfrm rot="10800000">
            <a:off x="2000232" y="6429396"/>
            <a:ext cx="3500462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4" name="Straight Connector 125"/>
          <p:cNvCxnSpPr>
            <a:cxnSpLocks noChangeShapeType="1"/>
            <a:endCxn id="19459" idx="3"/>
          </p:cNvCxnSpPr>
          <p:nvPr/>
        </p:nvCxnSpPr>
        <p:spPr bwMode="auto">
          <a:xfrm rot="10800000">
            <a:off x="1798609" y="4572008"/>
            <a:ext cx="415939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6" name="Straight Connector 125"/>
          <p:cNvCxnSpPr>
            <a:cxnSpLocks noChangeShapeType="1"/>
          </p:cNvCxnSpPr>
          <p:nvPr/>
        </p:nvCxnSpPr>
        <p:spPr bwMode="auto">
          <a:xfrm rot="10800000">
            <a:off x="1928795" y="3929066"/>
            <a:ext cx="285752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8" name="Straight Connector 125"/>
          <p:cNvCxnSpPr>
            <a:cxnSpLocks noChangeShapeType="1"/>
          </p:cNvCxnSpPr>
          <p:nvPr/>
        </p:nvCxnSpPr>
        <p:spPr bwMode="auto">
          <a:xfrm rot="10800000">
            <a:off x="1928795" y="5214950"/>
            <a:ext cx="285752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0" name="Straight Connector 125"/>
          <p:cNvCxnSpPr>
            <a:cxnSpLocks noChangeShapeType="1"/>
          </p:cNvCxnSpPr>
          <p:nvPr/>
        </p:nvCxnSpPr>
        <p:spPr bwMode="auto">
          <a:xfrm rot="5400000" flipH="1" flipV="1">
            <a:off x="1285854" y="4572008"/>
            <a:ext cx="1285882" cy="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6" name="Straight Connector 125"/>
          <p:cNvCxnSpPr>
            <a:cxnSpLocks noChangeShapeType="1"/>
            <a:endCxn id="19472" idx="1"/>
          </p:cNvCxnSpPr>
          <p:nvPr/>
        </p:nvCxnSpPr>
        <p:spPr bwMode="auto">
          <a:xfrm>
            <a:off x="2000232" y="2857496"/>
            <a:ext cx="214314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4" name="Straight Connector 125"/>
          <p:cNvCxnSpPr>
            <a:cxnSpLocks noChangeShapeType="1"/>
          </p:cNvCxnSpPr>
          <p:nvPr/>
        </p:nvCxnSpPr>
        <p:spPr bwMode="auto">
          <a:xfrm>
            <a:off x="2000232" y="3286124"/>
            <a:ext cx="214314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7" name="Straight Connector 125"/>
          <p:cNvCxnSpPr>
            <a:cxnSpLocks noChangeShapeType="1"/>
          </p:cNvCxnSpPr>
          <p:nvPr/>
        </p:nvCxnSpPr>
        <p:spPr bwMode="auto">
          <a:xfrm>
            <a:off x="1676400" y="3124200"/>
            <a:ext cx="357190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9" name="Straight Connector 125"/>
          <p:cNvCxnSpPr>
            <a:cxnSpLocks noChangeShapeType="1"/>
          </p:cNvCxnSpPr>
          <p:nvPr/>
        </p:nvCxnSpPr>
        <p:spPr bwMode="auto">
          <a:xfrm rot="5400000">
            <a:off x="1785918" y="3071810"/>
            <a:ext cx="428628" cy="1588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0" y="0"/>
            <a:ext cx="861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SKEMA DASAR PENGENAAN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PPh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PASAL 21</a:t>
            </a:r>
            <a:endParaRPr 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Dasar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Hukum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229600" cy="44196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UU </a:t>
            </a:r>
            <a:r>
              <a:rPr lang="en-US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nomor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36 </a:t>
            </a:r>
            <a:r>
              <a:rPr lang="en-US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tahun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2008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tentang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Pajak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Penghasilan</a:t>
            </a:r>
            <a:endParaRPr lang="en-US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en-US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Peraturan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Menteri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Keuangan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nomor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252/PMK.03/2008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tentang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Petunjuk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Pelaksanaan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Pemotongan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Pajak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atas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Penghasilan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Sehubungan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dengan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Pekerjaan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Jasa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Kegiatan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Orang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Pribadi</a:t>
            </a:r>
            <a:endParaRPr lang="en-US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en-US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Peraturan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Direktur </a:t>
            </a:r>
            <a:r>
              <a:rPr lang="en-US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Jenderal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Pajak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No. PER-31/PJ/2009 </a:t>
            </a:r>
            <a:r>
              <a:rPr lang="en-US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s.t.d.d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PER-57/PJ/2009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tentang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Pedoman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Teknis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Tata Cara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Pemotongan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Penyetoran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Pelaporan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Pajak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Penghasilan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21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atau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Pajak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Penghasilan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26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Sehubungan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dengan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Pekerjaan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Jasa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Kegiatan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Orang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Pribadi</a:t>
            </a:r>
            <a:endParaRPr lang="en-US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omb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AutoShape 4"/>
          <p:cNvSpPr>
            <a:spLocks noChangeArrowheads="1"/>
          </p:cNvSpPr>
          <p:nvPr/>
        </p:nvSpPr>
        <p:spPr bwMode="auto">
          <a:xfrm>
            <a:off x="4232031" y="3128963"/>
            <a:ext cx="863112" cy="40005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3399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24580" name="AutoShape 6"/>
          <p:cNvSpPr>
            <a:spLocks noChangeArrowheads="1"/>
          </p:cNvSpPr>
          <p:nvPr/>
        </p:nvSpPr>
        <p:spPr bwMode="auto">
          <a:xfrm>
            <a:off x="914400" y="1981200"/>
            <a:ext cx="6995746" cy="286035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err="1"/>
              <a:t>Penghasilan</a:t>
            </a:r>
            <a:r>
              <a:rPr lang="en-US" dirty="0"/>
              <a:t> </a:t>
            </a:r>
            <a:r>
              <a:rPr lang="en-US" dirty="0" err="1"/>
              <a:t>Bersumber</a:t>
            </a:r>
            <a:r>
              <a:rPr lang="en-US" dirty="0"/>
              <a:t> Dari APBN/D yang </a:t>
            </a:r>
            <a:r>
              <a:rPr lang="en-US" dirty="0" err="1"/>
              <a:t>Diterima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:</a:t>
            </a:r>
          </a:p>
          <a:p>
            <a:pPr algn="ctr">
              <a:spcBef>
                <a:spcPct val="50000"/>
              </a:spcBef>
            </a:pPr>
            <a:r>
              <a:rPr lang="en-US" sz="3200" dirty="0" err="1"/>
              <a:t>Pejabat</a:t>
            </a:r>
            <a:r>
              <a:rPr lang="en-US" sz="3200" dirty="0"/>
              <a:t> Negara</a:t>
            </a:r>
            <a:br>
              <a:rPr lang="en-US" sz="3200" dirty="0"/>
            </a:br>
            <a:r>
              <a:rPr lang="en-US" sz="3200" dirty="0"/>
              <a:t>PNS</a:t>
            </a:r>
            <a:br>
              <a:rPr lang="en-US" sz="3200" dirty="0"/>
            </a:br>
            <a:r>
              <a:rPr lang="en-US" sz="3200" dirty="0" err="1"/>
              <a:t>Anggota</a:t>
            </a:r>
            <a:r>
              <a:rPr lang="en-US" sz="3200" dirty="0"/>
              <a:t> TNI/</a:t>
            </a:r>
            <a:r>
              <a:rPr lang="en-US" sz="3200" dirty="0" err="1"/>
              <a:t>Polri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Pensiunannya</a:t>
            </a:r>
            <a:endParaRPr lang="en-US" sz="3200" dirty="0"/>
          </a:p>
        </p:txBody>
      </p:sp>
      <p:sp>
        <p:nvSpPr>
          <p:cNvPr id="24581" name="AutoShape 7"/>
          <p:cNvSpPr>
            <a:spLocks noChangeArrowheads="1"/>
          </p:cNvSpPr>
          <p:nvPr/>
        </p:nvSpPr>
        <p:spPr bwMode="auto">
          <a:xfrm>
            <a:off x="762000" y="5257801"/>
            <a:ext cx="7304942" cy="1320165"/>
          </a:xfrm>
          <a:prstGeom prst="plaque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000" dirty="0"/>
              <a:t>DIATUR DALAM KETENTUAN YANG DITETAPKAN KHUSUS</a:t>
            </a:r>
          </a:p>
          <a:p>
            <a:pPr algn="ctr">
              <a:spcBef>
                <a:spcPts val="0"/>
              </a:spcBef>
            </a:pPr>
            <a:r>
              <a:rPr lang="en-US" sz="2000" dirty="0"/>
              <a:t>(</a:t>
            </a:r>
            <a:r>
              <a:rPr lang="en-US" sz="2000" dirty="0" err="1"/>
              <a:t>Pasal</a:t>
            </a:r>
            <a:r>
              <a:rPr lang="en-US" sz="2000" dirty="0"/>
              <a:t> </a:t>
            </a:r>
            <a:r>
              <a:rPr lang="en-US" sz="2000" dirty="0" smtClean="0"/>
              <a:t>17 PER-31/PJ/2009)</a:t>
            </a:r>
            <a:endParaRPr lang="en-US" sz="2000" dirty="0"/>
          </a:p>
        </p:txBody>
      </p:sp>
      <p:sp>
        <p:nvSpPr>
          <p:cNvPr id="24582" name="AutoShape 8"/>
          <p:cNvSpPr>
            <a:spLocks noChangeArrowheads="1"/>
          </p:cNvSpPr>
          <p:nvPr/>
        </p:nvSpPr>
        <p:spPr bwMode="auto">
          <a:xfrm>
            <a:off x="7848600" y="4648200"/>
            <a:ext cx="480646" cy="647700"/>
          </a:xfrm>
          <a:prstGeom prst="curvedLeftArrow">
            <a:avLst>
              <a:gd name="adj1" fmla="val 51904"/>
              <a:gd name="adj2" fmla="val 103814"/>
              <a:gd name="adj3" fmla="val 33333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24583" name="AutoShape 9"/>
          <p:cNvSpPr>
            <a:spLocks noChangeArrowheads="1"/>
          </p:cNvSpPr>
          <p:nvPr/>
        </p:nvSpPr>
        <p:spPr bwMode="auto">
          <a:xfrm>
            <a:off x="381000" y="4648200"/>
            <a:ext cx="577362" cy="647700"/>
          </a:xfrm>
          <a:prstGeom prst="curvedRightArrow">
            <a:avLst>
              <a:gd name="adj1" fmla="val 43210"/>
              <a:gd name="adj2" fmla="val 86424"/>
              <a:gd name="adj3" fmla="val 33333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24584" name="Down Arrow 10"/>
          <p:cNvSpPr>
            <a:spLocks noChangeArrowheads="1"/>
          </p:cNvSpPr>
          <p:nvPr/>
        </p:nvSpPr>
        <p:spPr bwMode="auto">
          <a:xfrm>
            <a:off x="3886200" y="1447801"/>
            <a:ext cx="1333500" cy="533400"/>
          </a:xfrm>
          <a:prstGeom prst="downArrow">
            <a:avLst>
              <a:gd name="adj1" fmla="val 50000"/>
              <a:gd name="adj2" fmla="val 50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SG" dirty="0" err="1" smtClean="0"/>
              <a:t>atas</a:t>
            </a:r>
            <a:endParaRPr lang="en-SG" dirty="0"/>
          </a:p>
        </p:txBody>
      </p:sp>
      <p:sp>
        <p:nvSpPr>
          <p:cNvPr id="9" name="Rectangle 8"/>
          <p:cNvSpPr/>
          <p:nvPr/>
        </p:nvSpPr>
        <p:spPr>
          <a:xfrm>
            <a:off x="533400" y="228600"/>
            <a:ext cx="8153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Tatacara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Pemotongan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Pengenaan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PPh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21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Ketentuan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Untuk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PNS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7848600" cy="4221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Parallelogram 6"/>
          <p:cNvSpPr/>
          <p:nvPr/>
        </p:nvSpPr>
        <p:spPr>
          <a:xfrm>
            <a:off x="152400" y="6477000"/>
            <a:ext cx="7043058" cy="261258"/>
          </a:xfrm>
          <a:prstGeom prst="parallelogram">
            <a:avLst>
              <a:gd name="adj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d-ID" sz="1400" dirty="0" smtClean="0"/>
              <a:t>Pasal 9 Peraturan Menteri Keuangan Nomor 262/PMK.03/2010 (PNS)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52800" y="144780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Dipotong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PPh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Pasal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21:</a:t>
            </a:r>
            <a:endParaRPr 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AutoShape 11"/>
          <p:cNvSpPr>
            <a:spLocks noChangeArrowheads="1"/>
          </p:cNvSpPr>
          <p:nvPr/>
        </p:nvSpPr>
        <p:spPr bwMode="auto">
          <a:xfrm>
            <a:off x="4114800" y="3733800"/>
            <a:ext cx="863111" cy="438150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23557" name="AutoShape 13"/>
          <p:cNvSpPr>
            <a:spLocks noChangeArrowheads="1"/>
          </p:cNvSpPr>
          <p:nvPr/>
        </p:nvSpPr>
        <p:spPr bwMode="auto">
          <a:xfrm>
            <a:off x="1143000" y="1676400"/>
            <a:ext cx="6878515" cy="200906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err="1"/>
              <a:t>Uang</a:t>
            </a:r>
            <a:r>
              <a:rPr lang="en-US" sz="2800" dirty="0"/>
              <a:t> </a:t>
            </a:r>
            <a:r>
              <a:rPr lang="en-US" sz="2800" dirty="0" err="1"/>
              <a:t>Pesangon</a:t>
            </a:r>
            <a:endParaRPr lang="en-US" sz="2800" dirty="0"/>
          </a:p>
          <a:p>
            <a:pPr algn="ctr">
              <a:spcBef>
                <a:spcPct val="50000"/>
              </a:spcBef>
            </a:pPr>
            <a:r>
              <a:rPr lang="en-US" sz="2800" dirty="0" err="1"/>
              <a:t>Uang</a:t>
            </a:r>
            <a:r>
              <a:rPr lang="en-US" sz="2800" dirty="0"/>
              <a:t> </a:t>
            </a:r>
            <a:r>
              <a:rPr lang="en-US" sz="2800" dirty="0" err="1"/>
              <a:t>Manfaat</a:t>
            </a:r>
            <a:r>
              <a:rPr lang="en-US" sz="2800" dirty="0"/>
              <a:t> </a:t>
            </a:r>
            <a:r>
              <a:rPr lang="en-US" sz="2800" dirty="0" err="1"/>
              <a:t>Pensiun</a:t>
            </a:r>
            <a:endParaRPr lang="en-US" sz="2800" dirty="0"/>
          </a:p>
          <a:p>
            <a:pPr algn="ctr">
              <a:spcBef>
                <a:spcPct val="50000"/>
              </a:spcBef>
            </a:pPr>
            <a:r>
              <a:rPr lang="en-US" sz="2800" dirty="0"/>
              <a:t>THT/JHT </a:t>
            </a:r>
            <a:r>
              <a:rPr lang="en-US" sz="2800" dirty="0" smtClean="0"/>
              <a:t>yang </a:t>
            </a:r>
            <a:r>
              <a:rPr lang="en-US" sz="2800" dirty="0" err="1"/>
              <a:t>Dibayarkan</a:t>
            </a:r>
            <a:r>
              <a:rPr lang="en-US" sz="2800" dirty="0"/>
              <a:t> </a:t>
            </a:r>
            <a:r>
              <a:rPr lang="en-US" sz="2800" dirty="0" err="1"/>
              <a:t>Sekaligus</a:t>
            </a:r>
            <a:endParaRPr lang="en-US" sz="2800" dirty="0"/>
          </a:p>
        </p:txBody>
      </p:sp>
      <p:sp>
        <p:nvSpPr>
          <p:cNvPr id="23558" name="AutoShape 14"/>
          <p:cNvSpPr>
            <a:spLocks noChangeArrowheads="1"/>
          </p:cNvSpPr>
          <p:nvPr/>
        </p:nvSpPr>
        <p:spPr bwMode="auto">
          <a:xfrm>
            <a:off x="1143000" y="4191000"/>
            <a:ext cx="6941526" cy="4086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DIATUR DALAM KETENTUAN YANG DITETAPKAN </a:t>
            </a:r>
            <a:r>
              <a:rPr lang="en-US" dirty="0" smtClean="0"/>
              <a:t>KHUSUS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2400" y="228600"/>
            <a:ext cx="84000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Tatacara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Pemotongan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PPh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21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3810000" y="1066800"/>
            <a:ext cx="1524000" cy="533400"/>
          </a:xfrm>
          <a:prstGeom prst="downArrow">
            <a:avLst>
              <a:gd name="adj1" fmla="val 50000"/>
              <a:gd name="adj2" fmla="val 6014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52400" y="4724400"/>
            <a:ext cx="868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PP 68 </a:t>
            </a:r>
            <a:r>
              <a:rPr lang="en-US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Tahun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2009 </a:t>
            </a:r>
          </a:p>
          <a:p>
            <a:pPr algn="ctr"/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tentang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Tarif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PPh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pasal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21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atas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Penghasilan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berupa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uang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pesangon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uang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manfaat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pensiun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Tunjangan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Hari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Tua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Jaminan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Hari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Tua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yang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dibayarkan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sekaligus</a:t>
            </a:r>
            <a:endParaRPr lang="en-US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PMK-16/PMK.03/2010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tentang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Tata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cara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pemotongan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PPh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pasal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21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atas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penghasilan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berupa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uang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pesangon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uang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manfaat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pensiun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Tunjangan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Hari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Tua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Jaminan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Hari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Tua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yang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dibayarkan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1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sekaligus</a:t>
            </a:r>
            <a:endParaRPr lang="en-US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AutoShape 5"/>
          <p:cNvSpPr>
            <a:spLocks noChangeArrowheads="1"/>
          </p:cNvSpPr>
          <p:nvPr/>
        </p:nvSpPr>
        <p:spPr bwMode="auto">
          <a:xfrm>
            <a:off x="2819400" y="1524000"/>
            <a:ext cx="3124200" cy="91940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dirty="0"/>
              <a:t>20% Final</a:t>
            </a:r>
          </a:p>
        </p:txBody>
      </p:sp>
      <p:sp>
        <p:nvSpPr>
          <p:cNvPr id="25604" name="AutoShape 6"/>
          <p:cNvSpPr>
            <a:spLocks noChangeArrowheads="1"/>
          </p:cNvSpPr>
          <p:nvPr/>
        </p:nvSpPr>
        <p:spPr bwMode="auto">
          <a:xfrm>
            <a:off x="2971800" y="2590800"/>
            <a:ext cx="2787162" cy="104834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dirty="0" smtClean="0"/>
              <a:t>X</a:t>
            </a:r>
            <a:endParaRPr lang="en-US" dirty="0"/>
          </a:p>
        </p:txBody>
      </p:sp>
      <p:sp>
        <p:nvSpPr>
          <p:cNvPr id="25605" name="AutoShape 7"/>
          <p:cNvSpPr>
            <a:spLocks noChangeArrowheads="1"/>
          </p:cNvSpPr>
          <p:nvPr/>
        </p:nvSpPr>
        <p:spPr bwMode="auto">
          <a:xfrm>
            <a:off x="1600200" y="3962400"/>
            <a:ext cx="5889380" cy="6461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/>
              <a:t>PENGHASILAN BRUTO</a:t>
            </a:r>
          </a:p>
        </p:txBody>
      </p:sp>
      <p:sp>
        <p:nvSpPr>
          <p:cNvPr id="25606" name="AutoShape 8"/>
          <p:cNvSpPr>
            <a:spLocks noChangeArrowheads="1"/>
          </p:cNvSpPr>
          <p:nvPr/>
        </p:nvSpPr>
        <p:spPr bwMode="auto">
          <a:xfrm>
            <a:off x="3352800" y="4800600"/>
            <a:ext cx="2208334" cy="685800"/>
          </a:xfrm>
          <a:prstGeom prst="downArrow">
            <a:avLst>
              <a:gd name="adj1" fmla="val 50000"/>
              <a:gd name="adj2" fmla="val 38953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25607" name="AutoShape 9"/>
          <p:cNvSpPr>
            <a:spLocks noChangeArrowheads="1"/>
          </p:cNvSpPr>
          <p:nvPr/>
        </p:nvSpPr>
        <p:spPr bwMode="auto">
          <a:xfrm>
            <a:off x="1509346" y="5576888"/>
            <a:ext cx="5871797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/>
              <a:t>MEMPERHATIKAN KETENTUAN P3B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400" y="228600"/>
            <a:ext cx="8534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PPh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26:</a:t>
            </a:r>
            <a:b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WP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Luar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Negeri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4" name="Rectangle 12"/>
          <p:cNvSpPr>
            <a:spLocks noChangeArrowheads="1"/>
          </p:cNvSpPr>
          <p:nvPr/>
        </p:nvSpPr>
        <p:spPr bwMode="auto">
          <a:xfrm>
            <a:off x="4189536" y="2997200"/>
            <a:ext cx="477715" cy="3000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 sz="2400">
              <a:latin typeface="Tahoma" pitchFamily="34" charset="0"/>
            </a:endParaRPr>
          </a:p>
        </p:txBody>
      </p:sp>
      <p:sp>
        <p:nvSpPr>
          <p:cNvPr id="26628" name="AutoShape 6"/>
          <p:cNvSpPr>
            <a:spLocks noChangeArrowheads="1"/>
          </p:cNvSpPr>
          <p:nvPr/>
        </p:nvSpPr>
        <p:spPr bwMode="auto">
          <a:xfrm>
            <a:off x="1884484" y="3446464"/>
            <a:ext cx="767862" cy="269875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 sz="2400">
              <a:latin typeface="Tahoma" pitchFamily="34" charset="0"/>
            </a:endParaRPr>
          </a:p>
        </p:txBody>
      </p:sp>
      <p:sp>
        <p:nvSpPr>
          <p:cNvPr id="26629" name="AutoShape 7"/>
          <p:cNvSpPr>
            <a:spLocks noChangeArrowheads="1"/>
          </p:cNvSpPr>
          <p:nvPr/>
        </p:nvSpPr>
        <p:spPr bwMode="auto">
          <a:xfrm>
            <a:off x="609600" y="3733800"/>
            <a:ext cx="3301511" cy="13280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latin typeface="Tahoma" pitchFamily="34" charset="0"/>
              </a:rPr>
              <a:t>TIDAK BERLAKU UNTUK </a:t>
            </a:r>
            <a:r>
              <a:rPr lang="en-US" sz="2400" dirty="0" err="1">
                <a:latin typeface="Tahoma" pitchFamily="34" charset="0"/>
              </a:rPr>
              <a:t>PPh</a:t>
            </a:r>
            <a:r>
              <a:rPr lang="en-US" sz="2400" dirty="0">
                <a:latin typeface="Tahoma" pitchFamily="34" charset="0"/>
              </a:rPr>
              <a:t> PASAL 21 FINAL</a:t>
            </a:r>
          </a:p>
        </p:txBody>
      </p:sp>
      <p:sp>
        <p:nvSpPr>
          <p:cNvPr id="26630" name="AutoShape 8"/>
          <p:cNvSpPr>
            <a:spLocks noChangeArrowheads="1"/>
          </p:cNvSpPr>
          <p:nvPr/>
        </p:nvSpPr>
        <p:spPr bwMode="auto">
          <a:xfrm>
            <a:off x="685800" y="1752600"/>
            <a:ext cx="7625862" cy="13280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400" dirty="0">
                <a:latin typeface="Tahoma" pitchFamily="34" charset="0"/>
              </a:rPr>
              <a:t>DIPOTONG </a:t>
            </a:r>
            <a:r>
              <a:rPr lang="en-US" sz="2400" dirty="0" err="1">
                <a:latin typeface="Tahoma" pitchFamily="34" charset="0"/>
              </a:rPr>
              <a:t>PPh</a:t>
            </a:r>
            <a:r>
              <a:rPr lang="en-US" sz="2400" dirty="0">
                <a:latin typeface="Tahoma" pitchFamily="34" charset="0"/>
              </a:rPr>
              <a:t> PASAL 21 SEBESAR 120% </a:t>
            </a:r>
            <a:endParaRPr lang="en-US" sz="2400" dirty="0" smtClean="0">
              <a:latin typeface="Tahoma" pitchFamily="34" charset="0"/>
            </a:endParaRPr>
          </a:p>
          <a:p>
            <a:pPr algn="ctr">
              <a:spcBef>
                <a:spcPts val="0"/>
              </a:spcBef>
            </a:pPr>
            <a:r>
              <a:rPr lang="en-US" sz="2400" dirty="0" smtClean="0">
                <a:latin typeface="Tahoma" pitchFamily="34" charset="0"/>
              </a:rPr>
              <a:t>DARI </a:t>
            </a:r>
            <a:r>
              <a:rPr lang="en-US" sz="2400" dirty="0" err="1">
                <a:latin typeface="Tahoma" pitchFamily="34" charset="0"/>
              </a:rPr>
              <a:t>PPh</a:t>
            </a:r>
            <a:r>
              <a:rPr lang="en-US" sz="2400" dirty="0">
                <a:latin typeface="Tahoma" pitchFamily="34" charset="0"/>
              </a:rPr>
              <a:t> PASAL 21 YANG SEHARUSNYA DIPOTONG JIKA </a:t>
            </a:r>
            <a:r>
              <a:rPr lang="en-US" sz="2400" dirty="0" smtClean="0">
                <a:latin typeface="Tahoma" pitchFamily="34" charset="0"/>
              </a:rPr>
              <a:t>BER-NPWP</a:t>
            </a:r>
            <a:endParaRPr lang="en-US" sz="2400" dirty="0">
              <a:latin typeface="Tahoma" pitchFamily="34" charset="0"/>
            </a:endParaRPr>
          </a:p>
        </p:txBody>
      </p:sp>
      <p:sp>
        <p:nvSpPr>
          <p:cNvPr id="26631" name="AutoShape 9"/>
          <p:cNvSpPr>
            <a:spLocks noChangeArrowheads="1"/>
          </p:cNvSpPr>
          <p:nvPr/>
        </p:nvSpPr>
        <p:spPr bwMode="auto">
          <a:xfrm>
            <a:off x="2362200" y="5791200"/>
            <a:ext cx="6204438" cy="7778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Tahoma" pitchFamily="34" charset="0"/>
              </a:rPr>
              <a:t>DIPERHITUNGKAN OLEH PEMOTONG DENGAN PPh PASAL 21 TERUTANG BULAN-BULAN BERIKUTNYA</a:t>
            </a:r>
          </a:p>
        </p:txBody>
      </p:sp>
      <p:sp>
        <p:nvSpPr>
          <p:cNvPr id="26632" name="AutoShape 10"/>
          <p:cNvSpPr>
            <a:spLocks noChangeArrowheads="1"/>
          </p:cNvSpPr>
          <p:nvPr/>
        </p:nvSpPr>
        <p:spPr bwMode="auto">
          <a:xfrm>
            <a:off x="6011008" y="3395663"/>
            <a:ext cx="769327" cy="320675"/>
          </a:xfrm>
          <a:prstGeom prst="downArrow">
            <a:avLst>
              <a:gd name="adj1" fmla="val 50000"/>
              <a:gd name="adj2" fmla="val 281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 sz="2400">
              <a:latin typeface="Tahoma" pitchFamily="34" charset="0"/>
            </a:endParaRPr>
          </a:p>
        </p:txBody>
      </p:sp>
      <p:sp>
        <p:nvSpPr>
          <p:cNvPr id="26633" name="Rectangle 11"/>
          <p:cNvSpPr>
            <a:spLocks noChangeArrowheads="1"/>
          </p:cNvSpPr>
          <p:nvPr/>
        </p:nvSpPr>
        <p:spPr bwMode="auto">
          <a:xfrm>
            <a:off x="2076450" y="3297239"/>
            <a:ext cx="4513385" cy="1984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 sz="2400">
              <a:latin typeface="Tahoma" pitchFamily="34" charset="0"/>
            </a:endParaRPr>
          </a:p>
        </p:txBody>
      </p:sp>
      <p:sp>
        <p:nvSpPr>
          <p:cNvPr id="26635" name="AutoShape 13"/>
          <p:cNvSpPr>
            <a:spLocks noChangeArrowheads="1"/>
          </p:cNvSpPr>
          <p:nvPr/>
        </p:nvSpPr>
        <p:spPr bwMode="auto">
          <a:xfrm>
            <a:off x="4114800" y="990600"/>
            <a:ext cx="863112" cy="330200"/>
          </a:xfrm>
          <a:prstGeom prst="downArrow">
            <a:avLst>
              <a:gd name="adj1" fmla="val 50000"/>
              <a:gd name="adj2" fmla="val 4432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26636" name="AutoShape 14"/>
          <p:cNvSpPr>
            <a:spLocks noChangeArrowheads="1"/>
          </p:cNvSpPr>
          <p:nvPr/>
        </p:nvSpPr>
        <p:spPr bwMode="auto">
          <a:xfrm>
            <a:off x="4552951" y="3716339"/>
            <a:ext cx="4246685" cy="173664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latin typeface="Tahoma" pitchFamily="34" charset="0"/>
              </a:rPr>
              <a:t>JIKA PEGAWAI TETAP, BER- NPWP SEBELUM PEMOTONGAN BULAN DESEMBER</a:t>
            </a:r>
          </a:p>
        </p:txBody>
      </p:sp>
      <p:sp>
        <p:nvSpPr>
          <p:cNvPr id="26637" name="AutoShape 16"/>
          <p:cNvSpPr>
            <a:spLocks noChangeArrowheads="1"/>
          </p:cNvSpPr>
          <p:nvPr/>
        </p:nvSpPr>
        <p:spPr bwMode="auto">
          <a:xfrm>
            <a:off x="6019800" y="5486400"/>
            <a:ext cx="864577" cy="249237"/>
          </a:xfrm>
          <a:prstGeom prst="downArrow">
            <a:avLst>
              <a:gd name="adj1" fmla="val 53926"/>
              <a:gd name="adj2" fmla="val 49778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 sz="2400">
              <a:latin typeface="Tahoma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8600" y="152400"/>
            <a:ext cx="853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Penerima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Penghasilan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Tidak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Ber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NPWP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6627" name="AutoShape 5"/>
          <p:cNvSpPr>
            <a:spLocks noChangeArrowheads="1"/>
          </p:cNvSpPr>
          <p:nvPr/>
        </p:nvSpPr>
        <p:spPr bwMode="auto">
          <a:xfrm>
            <a:off x="1669074" y="1341438"/>
            <a:ext cx="5827834" cy="51077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latin typeface="Tahoma" pitchFamily="34" charset="0"/>
              </a:rPr>
              <a:t>DIKENAKAN TARIF LEBIH TINGGI 20%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1210408" y="1893889"/>
            <a:ext cx="3074377" cy="91940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Bagi Penerima Penghasilan</a:t>
            </a: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6109189" y="4021138"/>
            <a:ext cx="863111" cy="398462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27653" name="AutoShape 6"/>
          <p:cNvSpPr>
            <a:spLocks noChangeArrowheads="1"/>
          </p:cNvSpPr>
          <p:nvPr/>
        </p:nvSpPr>
        <p:spPr bwMode="auto">
          <a:xfrm>
            <a:off x="1213338" y="3473451"/>
            <a:ext cx="3089031" cy="13192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SAAT DILAKUKAN PEMBAYARAN ATAU SAAT TERUTANGNYA PENGHASILAN</a:t>
            </a:r>
          </a:p>
        </p:txBody>
      </p:sp>
      <p:sp>
        <p:nvSpPr>
          <p:cNvPr id="27654" name="AutoShape 9"/>
          <p:cNvSpPr>
            <a:spLocks noChangeArrowheads="1"/>
          </p:cNvSpPr>
          <p:nvPr/>
        </p:nvSpPr>
        <p:spPr bwMode="auto">
          <a:xfrm>
            <a:off x="2363666" y="2852738"/>
            <a:ext cx="578826" cy="647700"/>
          </a:xfrm>
          <a:prstGeom prst="curvedRightArrow">
            <a:avLst>
              <a:gd name="adj1" fmla="val 43100"/>
              <a:gd name="adj2" fmla="val 86205"/>
              <a:gd name="adj3" fmla="val 33333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27655" name="AutoShape 10"/>
          <p:cNvSpPr>
            <a:spLocks noChangeArrowheads="1"/>
          </p:cNvSpPr>
          <p:nvPr/>
        </p:nvSpPr>
        <p:spPr bwMode="auto">
          <a:xfrm>
            <a:off x="4695092" y="1908176"/>
            <a:ext cx="3458308" cy="91940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Bagi Pemotong PPh Pasal 21/26</a:t>
            </a:r>
          </a:p>
        </p:txBody>
      </p:sp>
      <p:sp>
        <p:nvSpPr>
          <p:cNvPr id="27656" name="AutoShape 11"/>
          <p:cNvSpPr>
            <a:spLocks noChangeArrowheads="1"/>
          </p:cNvSpPr>
          <p:nvPr/>
        </p:nvSpPr>
        <p:spPr bwMode="auto">
          <a:xfrm>
            <a:off x="4938346" y="3463924"/>
            <a:ext cx="3201866" cy="71508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UNTUK SETIAP MASA PAJAK</a:t>
            </a:r>
          </a:p>
        </p:txBody>
      </p:sp>
      <p:sp>
        <p:nvSpPr>
          <p:cNvPr id="27657" name="AutoShape 8"/>
          <p:cNvSpPr>
            <a:spLocks noChangeArrowheads="1"/>
          </p:cNvSpPr>
          <p:nvPr/>
        </p:nvSpPr>
        <p:spPr bwMode="auto">
          <a:xfrm>
            <a:off x="6491654" y="2852738"/>
            <a:ext cx="480646" cy="647700"/>
          </a:xfrm>
          <a:prstGeom prst="curvedLeftArrow">
            <a:avLst>
              <a:gd name="adj1" fmla="val 51904"/>
              <a:gd name="adj2" fmla="val 103814"/>
              <a:gd name="adj3" fmla="val 33333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en-SG"/>
          </a:p>
        </p:txBody>
      </p:sp>
      <p:sp>
        <p:nvSpPr>
          <p:cNvPr id="27658" name="AutoShape 12"/>
          <p:cNvSpPr>
            <a:spLocks noChangeArrowheads="1"/>
          </p:cNvSpPr>
          <p:nvPr/>
        </p:nvSpPr>
        <p:spPr bwMode="auto">
          <a:xfrm>
            <a:off x="4939812" y="4454526"/>
            <a:ext cx="3427534" cy="225107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AKHIR BULAN DILAKUKANNYA PEMBAYARAN </a:t>
            </a:r>
            <a:br>
              <a:rPr lang="en-US" dirty="0"/>
            </a:br>
            <a:r>
              <a:rPr lang="en-US" dirty="0"/>
              <a:t>ATAU</a:t>
            </a:r>
            <a:br>
              <a:rPr lang="en-US" dirty="0"/>
            </a:br>
            <a:r>
              <a:rPr lang="en-US" dirty="0"/>
              <a:t>AKHIR BULAN TERUTANGNYA PENGHASILAN</a:t>
            </a:r>
          </a:p>
        </p:txBody>
      </p:sp>
      <p:sp>
        <p:nvSpPr>
          <p:cNvPr id="69645" name="AutoShape 13"/>
          <p:cNvSpPr>
            <a:spLocks noChangeArrowheads="1"/>
          </p:cNvSpPr>
          <p:nvPr/>
        </p:nvSpPr>
        <p:spPr bwMode="auto">
          <a:xfrm>
            <a:off x="3657600" y="1447800"/>
            <a:ext cx="1633904" cy="449262"/>
          </a:xfrm>
          <a:prstGeom prst="downArrow">
            <a:avLst>
              <a:gd name="adj1" fmla="val 50000"/>
              <a:gd name="adj2" fmla="val 321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 algn="r">
              <a:defRPr/>
            </a:pPr>
            <a:endParaRPr lang="en-SG"/>
          </a:p>
        </p:txBody>
      </p:sp>
      <p:sp>
        <p:nvSpPr>
          <p:cNvPr id="27660" name="Text Box 31"/>
          <p:cNvSpPr txBox="1">
            <a:spLocks noChangeArrowheads="1"/>
          </p:cNvSpPr>
          <p:nvPr/>
        </p:nvSpPr>
        <p:spPr bwMode="auto">
          <a:xfrm>
            <a:off x="539262" y="6572251"/>
            <a:ext cx="6575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en-US" sz="1000"/>
              <a:t>Pasal 21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28600" y="2286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Saat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Terutang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b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PPh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21/26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1339" y="981075"/>
            <a:ext cx="8222274" cy="5572125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en-US" sz="2400" dirty="0" err="1" smtClean="0"/>
              <a:t>Wajib</a:t>
            </a:r>
            <a:r>
              <a:rPr lang="en-US" sz="2400" dirty="0" smtClean="0"/>
              <a:t> </a:t>
            </a:r>
            <a:r>
              <a:rPr lang="en-US" sz="2400" dirty="0" err="1" smtClean="0"/>
              <a:t>Mendaftarkan</a:t>
            </a:r>
            <a:r>
              <a:rPr lang="en-US" sz="2400" dirty="0" smtClean="0"/>
              <a:t> </a:t>
            </a:r>
            <a:r>
              <a:rPr lang="en-US" sz="2400" dirty="0" err="1" smtClean="0"/>
              <a:t>Diri</a:t>
            </a:r>
            <a:r>
              <a:rPr lang="en-US" sz="2400" dirty="0" smtClean="0"/>
              <a:t> </a:t>
            </a:r>
            <a:r>
              <a:rPr lang="en-US" sz="2400" dirty="0" err="1" smtClean="0"/>
              <a:t>ke</a:t>
            </a:r>
            <a:r>
              <a:rPr lang="en-US" sz="2400" dirty="0" smtClean="0"/>
              <a:t> KPP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400" dirty="0" err="1" smtClean="0"/>
              <a:t>Wajib</a:t>
            </a:r>
            <a:r>
              <a:rPr lang="en-US" sz="2400" dirty="0" smtClean="0"/>
              <a:t> </a:t>
            </a:r>
            <a:r>
              <a:rPr lang="en-US" sz="2400" dirty="0" err="1" smtClean="0"/>
              <a:t>menghitung</a:t>
            </a:r>
            <a:r>
              <a:rPr lang="en-US" sz="2400" dirty="0" smtClean="0"/>
              <a:t>, </a:t>
            </a:r>
            <a:r>
              <a:rPr lang="en-US" sz="2400" dirty="0" err="1" smtClean="0"/>
              <a:t>memotong</a:t>
            </a:r>
            <a:r>
              <a:rPr lang="en-US" sz="2400" dirty="0" smtClean="0"/>
              <a:t>, </a:t>
            </a:r>
            <a:r>
              <a:rPr lang="en-US" sz="2400" dirty="0" err="1" smtClean="0"/>
              <a:t>menyetorkan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melaporkan</a:t>
            </a:r>
            <a:r>
              <a:rPr lang="en-US" sz="2400" dirty="0" smtClean="0"/>
              <a:t> </a:t>
            </a:r>
            <a:r>
              <a:rPr lang="en-US" sz="2400" dirty="0" err="1" smtClean="0"/>
              <a:t>PPh</a:t>
            </a:r>
            <a:r>
              <a:rPr lang="en-US" sz="2400" dirty="0" smtClean="0"/>
              <a:t> </a:t>
            </a:r>
            <a:r>
              <a:rPr lang="en-US" sz="2400" dirty="0" err="1" smtClean="0"/>
              <a:t>Pasal</a:t>
            </a:r>
            <a:r>
              <a:rPr lang="en-US" sz="2400" dirty="0" smtClean="0"/>
              <a:t> 21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Pasal</a:t>
            </a:r>
            <a:r>
              <a:rPr lang="en-US" sz="2400" dirty="0" smtClean="0"/>
              <a:t> 26 yang </a:t>
            </a:r>
            <a:r>
              <a:rPr lang="en-US" sz="2400" dirty="0" err="1" smtClean="0"/>
              <a:t>terutang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setiap</a:t>
            </a:r>
            <a:r>
              <a:rPr lang="en-US" sz="2400" dirty="0" smtClean="0"/>
              <a:t> </a:t>
            </a:r>
            <a:r>
              <a:rPr lang="en-US" sz="2400" dirty="0" err="1" smtClean="0"/>
              <a:t>bulan</a:t>
            </a:r>
            <a:r>
              <a:rPr lang="en-US" sz="2400" dirty="0" smtClean="0"/>
              <a:t> </a:t>
            </a:r>
            <a:r>
              <a:rPr lang="en-US" sz="2400" dirty="0" err="1" smtClean="0"/>
              <a:t>kalender</a:t>
            </a:r>
            <a:r>
              <a:rPr lang="en-US" sz="2400" dirty="0" smtClean="0"/>
              <a:t>.</a:t>
            </a:r>
          </a:p>
          <a:p>
            <a:pPr algn="just" eaLnBrk="1" hangingPunct="1">
              <a:lnSpc>
                <a:spcPct val="90000"/>
              </a:lnSpc>
            </a:pPr>
            <a:r>
              <a:rPr lang="fi-FI" sz="2400" dirty="0" smtClean="0"/>
              <a:t>PPh Pasal 21/26 yang dipotong wajib disetor ke Kantor Pos atau Bank </a:t>
            </a:r>
            <a:r>
              <a:rPr lang="en-US" sz="2400" dirty="0" smtClean="0"/>
              <a:t>paling lama 10 </a:t>
            </a:r>
            <a:r>
              <a:rPr lang="en-US" sz="2400" dirty="0" err="1" smtClean="0"/>
              <a:t>hari</a:t>
            </a:r>
            <a:r>
              <a:rPr lang="en-US" sz="2400" dirty="0" smtClean="0"/>
              <a:t> </a:t>
            </a:r>
            <a:r>
              <a:rPr lang="en-US" sz="2400" dirty="0" err="1" smtClean="0"/>
              <a:t>setelah</a:t>
            </a:r>
            <a:r>
              <a:rPr lang="en-US" sz="2400" dirty="0" smtClean="0"/>
              <a:t> </a:t>
            </a:r>
            <a:r>
              <a:rPr lang="en-US" sz="2400" dirty="0" err="1" smtClean="0"/>
              <a:t>Masa</a:t>
            </a:r>
            <a:r>
              <a:rPr lang="en-US" sz="2400" dirty="0" smtClean="0"/>
              <a:t> </a:t>
            </a:r>
            <a:r>
              <a:rPr lang="en-US" sz="2400" dirty="0" err="1" smtClean="0"/>
              <a:t>Pajak</a:t>
            </a:r>
            <a:r>
              <a:rPr lang="en-US" sz="2400" dirty="0" smtClean="0"/>
              <a:t> </a:t>
            </a:r>
            <a:r>
              <a:rPr lang="en-US" sz="2400" dirty="0" err="1" smtClean="0"/>
              <a:t>berakhir</a:t>
            </a:r>
            <a:r>
              <a:rPr lang="en-US" sz="2400" dirty="0" smtClean="0"/>
              <a:t>.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400" dirty="0" err="1" smtClean="0"/>
              <a:t>Pemotong</a:t>
            </a:r>
            <a:r>
              <a:rPr lang="en-US" sz="2400" dirty="0" smtClean="0"/>
              <a:t> </a:t>
            </a:r>
            <a:r>
              <a:rPr lang="en-US" sz="2400" dirty="0" err="1" smtClean="0"/>
              <a:t>Pajak</a:t>
            </a:r>
            <a:r>
              <a:rPr lang="en-US" sz="2400" dirty="0" smtClean="0"/>
              <a:t> </a:t>
            </a:r>
            <a:r>
              <a:rPr lang="en-US" sz="2400" dirty="0" err="1" smtClean="0"/>
              <a:t>wajib</a:t>
            </a:r>
            <a:r>
              <a:rPr lang="en-US" sz="2400" dirty="0" smtClean="0"/>
              <a:t> </a:t>
            </a:r>
            <a:r>
              <a:rPr lang="en-US" sz="2400" dirty="0" err="1" smtClean="0"/>
              <a:t>lapor</a:t>
            </a:r>
            <a:r>
              <a:rPr lang="en-US" sz="2400" dirty="0" smtClean="0"/>
              <a:t> </a:t>
            </a:r>
            <a:r>
              <a:rPr lang="en-US" sz="2400" dirty="0" err="1" smtClean="0"/>
              <a:t>sekalipun</a:t>
            </a:r>
            <a:r>
              <a:rPr lang="en-US" sz="2400" dirty="0" smtClean="0"/>
              <a:t> </a:t>
            </a:r>
            <a:r>
              <a:rPr lang="en-US" sz="2400" dirty="0" err="1" smtClean="0"/>
              <a:t>nihil</a:t>
            </a:r>
            <a:r>
              <a:rPr lang="fi-FI" sz="2400" dirty="0" smtClean="0"/>
              <a:t>, </a:t>
            </a:r>
            <a:r>
              <a:rPr lang="en-US" sz="2400" dirty="0" smtClean="0"/>
              <a:t>paling lama 20 </a:t>
            </a:r>
            <a:r>
              <a:rPr lang="en-US" sz="2400" dirty="0" err="1" smtClean="0"/>
              <a:t>hari</a:t>
            </a:r>
            <a:r>
              <a:rPr lang="en-US" sz="2400" dirty="0" smtClean="0"/>
              <a:t> </a:t>
            </a:r>
            <a:r>
              <a:rPr lang="en-US" sz="2400" dirty="0" err="1" smtClean="0"/>
              <a:t>setelah</a:t>
            </a:r>
            <a:r>
              <a:rPr lang="en-US" sz="2400" dirty="0" smtClean="0"/>
              <a:t> </a:t>
            </a:r>
            <a:r>
              <a:rPr lang="en-US" sz="2400" dirty="0" err="1" smtClean="0"/>
              <a:t>Masa</a:t>
            </a:r>
            <a:r>
              <a:rPr lang="en-US" sz="2400" dirty="0" smtClean="0"/>
              <a:t> </a:t>
            </a:r>
            <a:r>
              <a:rPr lang="en-US" sz="2400" dirty="0" err="1" smtClean="0"/>
              <a:t>Pajak</a:t>
            </a:r>
            <a:r>
              <a:rPr lang="en-US" sz="2400" dirty="0" smtClean="0"/>
              <a:t> </a:t>
            </a:r>
            <a:r>
              <a:rPr lang="en-US" sz="2400" dirty="0" err="1" smtClean="0"/>
              <a:t>berakhir</a:t>
            </a:r>
            <a:r>
              <a:rPr lang="en-US" sz="2400" dirty="0" smtClean="0"/>
              <a:t>.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400" dirty="0" err="1" smtClean="0"/>
              <a:t>Wajib</a:t>
            </a:r>
            <a:r>
              <a:rPr lang="en-US" sz="2400" dirty="0" smtClean="0"/>
              <a:t> </a:t>
            </a:r>
            <a:r>
              <a:rPr lang="en-US" sz="2400" dirty="0" err="1" smtClean="0"/>
              <a:t>Membuat</a:t>
            </a:r>
            <a:r>
              <a:rPr lang="en-US" sz="2400" dirty="0" smtClean="0"/>
              <a:t> </a:t>
            </a:r>
            <a:r>
              <a:rPr lang="en-US" sz="2400" dirty="0" err="1" smtClean="0"/>
              <a:t>Catatan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Kertas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r>
              <a:rPr lang="en-US" sz="2400" dirty="0" smtClean="0"/>
              <a:t> </a:t>
            </a:r>
            <a:r>
              <a:rPr lang="en-US" sz="2400" dirty="0" err="1" smtClean="0"/>
              <a:t>Perhitungan</a:t>
            </a:r>
            <a:r>
              <a:rPr lang="en-US" sz="2400" dirty="0" smtClean="0"/>
              <a:t> </a:t>
            </a:r>
            <a:r>
              <a:rPr lang="en-US" sz="2400" dirty="0" err="1" smtClean="0"/>
              <a:t>PPh</a:t>
            </a:r>
            <a:r>
              <a:rPr lang="en-US" sz="2400" dirty="0" smtClean="0"/>
              <a:t> Ps. 21/26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Setiap</a:t>
            </a:r>
            <a:r>
              <a:rPr lang="en-US" sz="2400" dirty="0" smtClean="0"/>
              <a:t> </a:t>
            </a:r>
            <a:r>
              <a:rPr lang="en-US" sz="2400" dirty="0" err="1" smtClean="0"/>
              <a:t>Masa</a:t>
            </a:r>
            <a:r>
              <a:rPr lang="en-US" sz="2400" dirty="0" smtClean="0"/>
              <a:t> </a:t>
            </a:r>
            <a:r>
              <a:rPr lang="en-US" sz="2400" dirty="0" err="1" smtClean="0"/>
              <a:t>Pajak</a:t>
            </a:r>
            <a:endParaRPr lang="en-US" sz="2400" dirty="0" smtClean="0"/>
          </a:p>
          <a:p>
            <a:pPr algn="just" eaLnBrk="1" hangingPunct="1">
              <a:lnSpc>
                <a:spcPct val="90000"/>
              </a:lnSpc>
            </a:pPr>
            <a:r>
              <a:rPr lang="en-US" sz="2400" dirty="0" err="1" smtClean="0"/>
              <a:t>Wajib</a:t>
            </a:r>
            <a:r>
              <a:rPr lang="en-US" sz="2400" dirty="0" smtClean="0"/>
              <a:t> </a:t>
            </a:r>
            <a:r>
              <a:rPr lang="en-US" sz="2400" dirty="0" err="1" smtClean="0"/>
              <a:t>Menyimpan</a:t>
            </a:r>
            <a:r>
              <a:rPr lang="en-US" sz="2400" dirty="0" smtClean="0"/>
              <a:t> </a:t>
            </a:r>
            <a:r>
              <a:rPr lang="en-US" sz="2400" dirty="0" err="1" smtClean="0"/>
              <a:t>Catatan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Kertas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r>
              <a:rPr lang="en-US" sz="2400" dirty="0" smtClean="0"/>
              <a:t> </a:t>
            </a:r>
            <a:r>
              <a:rPr lang="en-US" sz="2400" dirty="0" err="1" smtClean="0"/>
              <a:t>Sesuai</a:t>
            </a:r>
            <a:r>
              <a:rPr lang="en-US" sz="2400" dirty="0" smtClean="0"/>
              <a:t> </a:t>
            </a:r>
            <a:r>
              <a:rPr lang="en-US" sz="2400" dirty="0" err="1" smtClean="0"/>
              <a:t>Ketentuan</a:t>
            </a:r>
            <a:endParaRPr lang="fi-FI" sz="2400" dirty="0" smtClean="0"/>
          </a:p>
          <a:p>
            <a:pPr algn="just" eaLnBrk="1" hangingPunct="1">
              <a:lnSpc>
                <a:spcPct val="90000"/>
              </a:lnSpc>
            </a:pPr>
            <a:r>
              <a:rPr lang="en-US" sz="2400" dirty="0" err="1" smtClean="0"/>
              <a:t>Wajib</a:t>
            </a:r>
            <a:r>
              <a:rPr lang="en-US" sz="2400" dirty="0" smtClean="0"/>
              <a:t> </a:t>
            </a:r>
            <a:r>
              <a:rPr lang="en-US" sz="2400" dirty="0" err="1" smtClean="0"/>
              <a:t>Membuat</a:t>
            </a:r>
            <a:r>
              <a:rPr lang="en-US" sz="2400" dirty="0" smtClean="0"/>
              <a:t> </a:t>
            </a:r>
            <a:r>
              <a:rPr lang="en-US" sz="2400" dirty="0" err="1" smtClean="0"/>
              <a:t>Bukti</a:t>
            </a:r>
            <a:r>
              <a:rPr lang="en-US" sz="2400" dirty="0" smtClean="0"/>
              <a:t> </a:t>
            </a:r>
            <a:r>
              <a:rPr lang="en-US" sz="2400" dirty="0" err="1" smtClean="0"/>
              <a:t>Potong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Memberikannya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Penerima</a:t>
            </a:r>
            <a:r>
              <a:rPr lang="en-US" sz="2400" dirty="0" smtClean="0"/>
              <a:t> </a:t>
            </a:r>
            <a:r>
              <a:rPr lang="en-US" sz="2400" dirty="0" err="1" smtClean="0"/>
              <a:t>Penghasilan</a:t>
            </a:r>
            <a:endParaRPr lang="en-US" sz="24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152400" y="22860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Kewajiban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Pemotong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1339" y="981075"/>
            <a:ext cx="8222274" cy="5472113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just" eaLnBrk="1" hangingPunct="1"/>
            <a:r>
              <a:rPr lang="en-US" sz="2800" dirty="0" err="1" smtClean="0">
                <a:latin typeface="Tahoma" pitchFamily="34" charset="0"/>
              </a:rPr>
              <a:t>Untuk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pegawai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tetap</a:t>
            </a:r>
            <a:r>
              <a:rPr lang="en-US" sz="2800" dirty="0" smtClean="0">
                <a:latin typeface="Tahoma" pitchFamily="34" charset="0"/>
              </a:rPr>
              <a:t>/</a:t>
            </a:r>
            <a:r>
              <a:rPr lang="en-US" sz="2800" dirty="0" err="1" smtClean="0">
                <a:latin typeface="Tahoma" pitchFamily="34" charset="0"/>
              </a:rPr>
              <a:t>penerima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pensiun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berkala</a:t>
            </a:r>
            <a:r>
              <a:rPr lang="en-US" sz="2800" dirty="0" smtClean="0">
                <a:latin typeface="Tahoma" pitchFamily="34" charset="0"/>
              </a:rPr>
              <a:t>:</a:t>
            </a:r>
          </a:p>
          <a:p>
            <a:pPr marL="866775" lvl="1" indent="-409575" algn="just" eaLnBrk="1" hangingPunct="1"/>
            <a:r>
              <a:rPr lang="en-US" sz="2400" dirty="0" err="1" smtClean="0">
                <a:latin typeface="Tahoma" pitchFamily="34" charset="0"/>
              </a:rPr>
              <a:t>dibuat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sekali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setahun</a:t>
            </a:r>
            <a:r>
              <a:rPr lang="en-US" sz="2400" dirty="0" smtClean="0">
                <a:latin typeface="Tahoma" pitchFamily="34" charset="0"/>
              </a:rPr>
              <a:t> (Form 1721 A1/A2)</a:t>
            </a:r>
          </a:p>
          <a:p>
            <a:pPr marL="866775" lvl="1" indent="-409575" algn="just" eaLnBrk="1" hangingPunct="1"/>
            <a:r>
              <a:rPr lang="en-US" sz="2400" dirty="0" err="1" smtClean="0">
                <a:latin typeface="Tahoma" pitchFamily="34" charset="0"/>
              </a:rPr>
              <a:t>diberikan</a:t>
            </a:r>
            <a:r>
              <a:rPr lang="en-US" sz="2400" dirty="0" smtClean="0">
                <a:latin typeface="Tahoma" pitchFamily="34" charset="0"/>
              </a:rPr>
              <a:t> paling lama 1 </a:t>
            </a:r>
            <a:r>
              <a:rPr lang="en-US" sz="2400" dirty="0" err="1" smtClean="0">
                <a:latin typeface="Tahoma" pitchFamily="34" charset="0"/>
              </a:rPr>
              <a:t>bulan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setelah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akhir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tahun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atau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pegawai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berhenti</a:t>
            </a:r>
            <a:endParaRPr lang="en-US" sz="2400" dirty="0" smtClean="0">
              <a:latin typeface="Tahoma" pitchFamily="34" charset="0"/>
            </a:endParaRPr>
          </a:p>
          <a:p>
            <a:pPr algn="just" eaLnBrk="1" hangingPunct="1"/>
            <a:r>
              <a:rPr lang="en-US" sz="2800" dirty="0" err="1" smtClean="0">
                <a:latin typeface="Tahoma" pitchFamily="34" charset="0"/>
              </a:rPr>
              <a:t>Untuk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selain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pegawai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tetap</a:t>
            </a:r>
            <a:r>
              <a:rPr lang="en-US" sz="2800" dirty="0" smtClean="0">
                <a:latin typeface="Tahoma" pitchFamily="34" charset="0"/>
              </a:rPr>
              <a:t>/</a:t>
            </a:r>
            <a:r>
              <a:rPr lang="en-US" sz="2800" dirty="0" err="1" smtClean="0">
                <a:latin typeface="Tahoma" pitchFamily="34" charset="0"/>
              </a:rPr>
              <a:t>penerima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pensiun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berkala</a:t>
            </a:r>
            <a:r>
              <a:rPr lang="en-US" sz="2800" dirty="0" smtClean="0">
                <a:latin typeface="Tahoma" pitchFamily="34" charset="0"/>
              </a:rPr>
              <a:t>:</a:t>
            </a:r>
          </a:p>
          <a:p>
            <a:pPr marL="866775" lvl="1" indent="-409575" algn="just" eaLnBrk="1" hangingPunct="1"/>
            <a:r>
              <a:rPr lang="en-US" sz="2400" dirty="0" err="1" smtClean="0">
                <a:latin typeface="Tahoma" pitchFamily="34" charset="0"/>
              </a:rPr>
              <a:t>Dibuat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setiap</a:t>
            </a:r>
            <a:r>
              <a:rPr lang="en-US" sz="2400" dirty="0" smtClean="0">
                <a:latin typeface="Tahoma" pitchFamily="34" charset="0"/>
              </a:rPr>
              <a:t> kali </a:t>
            </a:r>
            <a:r>
              <a:rPr lang="en-US" sz="2400" dirty="0" err="1" smtClean="0">
                <a:latin typeface="Tahoma" pitchFamily="34" charset="0"/>
              </a:rPr>
              <a:t>ada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pemotongan</a:t>
            </a:r>
            <a:endParaRPr lang="en-US" sz="2400" dirty="0" smtClean="0">
              <a:latin typeface="Tahoma" pitchFamily="34" charset="0"/>
            </a:endParaRPr>
          </a:p>
          <a:p>
            <a:pPr marL="866775" lvl="1" indent="-409575" algn="just" eaLnBrk="1" hangingPunct="1"/>
            <a:r>
              <a:rPr lang="en-US" sz="2400" dirty="0" err="1" smtClean="0">
                <a:latin typeface="Tahoma" pitchFamily="34" charset="0"/>
              </a:rPr>
              <a:t>Jika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dalam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satu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bulan</a:t>
            </a:r>
            <a:r>
              <a:rPr lang="en-US" sz="2400" dirty="0" smtClean="0">
                <a:latin typeface="Tahoma" pitchFamily="34" charset="0"/>
              </a:rPr>
              <a:t> &gt; 1 kali </a:t>
            </a:r>
            <a:r>
              <a:rPr lang="en-US" sz="2400" dirty="0" err="1" smtClean="0">
                <a:latin typeface="Tahoma" pitchFamily="34" charset="0"/>
              </a:rPr>
              <a:t>pembayaran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maka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bukti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potong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dapat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dibuat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sekali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dalam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satu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</a:rPr>
              <a:t>bulan</a:t>
            </a:r>
            <a:endParaRPr lang="en-US" sz="2400" dirty="0" smtClean="0">
              <a:latin typeface="Tahoma" pitchFamily="34" charset="0"/>
            </a:endParaRPr>
          </a:p>
          <a:p>
            <a:pPr algn="just" eaLnBrk="1" hangingPunct="1"/>
            <a:r>
              <a:rPr lang="en-US" sz="2800" dirty="0" err="1" smtClean="0">
                <a:latin typeface="Tahoma" pitchFamily="34" charset="0"/>
              </a:rPr>
              <a:t>Bukti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Potong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PPh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Pasal</a:t>
            </a:r>
            <a:r>
              <a:rPr lang="en-US" sz="2800" dirty="0" smtClean="0">
                <a:latin typeface="Tahoma" pitchFamily="34" charset="0"/>
              </a:rPr>
              <a:t> 21 </a:t>
            </a:r>
            <a:r>
              <a:rPr lang="en-US" sz="2800" dirty="0" err="1" smtClean="0">
                <a:latin typeface="Tahoma" pitchFamily="34" charset="0"/>
              </a:rPr>
              <a:t>Tidak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wajib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dilampirkan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dalam</a:t>
            </a:r>
            <a:r>
              <a:rPr lang="en-US" sz="2800" dirty="0" smtClean="0">
                <a:latin typeface="Tahoma" pitchFamily="34" charset="0"/>
              </a:rPr>
              <a:t> SPT </a:t>
            </a:r>
            <a:r>
              <a:rPr lang="en-US" sz="2800" dirty="0" err="1" smtClean="0">
                <a:latin typeface="Tahoma" pitchFamily="34" charset="0"/>
              </a:rPr>
              <a:t>Masa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PPh</a:t>
            </a:r>
            <a:r>
              <a:rPr lang="en-US" sz="2800" dirty="0" smtClean="0">
                <a:latin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</a:rPr>
              <a:t>Pasal</a:t>
            </a:r>
            <a:r>
              <a:rPr lang="en-US" sz="2800" dirty="0" smtClean="0">
                <a:latin typeface="Tahoma" pitchFamily="34" charset="0"/>
              </a:rPr>
              <a:t> 21</a:t>
            </a:r>
          </a:p>
          <a:p>
            <a:pPr algn="just" eaLnBrk="1" hangingPunct="1"/>
            <a:endParaRPr lang="en-US" sz="2400" dirty="0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endParaRPr lang="en-US" sz="2400" dirty="0" smtClean="0">
              <a:latin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" y="152400"/>
            <a:ext cx="868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Bukti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Pemotongan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PPh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21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471389" cy="5005388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en-US" sz="2800" dirty="0" err="1" smtClean="0"/>
              <a:t>Wajib</a:t>
            </a:r>
            <a:r>
              <a:rPr lang="en-US" sz="2800" dirty="0" smtClean="0"/>
              <a:t> </a:t>
            </a:r>
            <a:r>
              <a:rPr lang="en-US" sz="2800" dirty="0" err="1" smtClean="0"/>
              <a:t>Mendaftarkan</a:t>
            </a:r>
            <a:r>
              <a:rPr lang="en-US" sz="2800" dirty="0" smtClean="0"/>
              <a:t> </a:t>
            </a:r>
            <a:r>
              <a:rPr lang="en-US" sz="2800" dirty="0" err="1" smtClean="0"/>
              <a:t>Diri</a:t>
            </a:r>
            <a:r>
              <a:rPr lang="en-US" sz="2800" dirty="0" smtClean="0"/>
              <a:t> </a:t>
            </a:r>
            <a:r>
              <a:rPr lang="en-US" sz="2800" dirty="0" err="1" smtClean="0"/>
              <a:t>ke</a:t>
            </a:r>
            <a:r>
              <a:rPr lang="en-US" sz="2800" dirty="0" smtClean="0"/>
              <a:t> KPP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sz="2800" dirty="0" err="1" smtClean="0"/>
              <a:t>Pegawai</a:t>
            </a:r>
            <a:r>
              <a:rPr lang="en-US" sz="2800" dirty="0" smtClean="0"/>
              <a:t>, </a:t>
            </a:r>
            <a:r>
              <a:rPr lang="en-US" sz="2800" dirty="0" err="1" smtClean="0"/>
              <a:t>Penerima</a:t>
            </a:r>
            <a:r>
              <a:rPr lang="en-US" sz="2800" dirty="0" smtClean="0"/>
              <a:t> </a:t>
            </a:r>
            <a:r>
              <a:rPr lang="en-US" sz="2800" dirty="0" err="1" smtClean="0"/>
              <a:t>Pensiun</a:t>
            </a:r>
            <a:r>
              <a:rPr lang="en-US" sz="2800" dirty="0" smtClean="0"/>
              <a:t> </a:t>
            </a:r>
            <a:r>
              <a:rPr lang="en-US" sz="2800" dirty="0" err="1" smtClean="0"/>
              <a:t>Berkala</a:t>
            </a:r>
            <a:r>
              <a:rPr lang="en-US" sz="2800" dirty="0" smtClean="0"/>
              <a:t>,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Bukan</a:t>
            </a:r>
            <a:r>
              <a:rPr lang="en-US" sz="2800" dirty="0" smtClean="0"/>
              <a:t> </a:t>
            </a:r>
            <a:r>
              <a:rPr lang="en-US" sz="2800" dirty="0" err="1" smtClean="0"/>
              <a:t>Pegawai</a:t>
            </a:r>
            <a:r>
              <a:rPr lang="en-US" sz="2800" dirty="0" smtClean="0"/>
              <a:t> </a:t>
            </a:r>
            <a:r>
              <a:rPr lang="en-US" sz="2800" dirty="0" err="1" smtClean="0"/>
              <a:t>tertentu</a:t>
            </a:r>
            <a:r>
              <a:rPr lang="en-US" sz="2800" dirty="0" smtClean="0"/>
              <a:t> </a:t>
            </a:r>
            <a:r>
              <a:rPr lang="en-US" sz="2800" dirty="0" err="1" smtClean="0"/>
              <a:t>Wajib</a:t>
            </a:r>
            <a:r>
              <a:rPr lang="en-US" sz="2800" dirty="0" smtClean="0"/>
              <a:t> </a:t>
            </a:r>
            <a:r>
              <a:rPr lang="en-US" sz="2800" dirty="0" err="1" smtClean="0"/>
              <a:t>Membuat</a:t>
            </a:r>
            <a:r>
              <a:rPr lang="en-US" sz="2800" dirty="0" smtClean="0"/>
              <a:t> </a:t>
            </a:r>
            <a:r>
              <a:rPr lang="en-US" sz="2800" dirty="0" err="1" smtClean="0"/>
              <a:t>Surat</a:t>
            </a:r>
            <a:r>
              <a:rPr lang="en-US" sz="2800" dirty="0" smtClean="0"/>
              <a:t> </a:t>
            </a:r>
            <a:r>
              <a:rPr lang="en-US" sz="2800" dirty="0" err="1" smtClean="0"/>
              <a:t>Pernyataan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Berisi</a:t>
            </a:r>
            <a:r>
              <a:rPr lang="en-US" sz="2800" dirty="0" smtClean="0"/>
              <a:t> </a:t>
            </a:r>
            <a:r>
              <a:rPr lang="en-US" sz="2800" dirty="0" err="1" smtClean="0"/>
              <a:t>Jumlah</a:t>
            </a:r>
            <a:r>
              <a:rPr lang="en-US" sz="2800" dirty="0" smtClean="0"/>
              <a:t> </a:t>
            </a:r>
            <a:r>
              <a:rPr lang="en-US" sz="2800" dirty="0" err="1" smtClean="0"/>
              <a:t>Tanggungan</a:t>
            </a:r>
            <a:r>
              <a:rPr lang="en-US" sz="2800" dirty="0" smtClean="0"/>
              <a:t> </a:t>
            </a:r>
            <a:r>
              <a:rPr lang="en-US" sz="2800" dirty="0" err="1" smtClean="0"/>
              <a:t>Keluarga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Awal</a:t>
            </a:r>
            <a:r>
              <a:rPr lang="en-US" sz="2800" dirty="0" smtClean="0"/>
              <a:t> </a:t>
            </a:r>
            <a:r>
              <a:rPr lang="en-US" sz="2800" dirty="0" err="1" smtClean="0"/>
              <a:t>Tahun</a:t>
            </a:r>
            <a:r>
              <a:rPr lang="en-US" sz="2800" dirty="0" smtClean="0"/>
              <a:t> </a:t>
            </a:r>
            <a:r>
              <a:rPr lang="en-US" sz="2800" dirty="0" err="1" smtClean="0"/>
              <a:t>Kalender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Saat</a:t>
            </a:r>
            <a:r>
              <a:rPr lang="en-US" sz="2800" dirty="0" smtClean="0"/>
              <a:t> </a:t>
            </a:r>
            <a:r>
              <a:rPr lang="en-US" sz="2800" dirty="0" err="1" smtClean="0"/>
              <a:t>Menjadi</a:t>
            </a:r>
            <a:r>
              <a:rPr lang="en-US" sz="2800" dirty="0" smtClean="0"/>
              <a:t> </a:t>
            </a:r>
            <a:r>
              <a:rPr lang="en-US" sz="2800" dirty="0" err="1" smtClean="0"/>
              <a:t>Subjek</a:t>
            </a:r>
            <a:r>
              <a:rPr lang="en-US" sz="2800" dirty="0" smtClean="0"/>
              <a:t> </a:t>
            </a:r>
            <a:r>
              <a:rPr lang="en-US" sz="2800" dirty="0" err="1" smtClean="0"/>
              <a:t>Pajak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Negeri</a:t>
            </a:r>
            <a:endParaRPr lang="en-US" sz="2800" dirty="0" smtClean="0"/>
          </a:p>
          <a:p>
            <a:pPr algn="just" eaLnBrk="1" hangingPunct="1">
              <a:lnSpc>
                <a:spcPct val="80000"/>
              </a:lnSpc>
            </a:pPr>
            <a:r>
              <a:rPr lang="en-US" sz="2800" dirty="0" err="1" smtClean="0"/>
              <a:t>Wajib</a:t>
            </a:r>
            <a:r>
              <a:rPr lang="en-US" sz="2800" dirty="0" smtClean="0"/>
              <a:t> </a:t>
            </a:r>
            <a:r>
              <a:rPr lang="en-US" sz="2800" dirty="0" err="1" smtClean="0"/>
              <a:t>Menyerahkan</a:t>
            </a:r>
            <a:r>
              <a:rPr lang="en-US" sz="2800" dirty="0" smtClean="0"/>
              <a:t> </a:t>
            </a:r>
            <a:r>
              <a:rPr lang="en-US" sz="2800" dirty="0" err="1" smtClean="0"/>
              <a:t>Surat</a:t>
            </a:r>
            <a:r>
              <a:rPr lang="en-US" sz="2800" dirty="0" smtClean="0"/>
              <a:t> </a:t>
            </a:r>
            <a:r>
              <a:rPr lang="en-US" sz="2800" dirty="0" err="1" smtClean="0"/>
              <a:t>Pernyataan</a:t>
            </a:r>
            <a:r>
              <a:rPr lang="en-US" sz="2800" dirty="0" smtClean="0"/>
              <a:t> </a:t>
            </a:r>
            <a:r>
              <a:rPr lang="en-US" sz="2800" dirty="0" err="1" smtClean="0"/>
              <a:t>Tanggungan</a:t>
            </a:r>
            <a:r>
              <a:rPr lang="en-US" sz="2800" dirty="0" smtClean="0"/>
              <a:t> </a:t>
            </a:r>
            <a:r>
              <a:rPr lang="en-US" sz="2800" dirty="0" err="1" smtClean="0"/>
              <a:t>Keluarga</a:t>
            </a:r>
            <a:r>
              <a:rPr lang="en-US" sz="2800" dirty="0" smtClean="0"/>
              <a:t> </a:t>
            </a:r>
            <a:r>
              <a:rPr lang="en-US" sz="2800" dirty="0" err="1" smtClean="0"/>
              <a:t>kpd</a:t>
            </a:r>
            <a:r>
              <a:rPr lang="en-US" sz="2800" dirty="0" smtClean="0"/>
              <a:t> </a:t>
            </a:r>
            <a:r>
              <a:rPr lang="en-US" sz="2800" dirty="0" err="1" smtClean="0"/>
              <a:t>Pemotong</a:t>
            </a:r>
            <a:r>
              <a:rPr lang="en-US" sz="2800" dirty="0" smtClean="0"/>
              <a:t> </a:t>
            </a:r>
            <a:r>
              <a:rPr lang="en-US" sz="2800" dirty="0" err="1" smtClean="0"/>
              <a:t>Pajak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Saat</a:t>
            </a:r>
            <a:r>
              <a:rPr lang="en-US" sz="2800" dirty="0" smtClean="0"/>
              <a:t> </a:t>
            </a:r>
            <a:r>
              <a:rPr lang="en-US" sz="2800" dirty="0" err="1" smtClean="0"/>
              <a:t>Mulai</a:t>
            </a:r>
            <a:r>
              <a:rPr lang="en-US" sz="2800" dirty="0" smtClean="0"/>
              <a:t> </a:t>
            </a:r>
            <a:r>
              <a:rPr lang="en-US" sz="2800" dirty="0" err="1" smtClean="0"/>
              <a:t>Bekerja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Mulai</a:t>
            </a:r>
            <a:r>
              <a:rPr lang="en-US" sz="2800" dirty="0" smtClean="0"/>
              <a:t> </a:t>
            </a:r>
            <a:r>
              <a:rPr lang="en-US" sz="2800" dirty="0" err="1" smtClean="0"/>
              <a:t>Pensiun</a:t>
            </a:r>
            <a:endParaRPr lang="en-US" sz="2800" dirty="0" smtClean="0"/>
          </a:p>
          <a:p>
            <a:pPr algn="just" eaLnBrk="1" hangingPunct="1">
              <a:lnSpc>
                <a:spcPct val="80000"/>
              </a:lnSpc>
            </a:pPr>
            <a:r>
              <a:rPr lang="en-US" sz="2800" dirty="0" err="1" smtClean="0"/>
              <a:t>Wajib</a:t>
            </a:r>
            <a:r>
              <a:rPr lang="en-US" sz="2800" dirty="0" smtClean="0"/>
              <a:t> </a:t>
            </a:r>
            <a:r>
              <a:rPr lang="en-US" sz="2800" dirty="0" err="1" smtClean="0"/>
              <a:t>Membuat</a:t>
            </a:r>
            <a:r>
              <a:rPr lang="en-US" sz="2800" dirty="0" smtClean="0"/>
              <a:t> </a:t>
            </a:r>
            <a:r>
              <a:rPr lang="en-US" sz="2800" dirty="0" err="1" smtClean="0"/>
              <a:t>Surat</a:t>
            </a:r>
            <a:r>
              <a:rPr lang="en-US" sz="2800" dirty="0" smtClean="0"/>
              <a:t> </a:t>
            </a:r>
            <a:r>
              <a:rPr lang="en-US" sz="2800" dirty="0" err="1" smtClean="0"/>
              <a:t>Pernyataan</a:t>
            </a:r>
            <a:r>
              <a:rPr lang="en-US" sz="2800" dirty="0" smtClean="0"/>
              <a:t> </a:t>
            </a:r>
            <a:r>
              <a:rPr lang="en-US" sz="2800" dirty="0" err="1" smtClean="0"/>
              <a:t>Baru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Hal </a:t>
            </a:r>
            <a:r>
              <a:rPr lang="en-US" sz="2800" dirty="0" err="1" smtClean="0"/>
              <a:t>Terjadi</a:t>
            </a:r>
            <a:r>
              <a:rPr lang="en-US" sz="2800" dirty="0" smtClean="0"/>
              <a:t> </a:t>
            </a:r>
            <a:r>
              <a:rPr lang="en-US" sz="2800" dirty="0" err="1" smtClean="0"/>
              <a:t>Perubahan</a:t>
            </a:r>
            <a:r>
              <a:rPr lang="en-US" sz="2800" dirty="0" smtClean="0"/>
              <a:t> </a:t>
            </a:r>
            <a:r>
              <a:rPr lang="en-US" sz="2800" dirty="0" err="1" smtClean="0"/>
              <a:t>Tanggungan</a:t>
            </a:r>
            <a:r>
              <a:rPr lang="en-US" sz="2800" dirty="0" smtClean="0"/>
              <a:t> </a:t>
            </a:r>
            <a:r>
              <a:rPr lang="en-US" sz="2800" dirty="0" err="1" smtClean="0"/>
              <a:t>Keluarga</a:t>
            </a:r>
            <a:r>
              <a:rPr lang="en-US" sz="2800" dirty="0" smtClean="0"/>
              <a:t> Paling </a:t>
            </a:r>
            <a:r>
              <a:rPr lang="en-US" sz="2800" dirty="0" err="1" smtClean="0"/>
              <a:t>Lambat</a:t>
            </a:r>
            <a:r>
              <a:rPr lang="en-US" sz="2800" dirty="0" smtClean="0"/>
              <a:t> </a:t>
            </a:r>
            <a:r>
              <a:rPr lang="en-US" sz="2800" dirty="0" err="1" smtClean="0"/>
              <a:t>Sebelum</a:t>
            </a:r>
            <a:r>
              <a:rPr lang="en-US" sz="2800" dirty="0" smtClean="0"/>
              <a:t> </a:t>
            </a:r>
            <a:r>
              <a:rPr lang="en-US" sz="2800" dirty="0" err="1" smtClean="0"/>
              <a:t>Mulai</a:t>
            </a:r>
            <a:r>
              <a:rPr lang="en-US" sz="2800" dirty="0" smtClean="0"/>
              <a:t> </a:t>
            </a:r>
            <a:r>
              <a:rPr lang="en-US" sz="2800" dirty="0" err="1" smtClean="0"/>
              <a:t>Tahun</a:t>
            </a:r>
            <a:r>
              <a:rPr lang="en-US" sz="2800" dirty="0" smtClean="0"/>
              <a:t> </a:t>
            </a:r>
            <a:r>
              <a:rPr lang="en-US" sz="2800" dirty="0" err="1" smtClean="0"/>
              <a:t>Kalender</a:t>
            </a:r>
            <a:r>
              <a:rPr lang="en-US" sz="2800" dirty="0" smtClean="0"/>
              <a:t> </a:t>
            </a:r>
            <a:r>
              <a:rPr lang="en-US" sz="2800" dirty="0" err="1" smtClean="0"/>
              <a:t>Berikutnya</a:t>
            </a:r>
            <a:endParaRPr lang="en-US" sz="28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152400" y="22860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Kewajiban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Penerima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Penghasilan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Maskot Kojib4-0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8400" y="-158054"/>
            <a:ext cx="2438400" cy="4124379"/>
          </a:xfrm>
          <a:prstGeom prst="rect">
            <a:avLst/>
          </a:prstGeom>
        </p:spPr>
      </p:pic>
      <p:sp>
        <p:nvSpPr>
          <p:cNvPr id="4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169025"/>
            <a:ext cx="2133600" cy="476250"/>
          </a:xfrm>
        </p:spPr>
        <p:txBody>
          <a:bodyPr/>
          <a:lstStyle/>
          <a:p>
            <a:fld id="{45F657AE-EDF3-4B9E-876B-F30A467E74C8}" type="slidenum">
              <a:rPr lang="en-US"/>
              <a:pPr/>
              <a:t>29</a:t>
            </a:fld>
            <a:endParaRPr lang="en-US"/>
          </a:p>
        </p:txBody>
      </p:sp>
      <p:sp>
        <p:nvSpPr>
          <p:cNvPr id="621570" name="AutoShape 2"/>
          <p:cNvSpPr>
            <a:spLocks noChangeArrowheads="1"/>
          </p:cNvSpPr>
          <p:nvPr/>
        </p:nvSpPr>
        <p:spPr bwMode="auto">
          <a:xfrm>
            <a:off x="1828800" y="3276600"/>
            <a:ext cx="4673600" cy="10017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dirty="0"/>
          </a:p>
        </p:txBody>
      </p:sp>
      <p:sp>
        <p:nvSpPr>
          <p:cNvPr id="621584" name="Rectangle 16"/>
          <p:cNvSpPr>
            <a:spLocks noChangeArrowheads="1"/>
          </p:cNvSpPr>
          <p:nvPr/>
        </p:nvSpPr>
        <p:spPr bwMode="auto">
          <a:xfrm>
            <a:off x="1117600" y="3827463"/>
            <a:ext cx="246063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ja-JP" altLang="en-US">
              <a:latin typeface="Century Gothic" pitchFamily="34" charset="0"/>
              <a:ea typeface="MS PGothic" pitchFamily="34" charset="-128"/>
            </a:endParaRPr>
          </a:p>
        </p:txBody>
      </p:sp>
      <p:sp>
        <p:nvSpPr>
          <p:cNvPr id="621614" name="Line 46"/>
          <p:cNvSpPr>
            <a:spLocks noChangeShapeType="1"/>
          </p:cNvSpPr>
          <p:nvPr/>
        </p:nvSpPr>
        <p:spPr bwMode="auto">
          <a:xfrm>
            <a:off x="3556000" y="4090988"/>
            <a:ext cx="3251200" cy="0"/>
          </a:xfrm>
          <a:prstGeom prst="line">
            <a:avLst/>
          </a:prstGeom>
          <a:noFill/>
          <a:ln w="28575" cap="rnd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1615" name="Line 47"/>
          <p:cNvSpPr>
            <a:spLocks noChangeShapeType="1"/>
          </p:cNvSpPr>
          <p:nvPr/>
        </p:nvSpPr>
        <p:spPr bwMode="auto">
          <a:xfrm>
            <a:off x="3556000" y="4090988"/>
            <a:ext cx="0" cy="1698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1616" name="Line 48"/>
          <p:cNvSpPr>
            <a:spLocks noChangeShapeType="1"/>
          </p:cNvSpPr>
          <p:nvPr/>
        </p:nvSpPr>
        <p:spPr bwMode="auto">
          <a:xfrm>
            <a:off x="6807200" y="4090988"/>
            <a:ext cx="0" cy="1698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1617" name="Line 49"/>
          <p:cNvSpPr>
            <a:spLocks noChangeShapeType="1"/>
          </p:cNvSpPr>
          <p:nvPr/>
        </p:nvSpPr>
        <p:spPr bwMode="auto">
          <a:xfrm>
            <a:off x="3556000" y="4260850"/>
            <a:ext cx="0" cy="168275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1618" name="Line 50"/>
          <p:cNvSpPr>
            <a:spLocks noChangeShapeType="1"/>
          </p:cNvSpPr>
          <p:nvPr/>
        </p:nvSpPr>
        <p:spPr bwMode="auto">
          <a:xfrm>
            <a:off x="6807200" y="4260850"/>
            <a:ext cx="0" cy="168275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1619" name="Line 51"/>
          <p:cNvSpPr>
            <a:spLocks noChangeShapeType="1"/>
          </p:cNvSpPr>
          <p:nvPr/>
        </p:nvSpPr>
        <p:spPr bwMode="auto">
          <a:xfrm>
            <a:off x="3556000" y="4429125"/>
            <a:ext cx="0" cy="169863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1620" name="Line 52"/>
          <p:cNvSpPr>
            <a:spLocks noChangeShapeType="1"/>
          </p:cNvSpPr>
          <p:nvPr/>
        </p:nvSpPr>
        <p:spPr bwMode="auto">
          <a:xfrm>
            <a:off x="6807200" y="4429125"/>
            <a:ext cx="0" cy="169863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1621" name="Line 53"/>
          <p:cNvSpPr>
            <a:spLocks noChangeShapeType="1"/>
          </p:cNvSpPr>
          <p:nvPr/>
        </p:nvSpPr>
        <p:spPr bwMode="auto">
          <a:xfrm>
            <a:off x="3556000" y="4598988"/>
            <a:ext cx="0" cy="1698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1622" name="Line 54"/>
          <p:cNvSpPr>
            <a:spLocks noChangeShapeType="1"/>
          </p:cNvSpPr>
          <p:nvPr/>
        </p:nvSpPr>
        <p:spPr bwMode="auto">
          <a:xfrm>
            <a:off x="6807200" y="4598988"/>
            <a:ext cx="0" cy="1698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1623" name="Line 55"/>
          <p:cNvSpPr>
            <a:spLocks noChangeShapeType="1"/>
          </p:cNvSpPr>
          <p:nvPr/>
        </p:nvSpPr>
        <p:spPr bwMode="auto">
          <a:xfrm flipV="1">
            <a:off x="3505200" y="4953000"/>
            <a:ext cx="3276600" cy="7620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26" name="Picture 25" descr="Logo pajakgoid dan kring pajak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0" y="1371600"/>
            <a:ext cx="2819400" cy="996799"/>
          </a:xfrm>
          <a:prstGeom prst="rect">
            <a:avLst/>
          </a:prstGeom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685800" y="3379788"/>
            <a:ext cx="7356475" cy="1739900"/>
            <a:chOff x="637" y="1266"/>
            <a:chExt cx="4634" cy="1096"/>
          </a:xfrm>
        </p:grpSpPr>
        <p:sp>
          <p:nvSpPr>
            <p:cNvPr id="28" name="Line 14"/>
            <p:cNvSpPr>
              <a:spLocks noChangeShapeType="1"/>
            </p:cNvSpPr>
            <p:nvPr/>
          </p:nvSpPr>
          <p:spPr bwMode="auto">
            <a:xfrm>
              <a:off x="637" y="2068"/>
              <a:ext cx="4634" cy="0"/>
            </a:xfrm>
            <a:prstGeom prst="line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sysClr val="windowText" lastClr="000000"/>
                </a:solidFill>
                <a:latin typeface="Candara" pitchFamily="34" charset="0"/>
              </a:endParaRPr>
            </a:p>
          </p:txBody>
        </p:sp>
        <p:sp>
          <p:nvSpPr>
            <p:cNvPr id="29" name="Line 15"/>
            <p:cNvSpPr>
              <a:spLocks noChangeShapeType="1"/>
            </p:cNvSpPr>
            <p:nvPr/>
          </p:nvSpPr>
          <p:spPr bwMode="auto">
            <a:xfrm flipH="1">
              <a:off x="1239" y="1266"/>
              <a:ext cx="0" cy="1096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lIns="36576" tIns="36576" rIns="36576" bIns="36576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sysClr val="windowText" lastClr="000000"/>
                </a:solidFill>
                <a:latin typeface="Candara" pitchFamily="34" charset="0"/>
              </a:endParaRPr>
            </a:p>
          </p:txBody>
        </p:sp>
      </p:grpSp>
      <p:pic>
        <p:nvPicPr>
          <p:cNvPr id="30" name="Picture 16" descr="DepkeuLogo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763" y="3900488"/>
            <a:ext cx="738187" cy="684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1" name="WordArt 17"/>
          <p:cNvSpPr>
            <a:spLocks noChangeArrowheads="1" noChangeShapeType="1" noTextEdit="1"/>
          </p:cNvSpPr>
          <p:nvPr/>
        </p:nvSpPr>
        <p:spPr bwMode="auto">
          <a:xfrm>
            <a:off x="1884363" y="3816350"/>
            <a:ext cx="6029325" cy="774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15875">
                  <a:solidFill>
                    <a:srgbClr val="00808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Rockwell"/>
              </a:rPr>
              <a:t>Terima</a:t>
            </a:r>
            <a:r>
              <a:rPr lang="en-US" sz="3600" kern="10" dirty="0">
                <a:ln w="15875">
                  <a:solidFill>
                    <a:srgbClr val="00808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Rockwell"/>
              </a:rPr>
              <a:t> </a:t>
            </a:r>
            <a:r>
              <a:rPr lang="en-US" sz="3600" kern="10" dirty="0" err="1">
                <a:ln w="15875">
                  <a:solidFill>
                    <a:srgbClr val="00808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Rockwell"/>
              </a:rPr>
              <a:t>Kasih</a:t>
            </a:r>
            <a:endParaRPr lang="en-US" sz="3600" kern="10" dirty="0">
              <a:ln w="15875">
                <a:solidFill>
                  <a:srgbClr val="008080"/>
                </a:solidFill>
                <a:round/>
                <a:headEnd/>
                <a:tailEnd/>
              </a:ln>
              <a:solidFill>
                <a:srgbClr val="3366FF"/>
              </a:solidFill>
              <a:latin typeface="Rockwell"/>
            </a:endParaRPr>
          </a:p>
        </p:txBody>
      </p:sp>
      <p:sp>
        <p:nvSpPr>
          <p:cNvPr id="32" name="WordArt 19"/>
          <p:cNvSpPr>
            <a:spLocks noChangeArrowheads="1" noChangeShapeType="1" noTextEdit="1"/>
          </p:cNvSpPr>
          <p:nvPr/>
        </p:nvSpPr>
        <p:spPr bwMode="auto">
          <a:xfrm>
            <a:off x="1828800" y="4800600"/>
            <a:ext cx="4144962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gency FB"/>
              </a:rPr>
              <a:t>Bangga</a:t>
            </a:r>
            <a:r>
              <a:rPr lang="en-US" sz="3600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gency FB"/>
              </a:rPr>
              <a:t> </a:t>
            </a:r>
            <a:r>
              <a:rPr lang="en-US" sz="3600" kern="10" dirty="0" err="1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gency FB"/>
              </a:rPr>
              <a:t>bayar</a:t>
            </a:r>
            <a:r>
              <a:rPr lang="en-US" sz="3600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gency FB"/>
              </a:rPr>
              <a:t> </a:t>
            </a:r>
            <a:r>
              <a:rPr lang="en-US" sz="3600" kern="10" dirty="0" err="1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gency FB"/>
              </a:rPr>
              <a:t>pajak</a:t>
            </a:r>
            <a:endParaRPr lang="en-US" sz="3600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9900"/>
              </a:solidFill>
              <a:latin typeface="Agency FB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8"/>
          <p:cNvSpPr>
            <a:spLocks noChangeArrowheads="1"/>
          </p:cNvSpPr>
          <p:nvPr/>
        </p:nvSpPr>
        <p:spPr bwMode="auto">
          <a:xfrm>
            <a:off x="827943" y="6059488"/>
            <a:ext cx="7488115" cy="449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 sz="2000">
              <a:latin typeface="Tahoma" pitchFamily="34" charset="0"/>
            </a:endParaRPr>
          </a:p>
        </p:txBody>
      </p:sp>
      <p:sp>
        <p:nvSpPr>
          <p:cNvPr id="3075" name="Rectangle 17"/>
          <p:cNvSpPr>
            <a:spLocks noChangeArrowheads="1"/>
          </p:cNvSpPr>
          <p:nvPr/>
        </p:nvSpPr>
        <p:spPr bwMode="auto">
          <a:xfrm>
            <a:off x="827943" y="5226051"/>
            <a:ext cx="7488115" cy="3984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r"/>
            <a:endParaRPr lang="en-SG" sz="2000">
              <a:latin typeface="Tahoma" pitchFamily="34" charset="0"/>
            </a:endParaRPr>
          </a:p>
        </p:txBody>
      </p:sp>
      <p:sp>
        <p:nvSpPr>
          <p:cNvPr id="3077" name="AutoShape 3"/>
          <p:cNvSpPr>
            <a:spLocks noChangeArrowheads="1"/>
          </p:cNvSpPr>
          <p:nvPr/>
        </p:nvSpPr>
        <p:spPr bwMode="auto">
          <a:xfrm>
            <a:off x="2819400" y="990600"/>
            <a:ext cx="3089031" cy="44267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 err="1">
                <a:latin typeface="Tahoma" pitchFamily="34" charset="0"/>
              </a:rPr>
              <a:t>Pajak</a:t>
            </a:r>
            <a:r>
              <a:rPr lang="en-US" sz="2000" dirty="0">
                <a:latin typeface="Tahoma" pitchFamily="34" charset="0"/>
              </a:rPr>
              <a:t> </a:t>
            </a:r>
            <a:r>
              <a:rPr lang="en-US" sz="2000" dirty="0" err="1" smtClean="0">
                <a:latin typeface="Tahoma" pitchFamily="34" charset="0"/>
              </a:rPr>
              <a:t>Penghasilan</a:t>
            </a:r>
            <a:endParaRPr lang="en-US" sz="2000" dirty="0">
              <a:latin typeface="Tahoma" pitchFamily="34" charset="0"/>
            </a:endParaRPr>
          </a:p>
        </p:txBody>
      </p:sp>
      <p:sp>
        <p:nvSpPr>
          <p:cNvPr id="3078" name="AutoShape 4"/>
          <p:cNvSpPr>
            <a:spLocks noChangeArrowheads="1"/>
          </p:cNvSpPr>
          <p:nvPr/>
        </p:nvSpPr>
        <p:spPr bwMode="auto">
          <a:xfrm>
            <a:off x="2590800" y="1828800"/>
            <a:ext cx="3527180" cy="11237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</a:rPr>
              <a:t>Pekerjaan</a:t>
            </a:r>
            <a:r>
              <a:rPr lang="en-US" sz="2000" dirty="0">
                <a:latin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</a:rPr>
              <a:t>atau</a:t>
            </a:r>
            <a:r>
              <a:rPr lang="en-US" sz="2000" dirty="0">
                <a:latin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</a:rPr>
              <a:t>jabatan</a:t>
            </a:r>
            <a:endParaRPr lang="en-US" sz="2000" dirty="0">
              <a:latin typeface="Tahoma" pitchFamily="34" charset="0"/>
            </a:endParaRPr>
          </a:p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</a:rPr>
              <a:t>Jasa</a:t>
            </a:r>
            <a:r>
              <a:rPr lang="en-US" sz="2000" dirty="0">
                <a:latin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</a:rPr>
              <a:t>dan</a:t>
            </a:r>
            <a:r>
              <a:rPr lang="en-US" sz="2000" dirty="0">
                <a:latin typeface="Tahoma" pitchFamily="34" charset="0"/>
              </a:rPr>
              <a:t> </a:t>
            </a:r>
          </a:p>
          <a:p>
            <a:pPr>
              <a:buFontTx/>
              <a:buChar char="•"/>
            </a:pPr>
            <a:r>
              <a:rPr lang="en-US" sz="2000" dirty="0">
                <a:latin typeface="Tahoma" pitchFamily="34" charset="0"/>
              </a:rPr>
              <a:t> </a:t>
            </a:r>
            <a:r>
              <a:rPr lang="en-US" sz="2000" dirty="0" err="1" smtClean="0">
                <a:latin typeface="Tahoma" pitchFamily="34" charset="0"/>
              </a:rPr>
              <a:t>Kegiatan</a:t>
            </a:r>
            <a:endParaRPr lang="en-US" sz="2000" dirty="0">
              <a:latin typeface="Tahoma" pitchFamily="34" charset="0"/>
            </a:endParaRPr>
          </a:p>
        </p:txBody>
      </p:sp>
      <p:sp>
        <p:nvSpPr>
          <p:cNvPr id="3079" name="AutoShape 5"/>
          <p:cNvSpPr>
            <a:spLocks noChangeArrowheads="1"/>
          </p:cNvSpPr>
          <p:nvPr/>
        </p:nvSpPr>
        <p:spPr bwMode="auto">
          <a:xfrm>
            <a:off x="914400" y="3810000"/>
            <a:ext cx="7263911" cy="11237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n-US" sz="2000" dirty="0" err="1">
                <a:latin typeface="Tahoma" pitchFamily="34" charset="0"/>
              </a:rPr>
              <a:t>Atas</a:t>
            </a:r>
            <a:r>
              <a:rPr lang="en-US" sz="2000" dirty="0">
                <a:latin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</a:rPr>
              <a:t>Penghasilan</a:t>
            </a:r>
            <a:r>
              <a:rPr lang="en-US" sz="2000" dirty="0">
                <a:latin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</a:rPr>
              <a:t>Berupa</a:t>
            </a:r>
            <a:r>
              <a:rPr lang="en-US" sz="2000" dirty="0">
                <a:latin typeface="Tahoma" pitchFamily="34" charset="0"/>
              </a:rPr>
              <a:t>: </a:t>
            </a:r>
          </a:p>
          <a:p>
            <a:pPr algn="ctr"/>
            <a:r>
              <a:rPr lang="en-US" sz="2000" b="1" dirty="0" err="1">
                <a:latin typeface="Tahoma" pitchFamily="34" charset="0"/>
              </a:rPr>
              <a:t>Gaji</a:t>
            </a:r>
            <a:r>
              <a:rPr lang="en-US" sz="2000" b="1" dirty="0">
                <a:latin typeface="Tahoma" pitchFamily="34" charset="0"/>
              </a:rPr>
              <a:t>, </a:t>
            </a:r>
            <a:r>
              <a:rPr lang="en-US" sz="2000" b="1" dirty="0" err="1">
                <a:latin typeface="Tahoma" pitchFamily="34" charset="0"/>
              </a:rPr>
              <a:t>Upah</a:t>
            </a:r>
            <a:r>
              <a:rPr lang="en-US" sz="2000" b="1" dirty="0">
                <a:latin typeface="Tahoma" pitchFamily="34" charset="0"/>
              </a:rPr>
              <a:t>, Honorarium, </a:t>
            </a:r>
            <a:r>
              <a:rPr lang="en-US" sz="2000" b="1" dirty="0" err="1">
                <a:latin typeface="Tahoma" pitchFamily="34" charset="0"/>
              </a:rPr>
              <a:t>Tunjangan</a:t>
            </a:r>
            <a:r>
              <a:rPr lang="en-US" sz="2000" b="1" dirty="0">
                <a:latin typeface="Tahoma" pitchFamily="34" charset="0"/>
              </a:rPr>
              <a:t>, </a:t>
            </a:r>
            <a:endParaRPr lang="en-US" sz="2000" b="1" dirty="0" smtClean="0">
              <a:latin typeface="Tahoma" pitchFamily="34" charset="0"/>
            </a:endParaRPr>
          </a:p>
          <a:p>
            <a:pPr algn="ctr"/>
            <a:r>
              <a:rPr lang="en-US" sz="2000" b="1" dirty="0" err="1" smtClean="0">
                <a:latin typeface="Tahoma" pitchFamily="34" charset="0"/>
              </a:rPr>
              <a:t>dan</a:t>
            </a:r>
            <a:r>
              <a:rPr lang="en-US" sz="2000" b="1" dirty="0" smtClean="0">
                <a:latin typeface="Tahoma" pitchFamily="34" charset="0"/>
              </a:rPr>
              <a:t> </a:t>
            </a:r>
            <a:r>
              <a:rPr lang="en-US" sz="2000" b="1" dirty="0" err="1">
                <a:latin typeface="Tahoma" pitchFamily="34" charset="0"/>
              </a:rPr>
              <a:t>Pembayaran</a:t>
            </a:r>
            <a:r>
              <a:rPr lang="en-US" sz="2000" b="1" dirty="0">
                <a:latin typeface="Tahoma" pitchFamily="34" charset="0"/>
              </a:rPr>
              <a:t> lain </a:t>
            </a:r>
            <a:r>
              <a:rPr lang="en-US" sz="2000" b="1" dirty="0" err="1">
                <a:latin typeface="Tahoma" pitchFamily="34" charset="0"/>
              </a:rPr>
              <a:t>dengan</a:t>
            </a:r>
            <a:r>
              <a:rPr lang="en-US" sz="2000" b="1" dirty="0">
                <a:latin typeface="Tahoma" pitchFamily="34" charset="0"/>
              </a:rPr>
              <a:t> </a:t>
            </a:r>
            <a:r>
              <a:rPr lang="en-US" sz="2000" b="1" dirty="0" err="1">
                <a:latin typeface="Tahoma" pitchFamily="34" charset="0"/>
              </a:rPr>
              <a:t>nama</a:t>
            </a:r>
            <a:r>
              <a:rPr lang="en-US" sz="2000" b="1" dirty="0">
                <a:latin typeface="Tahoma" pitchFamily="34" charset="0"/>
              </a:rPr>
              <a:t>/</a:t>
            </a:r>
            <a:r>
              <a:rPr lang="en-US" sz="2000" b="1" dirty="0" err="1">
                <a:latin typeface="Tahoma" pitchFamily="34" charset="0"/>
              </a:rPr>
              <a:t>bentuk</a:t>
            </a:r>
            <a:r>
              <a:rPr lang="en-US" sz="2000" b="1" dirty="0">
                <a:latin typeface="Tahoma" pitchFamily="34" charset="0"/>
              </a:rPr>
              <a:t> </a:t>
            </a:r>
            <a:r>
              <a:rPr lang="en-US" sz="2000" b="1" dirty="0" err="1">
                <a:latin typeface="Tahoma" pitchFamily="34" charset="0"/>
              </a:rPr>
              <a:t>apapun</a:t>
            </a:r>
            <a:endParaRPr lang="en-US" sz="2000" b="1" dirty="0">
              <a:latin typeface="Tahoma" pitchFamily="34" charset="0"/>
            </a:endParaRPr>
          </a:p>
        </p:txBody>
      </p:sp>
      <p:sp>
        <p:nvSpPr>
          <p:cNvPr id="3080" name="AutoShape 6"/>
          <p:cNvSpPr>
            <a:spLocks noChangeArrowheads="1"/>
          </p:cNvSpPr>
          <p:nvPr/>
        </p:nvSpPr>
        <p:spPr bwMode="auto">
          <a:xfrm>
            <a:off x="990600" y="5334000"/>
            <a:ext cx="3015762" cy="4397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Tahoma" pitchFamily="34" charset="0"/>
              </a:rPr>
              <a:t>Subjek Pajak DN</a:t>
            </a:r>
          </a:p>
        </p:txBody>
      </p:sp>
      <p:sp>
        <p:nvSpPr>
          <p:cNvPr id="3081" name="AutoShape 7"/>
          <p:cNvSpPr>
            <a:spLocks noChangeArrowheads="1"/>
          </p:cNvSpPr>
          <p:nvPr/>
        </p:nvSpPr>
        <p:spPr bwMode="auto">
          <a:xfrm>
            <a:off x="5181600" y="5334000"/>
            <a:ext cx="3014297" cy="4397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Tahoma" pitchFamily="34" charset="0"/>
              </a:rPr>
              <a:t>Subjek Pajak LN</a:t>
            </a:r>
          </a:p>
        </p:txBody>
      </p:sp>
      <p:sp>
        <p:nvSpPr>
          <p:cNvPr id="3082" name="AutoShape 8"/>
          <p:cNvSpPr>
            <a:spLocks noChangeArrowheads="1"/>
          </p:cNvSpPr>
          <p:nvPr/>
        </p:nvSpPr>
        <p:spPr bwMode="auto">
          <a:xfrm>
            <a:off x="1018443" y="6157914"/>
            <a:ext cx="3015762" cy="4397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 err="1">
                <a:latin typeface="Tahoma" pitchFamily="34" charset="0"/>
              </a:rPr>
              <a:t>PPh</a:t>
            </a:r>
            <a:r>
              <a:rPr lang="en-US" sz="2000" dirty="0">
                <a:latin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</a:rPr>
              <a:t>Pasal</a:t>
            </a:r>
            <a:r>
              <a:rPr lang="en-US" sz="2000" dirty="0">
                <a:latin typeface="Tahoma" pitchFamily="34" charset="0"/>
              </a:rPr>
              <a:t> 21</a:t>
            </a:r>
          </a:p>
        </p:txBody>
      </p:sp>
      <p:sp>
        <p:nvSpPr>
          <p:cNvPr id="3083" name="AutoShape 9"/>
          <p:cNvSpPr>
            <a:spLocks noChangeArrowheads="1"/>
          </p:cNvSpPr>
          <p:nvPr/>
        </p:nvSpPr>
        <p:spPr bwMode="auto">
          <a:xfrm>
            <a:off x="5146431" y="6157914"/>
            <a:ext cx="3014297" cy="4397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 err="1">
                <a:latin typeface="Tahoma" pitchFamily="34" charset="0"/>
              </a:rPr>
              <a:t>PPh</a:t>
            </a:r>
            <a:r>
              <a:rPr lang="en-US" sz="2000" dirty="0">
                <a:latin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</a:rPr>
              <a:t>Pasal</a:t>
            </a:r>
            <a:r>
              <a:rPr lang="en-US" sz="2000" dirty="0">
                <a:latin typeface="Tahoma" pitchFamily="34" charset="0"/>
              </a:rPr>
              <a:t> 26</a:t>
            </a:r>
          </a:p>
        </p:txBody>
      </p:sp>
      <p:sp>
        <p:nvSpPr>
          <p:cNvPr id="3084" name="AutoShape 10"/>
          <p:cNvSpPr>
            <a:spLocks noChangeArrowheads="1"/>
          </p:cNvSpPr>
          <p:nvPr/>
        </p:nvSpPr>
        <p:spPr bwMode="auto">
          <a:xfrm>
            <a:off x="4114800" y="1447800"/>
            <a:ext cx="575897" cy="366713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 algn="r"/>
            <a:endParaRPr lang="en-SG" sz="2000">
              <a:latin typeface="Tahoma" pitchFamily="34" charset="0"/>
            </a:endParaRPr>
          </a:p>
        </p:txBody>
      </p:sp>
      <p:sp>
        <p:nvSpPr>
          <p:cNvPr id="3085" name="AutoShape 12"/>
          <p:cNvSpPr>
            <a:spLocks noChangeArrowheads="1"/>
          </p:cNvSpPr>
          <p:nvPr/>
        </p:nvSpPr>
        <p:spPr bwMode="auto">
          <a:xfrm>
            <a:off x="2133600" y="4953000"/>
            <a:ext cx="575896" cy="2746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 algn="r"/>
            <a:endParaRPr lang="en-SG" sz="2000">
              <a:latin typeface="Tahoma" pitchFamily="34" charset="0"/>
            </a:endParaRPr>
          </a:p>
        </p:txBody>
      </p:sp>
      <p:sp>
        <p:nvSpPr>
          <p:cNvPr id="3086" name="AutoShape 13"/>
          <p:cNvSpPr>
            <a:spLocks noChangeArrowheads="1"/>
          </p:cNvSpPr>
          <p:nvPr/>
        </p:nvSpPr>
        <p:spPr bwMode="auto">
          <a:xfrm>
            <a:off x="6400800" y="4953000"/>
            <a:ext cx="575896" cy="298450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 algn="r"/>
            <a:endParaRPr lang="en-SG" sz="2000">
              <a:latin typeface="Tahoma" pitchFamily="34" charset="0"/>
            </a:endParaRPr>
          </a:p>
        </p:txBody>
      </p:sp>
      <p:sp>
        <p:nvSpPr>
          <p:cNvPr id="3087" name="AutoShape 14"/>
          <p:cNvSpPr>
            <a:spLocks noChangeArrowheads="1"/>
          </p:cNvSpPr>
          <p:nvPr/>
        </p:nvSpPr>
        <p:spPr bwMode="auto">
          <a:xfrm>
            <a:off x="4114800" y="2971800"/>
            <a:ext cx="575897" cy="838200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 algn="r"/>
            <a:endParaRPr lang="en-SG" sz="2000">
              <a:latin typeface="Tahoma" pitchFamily="34" charset="0"/>
            </a:endParaRPr>
          </a:p>
        </p:txBody>
      </p:sp>
      <p:sp>
        <p:nvSpPr>
          <p:cNvPr id="3088" name="AutoShape 19"/>
          <p:cNvSpPr>
            <a:spLocks noChangeArrowheads="1"/>
          </p:cNvSpPr>
          <p:nvPr/>
        </p:nvSpPr>
        <p:spPr bwMode="auto">
          <a:xfrm>
            <a:off x="2133600" y="5791200"/>
            <a:ext cx="575896" cy="2746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 algn="r"/>
            <a:endParaRPr lang="en-SG" sz="2000">
              <a:latin typeface="Tahoma" pitchFamily="34" charset="0"/>
            </a:endParaRPr>
          </a:p>
        </p:txBody>
      </p:sp>
      <p:sp>
        <p:nvSpPr>
          <p:cNvPr id="3089" name="AutoShape 20"/>
          <p:cNvSpPr>
            <a:spLocks noChangeArrowheads="1"/>
          </p:cNvSpPr>
          <p:nvPr/>
        </p:nvSpPr>
        <p:spPr bwMode="auto">
          <a:xfrm>
            <a:off x="6400800" y="5791200"/>
            <a:ext cx="575896" cy="274637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 algn="r"/>
            <a:endParaRPr lang="en-SG" sz="200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295400" y="152400"/>
            <a:ext cx="66992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Pengertian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PPh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21/26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648200" y="1447800"/>
            <a:ext cx="2537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sehubungan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dengan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648200" y="2971800"/>
            <a:ext cx="3962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yang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dilakukan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Subjek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Pajak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Orang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Pribadi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228600" y="1214438"/>
          <a:ext cx="8686800" cy="5414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100" name="Text Box 31"/>
          <p:cNvSpPr txBox="1">
            <a:spLocks noChangeArrowheads="1"/>
          </p:cNvSpPr>
          <p:nvPr/>
        </p:nvSpPr>
        <p:spPr bwMode="auto">
          <a:xfrm>
            <a:off x="539262" y="6572251"/>
            <a:ext cx="107914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en-US" sz="1000"/>
              <a:t>Pasal 2 ayat (1)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0" y="228600"/>
            <a:ext cx="72442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Pemotong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PPh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21/26</a:t>
            </a:r>
            <a:endParaRPr lang="en-US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229600" cy="4876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just" eaLnBrk="1" hangingPunct="1"/>
            <a:r>
              <a:rPr lang="en-US" sz="2800" dirty="0" smtClean="0"/>
              <a:t>Kantor </a:t>
            </a:r>
            <a:r>
              <a:rPr lang="en-US" sz="2800" dirty="0" err="1" smtClean="0"/>
              <a:t>perwakilan</a:t>
            </a:r>
            <a:r>
              <a:rPr lang="en-US" sz="2800" dirty="0" smtClean="0"/>
              <a:t> </a:t>
            </a:r>
            <a:r>
              <a:rPr lang="en-US" sz="2800" dirty="0" err="1" smtClean="0"/>
              <a:t>negara</a:t>
            </a:r>
            <a:r>
              <a:rPr lang="en-US" sz="2800" dirty="0" smtClean="0"/>
              <a:t> </a:t>
            </a:r>
            <a:r>
              <a:rPr lang="en-US" sz="2800" dirty="0" err="1" smtClean="0"/>
              <a:t>asing</a:t>
            </a:r>
            <a:endParaRPr lang="en-US" sz="2800" dirty="0" smtClean="0"/>
          </a:p>
          <a:p>
            <a:pPr algn="just" eaLnBrk="1" hangingPunct="1"/>
            <a:r>
              <a:rPr lang="en-US" sz="2800" dirty="0" err="1" smtClean="0"/>
              <a:t>Organisasi-organisasi</a:t>
            </a:r>
            <a:r>
              <a:rPr lang="en-US" sz="2800" dirty="0" smtClean="0"/>
              <a:t> </a:t>
            </a:r>
            <a:r>
              <a:rPr lang="en-US" sz="2800" dirty="0" err="1" smtClean="0"/>
              <a:t>internasional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ditetapkan</a:t>
            </a:r>
            <a:r>
              <a:rPr lang="en-US" sz="2800" dirty="0" smtClean="0"/>
              <a:t> </a:t>
            </a:r>
            <a:r>
              <a:rPr lang="en-US" sz="2800" dirty="0" err="1" smtClean="0"/>
              <a:t>Menteri</a:t>
            </a:r>
            <a:r>
              <a:rPr lang="en-US" sz="2800" dirty="0" smtClean="0"/>
              <a:t> </a:t>
            </a:r>
            <a:r>
              <a:rPr lang="en-US" sz="2800" dirty="0" err="1" smtClean="0"/>
              <a:t>Keuangan</a:t>
            </a:r>
            <a:endParaRPr lang="en-US" sz="2800" dirty="0" smtClean="0"/>
          </a:p>
          <a:p>
            <a:pPr algn="just" eaLnBrk="1" hangingPunct="1"/>
            <a:r>
              <a:rPr lang="en-US" sz="2800" dirty="0" err="1" smtClean="0"/>
              <a:t>Pemberi</a:t>
            </a:r>
            <a:r>
              <a:rPr lang="en-US" sz="2800" dirty="0" smtClean="0"/>
              <a:t> </a:t>
            </a:r>
            <a:r>
              <a:rPr lang="en-US" sz="2800" dirty="0" err="1" smtClean="0"/>
              <a:t>kerja</a:t>
            </a:r>
            <a:r>
              <a:rPr lang="en-US" sz="2800" dirty="0" smtClean="0"/>
              <a:t> </a:t>
            </a:r>
            <a:r>
              <a:rPr lang="en-US" sz="2800" dirty="0" err="1" smtClean="0"/>
              <a:t>orang</a:t>
            </a:r>
            <a:r>
              <a:rPr lang="en-US" sz="2800" dirty="0" smtClean="0"/>
              <a:t> </a:t>
            </a:r>
            <a:r>
              <a:rPr lang="en-US" sz="2800" dirty="0" err="1" smtClean="0"/>
              <a:t>pribadi</a:t>
            </a:r>
            <a:r>
              <a:rPr lang="en-US" sz="2800" dirty="0" smtClean="0"/>
              <a:t> yang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melakukan</a:t>
            </a:r>
            <a:r>
              <a:rPr lang="en-US" sz="2800" dirty="0" smtClean="0"/>
              <a:t> </a:t>
            </a:r>
            <a:r>
              <a:rPr lang="en-US" sz="2800" dirty="0" err="1" smtClean="0"/>
              <a:t>kegiatan</a:t>
            </a:r>
            <a:r>
              <a:rPr lang="en-US" sz="2800" dirty="0" smtClean="0"/>
              <a:t> </a:t>
            </a:r>
            <a:r>
              <a:rPr lang="en-US" sz="2800" dirty="0" err="1" smtClean="0"/>
              <a:t>usaha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pekerjaan</a:t>
            </a:r>
            <a:r>
              <a:rPr lang="en-US" sz="2800" dirty="0" smtClean="0"/>
              <a:t> </a:t>
            </a:r>
            <a:r>
              <a:rPr lang="en-US" sz="2800" dirty="0" err="1" smtClean="0"/>
              <a:t>bebas</a:t>
            </a:r>
            <a:r>
              <a:rPr lang="en-US" sz="2800" dirty="0" smtClean="0"/>
              <a:t> yang </a:t>
            </a:r>
            <a:r>
              <a:rPr lang="en-US" sz="2800" dirty="0" err="1" smtClean="0"/>
              <a:t>semata-mata</a:t>
            </a:r>
            <a:r>
              <a:rPr lang="en-US" sz="2800" dirty="0" smtClean="0"/>
              <a:t> </a:t>
            </a:r>
            <a:r>
              <a:rPr lang="en-US" sz="2800" dirty="0" err="1" smtClean="0"/>
              <a:t>memperkerjakan</a:t>
            </a:r>
            <a:r>
              <a:rPr lang="en-US" sz="2800" dirty="0" smtClean="0"/>
              <a:t> </a:t>
            </a:r>
            <a:r>
              <a:rPr lang="en-US" sz="2800" dirty="0" err="1" smtClean="0"/>
              <a:t>orang</a:t>
            </a:r>
            <a:r>
              <a:rPr lang="en-US" sz="2800" dirty="0" smtClean="0"/>
              <a:t> </a:t>
            </a:r>
            <a:r>
              <a:rPr lang="en-US" sz="2800" dirty="0" err="1" smtClean="0"/>
              <a:t>pribadi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melakukan</a:t>
            </a:r>
            <a:r>
              <a:rPr lang="en-US" sz="2800" dirty="0" smtClean="0"/>
              <a:t> </a:t>
            </a:r>
            <a:r>
              <a:rPr lang="en-US" sz="2800" dirty="0" err="1" smtClean="0"/>
              <a:t>pekerjaan</a:t>
            </a:r>
            <a:r>
              <a:rPr lang="en-US" sz="2800" dirty="0" smtClean="0"/>
              <a:t> </a:t>
            </a:r>
            <a:r>
              <a:rPr lang="en-US" sz="2800" dirty="0" err="1" smtClean="0"/>
              <a:t>rumah</a:t>
            </a:r>
            <a:r>
              <a:rPr lang="en-US" sz="2800" dirty="0" smtClean="0"/>
              <a:t> </a:t>
            </a:r>
            <a:r>
              <a:rPr lang="en-US" sz="2800" dirty="0" err="1" smtClean="0"/>
              <a:t>tangga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pekerjaan</a:t>
            </a:r>
            <a:r>
              <a:rPr lang="en-US" sz="2800" dirty="0" smtClean="0"/>
              <a:t> </a:t>
            </a:r>
            <a:r>
              <a:rPr lang="en-US" sz="2800" dirty="0" err="1" smtClean="0"/>
              <a:t>bukan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rangka</a:t>
            </a:r>
            <a:r>
              <a:rPr lang="en-US" sz="2800" dirty="0" smtClean="0"/>
              <a:t> </a:t>
            </a:r>
            <a:r>
              <a:rPr lang="en-US" sz="2800" dirty="0" err="1" smtClean="0"/>
              <a:t>melakukan</a:t>
            </a:r>
            <a:r>
              <a:rPr lang="en-US" sz="2800" dirty="0" smtClean="0"/>
              <a:t> </a:t>
            </a:r>
            <a:r>
              <a:rPr lang="en-US" sz="2800" dirty="0" err="1" smtClean="0"/>
              <a:t>kegiatan</a:t>
            </a:r>
            <a:r>
              <a:rPr lang="en-US" sz="2800" dirty="0" smtClean="0"/>
              <a:t> </a:t>
            </a:r>
            <a:r>
              <a:rPr lang="en-US" sz="2800" dirty="0" err="1" smtClean="0"/>
              <a:t>usaha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pekerjaan</a:t>
            </a:r>
            <a:r>
              <a:rPr lang="en-US" sz="2800" dirty="0" smtClean="0"/>
              <a:t> </a:t>
            </a:r>
            <a:r>
              <a:rPr lang="en-US" sz="2800" dirty="0" err="1" smtClean="0"/>
              <a:t>bebas</a:t>
            </a:r>
            <a:endParaRPr lang="en-US" sz="2800" dirty="0" smtClean="0"/>
          </a:p>
          <a:p>
            <a:pPr eaLnBrk="1" hangingPunct="1"/>
            <a:endParaRPr lang="en-US" sz="2800" dirty="0" smtClean="0"/>
          </a:p>
        </p:txBody>
      </p:sp>
      <p:sp>
        <p:nvSpPr>
          <p:cNvPr id="5124" name="Text Box 31"/>
          <p:cNvSpPr txBox="1">
            <a:spLocks noChangeArrowheads="1"/>
          </p:cNvSpPr>
          <p:nvPr/>
        </p:nvSpPr>
        <p:spPr bwMode="auto">
          <a:xfrm>
            <a:off x="539262" y="6572251"/>
            <a:ext cx="107914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en-US" sz="1000"/>
              <a:t>Pasal 2 ayat (2)</a:t>
            </a:r>
          </a:p>
        </p:txBody>
      </p:sp>
      <p:sp>
        <p:nvSpPr>
          <p:cNvPr id="5" name="Rectangle 4"/>
          <p:cNvSpPr/>
          <p:nvPr/>
        </p:nvSpPr>
        <p:spPr>
          <a:xfrm>
            <a:off x="228600" y="228600"/>
            <a:ext cx="8077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Tidak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Termasuk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Pemberi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Kerja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sebagai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Pemotong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PPh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Pasal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21/26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5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352692" cy="5060950"/>
          </a:xfrm>
          <a:prstGeom prst="roundRect">
            <a:avLst>
              <a:gd name="adj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err="1" smtClean="0"/>
              <a:t>Pegawai</a:t>
            </a:r>
            <a:r>
              <a:rPr lang="en-US" sz="2800" dirty="0" smtClean="0"/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sz="2800" dirty="0" err="1" smtClean="0"/>
              <a:t>Penerima</a:t>
            </a:r>
            <a:r>
              <a:rPr lang="en-US" sz="2800" dirty="0" smtClean="0"/>
              <a:t> </a:t>
            </a:r>
            <a:r>
              <a:rPr lang="en-US" sz="2800" dirty="0" err="1" smtClean="0"/>
              <a:t>uang</a:t>
            </a:r>
            <a:r>
              <a:rPr lang="en-US" sz="2800" dirty="0" smtClean="0"/>
              <a:t> </a:t>
            </a:r>
            <a:r>
              <a:rPr lang="en-US" sz="2800" dirty="0" err="1" smtClean="0"/>
              <a:t>pesangon</a:t>
            </a:r>
            <a:r>
              <a:rPr lang="en-US" sz="2800" dirty="0" smtClean="0"/>
              <a:t>, </a:t>
            </a:r>
            <a:r>
              <a:rPr lang="en-US" sz="2800" dirty="0" err="1" smtClean="0"/>
              <a:t>pensiun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uang</a:t>
            </a:r>
            <a:r>
              <a:rPr lang="en-US" sz="2800" dirty="0" smtClean="0"/>
              <a:t> </a:t>
            </a:r>
            <a:r>
              <a:rPr lang="en-US" sz="2800" dirty="0" err="1" smtClean="0"/>
              <a:t>manfaat</a:t>
            </a:r>
            <a:r>
              <a:rPr lang="en-US" sz="2800" dirty="0" smtClean="0"/>
              <a:t> </a:t>
            </a:r>
            <a:r>
              <a:rPr lang="en-US" sz="2800" dirty="0" err="1" smtClean="0"/>
              <a:t>pensiun</a:t>
            </a:r>
            <a:r>
              <a:rPr lang="en-US" sz="2800" dirty="0" smtClean="0"/>
              <a:t>, THT, JHT, </a:t>
            </a:r>
            <a:r>
              <a:rPr lang="en-US" sz="2800" dirty="0" err="1" smtClean="0"/>
              <a:t>termasuk</a:t>
            </a:r>
            <a:r>
              <a:rPr lang="en-US" sz="2800" dirty="0" smtClean="0"/>
              <a:t> </a:t>
            </a:r>
            <a:r>
              <a:rPr lang="en-US" sz="2800" dirty="0" err="1" smtClean="0"/>
              <a:t>ahli</a:t>
            </a:r>
            <a:r>
              <a:rPr lang="en-US" sz="2800" dirty="0" smtClean="0"/>
              <a:t> </a:t>
            </a:r>
            <a:r>
              <a:rPr lang="en-US" sz="2800" dirty="0" err="1" smtClean="0"/>
              <a:t>warisnya</a:t>
            </a: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err="1" smtClean="0"/>
              <a:t>Bukan</a:t>
            </a:r>
            <a:r>
              <a:rPr lang="en-US" sz="2800" dirty="0" smtClean="0"/>
              <a:t> </a:t>
            </a:r>
            <a:r>
              <a:rPr lang="en-US" sz="2800" dirty="0" err="1" smtClean="0"/>
              <a:t>pegawai</a:t>
            </a:r>
            <a:endParaRPr lang="en-US" sz="2800" dirty="0" smtClean="0"/>
          </a:p>
          <a:p>
            <a:pPr eaLnBrk="1" hangingPunct="1">
              <a:lnSpc>
                <a:spcPct val="80000"/>
              </a:lnSpc>
              <a:buNone/>
            </a:pPr>
            <a:r>
              <a:rPr lang="en-US" sz="2800" dirty="0" smtClean="0"/>
              <a:t>	yang </a:t>
            </a:r>
            <a:r>
              <a:rPr lang="en-US" sz="2800" dirty="0" err="1" smtClean="0"/>
              <a:t>menerima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memperoleh</a:t>
            </a:r>
            <a:r>
              <a:rPr lang="en-US" sz="2800" dirty="0" smtClean="0"/>
              <a:t> </a:t>
            </a:r>
            <a:r>
              <a:rPr lang="en-US" sz="2800" dirty="0" err="1" smtClean="0"/>
              <a:t>penghasilan</a:t>
            </a:r>
            <a:r>
              <a:rPr lang="en-US" sz="2800" dirty="0" smtClean="0"/>
              <a:t> </a:t>
            </a:r>
            <a:r>
              <a:rPr lang="en-US" sz="2800" dirty="0" err="1" smtClean="0"/>
              <a:t>sehubungan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pekerjaan</a:t>
            </a:r>
            <a:r>
              <a:rPr lang="en-US" sz="2800" dirty="0" smtClean="0"/>
              <a:t>, </a:t>
            </a:r>
            <a:r>
              <a:rPr lang="en-US" sz="2800" dirty="0" err="1" smtClean="0"/>
              <a:t>jasa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kegiatan</a:t>
            </a: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err="1" smtClean="0"/>
              <a:t>Peserta</a:t>
            </a:r>
            <a:r>
              <a:rPr lang="en-US" sz="2800" dirty="0" smtClean="0"/>
              <a:t> </a:t>
            </a:r>
            <a:r>
              <a:rPr lang="en-US" sz="2800" dirty="0" err="1" smtClean="0"/>
              <a:t>kegiatan</a:t>
            </a:r>
            <a:endParaRPr lang="en-US" sz="2800" dirty="0" smtClean="0"/>
          </a:p>
          <a:p>
            <a:pPr eaLnBrk="1" hangingPunct="1">
              <a:lnSpc>
                <a:spcPct val="80000"/>
              </a:lnSpc>
              <a:buNone/>
            </a:pPr>
            <a:r>
              <a:rPr lang="en-US" sz="2800" dirty="0" smtClean="0"/>
              <a:t>	yang </a:t>
            </a:r>
            <a:r>
              <a:rPr lang="en-US" sz="2800" dirty="0" err="1" smtClean="0"/>
              <a:t>menerima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memperoleh</a:t>
            </a:r>
            <a:r>
              <a:rPr lang="en-US" sz="2800" dirty="0" smtClean="0"/>
              <a:t> </a:t>
            </a:r>
            <a:r>
              <a:rPr lang="en-US" sz="2800" dirty="0" err="1" smtClean="0"/>
              <a:t>penghasilan</a:t>
            </a:r>
            <a:r>
              <a:rPr lang="en-US" sz="2800" dirty="0" smtClean="0"/>
              <a:t> </a:t>
            </a:r>
            <a:r>
              <a:rPr lang="en-US" sz="2800" dirty="0" err="1" smtClean="0"/>
              <a:t>sehubungan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keikutsertaannya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suatu</a:t>
            </a:r>
            <a:r>
              <a:rPr lang="en-US" sz="2800" dirty="0" smtClean="0"/>
              <a:t> </a:t>
            </a:r>
            <a:r>
              <a:rPr lang="en-US" sz="2800" dirty="0" err="1" smtClean="0"/>
              <a:t>kegiatan</a:t>
            </a:r>
            <a:endParaRPr lang="en-US" sz="28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228600" y="152400"/>
            <a:ext cx="861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Penerima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Penghasilan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Yang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Dipotong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PPh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Pasal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21/26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715962"/>
          </a:xfrm>
        </p:spPr>
        <p:txBody>
          <a:bodyPr/>
          <a:lstStyle/>
          <a:p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Bukan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Pegawai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990600"/>
            <a:ext cx="8229600" cy="5562600"/>
          </a:xfrm>
        </p:spPr>
        <p:txBody>
          <a:bodyPr/>
          <a:lstStyle/>
          <a:p>
            <a:pPr marL="457200" lvl="1" indent="-45720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Tenaga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ahli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0" lvl="1" indent="-457200" eaLnBrk="1" hangingPunct="1">
              <a:lnSpc>
                <a:spcPct val="80000"/>
              </a:lnSpc>
              <a:buNone/>
            </a:pP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	yang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melakukan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pekerjaan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bebas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terdiri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dari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pengacara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akuntan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arsitek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dokter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oknsultan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notaris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penilai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aktuaris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0" lvl="1" indent="-457200" eaLnBrk="1" hangingPunct="1">
              <a:lnSpc>
                <a:spcPct val="80000"/>
              </a:lnSpc>
              <a:buFont typeface="+mj-lt"/>
              <a:buAutoNum type="arabicPeriod" startAt="2"/>
            </a:pP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Seniman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pekerja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seni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pPr marL="457200" lvl="1" indent="-457200" eaLnBrk="1" hangingPunct="1">
              <a:lnSpc>
                <a:spcPct val="80000"/>
              </a:lnSpc>
              <a:buNone/>
            </a:pP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	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pemain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musik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pembawa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acara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penyanyi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pelawak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bintang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film,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bintang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sinetron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bintang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iklan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sutradara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kru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film,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foto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model,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peragawan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peragawati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pemain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drama,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penari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pemahat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pelukis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seniman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lainnya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0" lvl="1" indent="-457200" eaLnBrk="1" hangingPunct="1">
              <a:lnSpc>
                <a:spcPct val="80000"/>
              </a:lnSpc>
              <a:buFont typeface="+mj-lt"/>
              <a:buAutoNum type="arabicPeriod" startAt="3"/>
            </a:pP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Olahragawan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0" lvl="1" indent="-457200" eaLnBrk="1" hangingPunct="1">
              <a:lnSpc>
                <a:spcPct val="80000"/>
              </a:lnSpc>
              <a:buFont typeface="+mj-lt"/>
              <a:buAutoNum type="arabicPeriod" startAt="3"/>
            </a:pP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Penasihat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pengajar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pelatih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penceramah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penyuluh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moderator</a:t>
            </a:r>
          </a:p>
          <a:p>
            <a:pPr marL="457200" lvl="1" indent="-457200" eaLnBrk="1" hangingPunct="1">
              <a:lnSpc>
                <a:spcPct val="80000"/>
              </a:lnSpc>
              <a:buFont typeface="+mj-lt"/>
              <a:buAutoNum type="arabicPeriod" startAt="3"/>
            </a:pP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Pengarang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peneliti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penerjemah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0" lvl="1" indent="-457200" eaLnBrk="1" hangingPunct="1">
              <a:lnSpc>
                <a:spcPct val="80000"/>
              </a:lnSpc>
              <a:buFont typeface="+mj-lt"/>
              <a:buAutoNum type="arabicPeriod" startAt="3"/>
            </a:pP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Pemberi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jasa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dalam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segala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bidang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0" lvl="1" indent="-457200" eaLnBrk="1" hangingPunct="1">
              <a:lnSpc>
                <a:spcPct val="80000"/>
              </a:lnSpc>
              <a:buNone/>
            </a:pP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	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termasuk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teknik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komputer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sistem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aplikasinya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telekomunikasi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elektronika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fotografi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ekonomi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sosial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serta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pemberi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jasa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kepada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suatu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kepanitiaan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0" lvl="1" indent="-457200" eaLnBrk="1" hangingPunct="1">
              <a:lnSpc>
                <a:spcPct val="80000"/>
              </a:lnSpc>
              <a:buFont typeface="+mj-lt"/>
              <a:buAutoNum type="arabicPeriod" startAt="7"/>
            </a:pP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Agen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iklan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0" lvl="1" indent="-457200" eaLnBrk="1" hangingPunct="1">
              <a:lnSpc>
                <a:spcPct val="80000"/>
              </a:lnSpc>
              <a:buFont typeface="+mj-lt"/>
              <a:buAutoNum type="arabicPeriod" startAt="7"/>
            </a:pP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Pengawas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pengelola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proyek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0" lvl="1" indent="-457200" eaLnBrk="1" hangingPunct="1">
              <a:lnSpc>
                <a:spcPct val="80000"/>
              </a:lnSpc>
              <a:buFont typeface="+mj-lt"/>
              <a:buAutoNum type="arabicPeriod" startAt="7"/>
            </a:pP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Pembawa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pesanan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/yang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menemukan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langganan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perantara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0" lvl="1" indent="-457200" eaLnBrk="1" hangingPunct="1">
              <a:lnSpc>
                <a:spcPct val="80000"/>
              </a:lnSpc>
              <a:buFont typeface="+mj-lt"/>
              <a:buAutoNum type="arabicPeriod" startAt="7"/>
            </a:pP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Petugas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penjaja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barang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dagangan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0" lvl="1" indent="-457200" eaLnBrk="1" hangingPunct="1">
              <a:lnSpc>
                <a:spcPct val="80000"/>
              </a:lnSpc>
              <a:buFont typeface="+mj-lt"/>
              <a:buAutoNum type="arabicPeriod" startAt="7"/>
            </a:pP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Petugas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dinas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luar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asuransi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457200" lvl="1" indent="-457200" eaLnBrk="1" hangingPunct="1">
              <a:lnSpc>
                <a:spcPct val="80000"/>
              </a:lnSpc>
              <a:buFont typeface="+mj-lt"/>
              <a:buAutoNum type="arabicPeriod" startAt="7"/>
            </a:pP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Distributor MLM, Direct Selling,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kegiatan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sejenis</a:t>
            </a:r>
            <a:r>
              <a:rPr lang="en-US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lainnya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Peserta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Kegiatan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1" indent="-514350" eaLnBrk="1" hangingPunct="1">
              <a:lnSpc>
                <a:spcPct val="80000"/>
              </a:lnSpc>
              <a:buFont typeface="+mj-lt"/>
              <a:buAutoNum type="arabicPeriod"/>
              <a:tabLst>
                <a:tab pos="542925" algn="l"/>
              </a:tabLst>
            </a:pP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Peserta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perlombaan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dalam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segala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bidang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pPr marL="514350" lvl="1" indent="-514350" eaLnBrk="1" hangingPunct="1">
              <a:lnSpc>
                <a:spcPct val="80000"/>
              </a:lnSpc>
              <a:buNone/>
              <a:tabLst>
                <a:tab pos="542925" algn="l"/>
              </a:tabLst>
            </a:pP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	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antara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lain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perlombaan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olahraga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seni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ketangkasan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ilmu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pengetahuan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teknologi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perlombaan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lainnya</a:t>
            </a:r>
            <a:endParaRPr lang="en-US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lvl="1" indent="-514350" eaLnBrk="1" hangingPunct="1">
              <a:lnSpc>
                <a:spcPct val="80000"/>
              </a:lnSpc>
              <a:buFont typeface="+mj-lt"/>
              <a:buAutoNum type="arabicPeriod" startAt="2"/>
              <a:tabLst>
                <a:tab pos="542925" algn="l"/>
              </a:tabLst>
            </a:pP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Peserta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rapat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konferensi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sidang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pertemuan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kunjungan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kerja</a:t>
            </a:r>
            <a:endParaRPr lang="en-US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lvl="1" indent="-514350" eaLnBrk="1" hangingPunct="1">
              <a:lnSpc>
                <a:spcPct val="80000"/>
              </a:lnSpc>
              <a:buFont typeface="+mj-lt"/>
              <a:buAutoNum type="arabicPeriod" startAt="2"/>
              <a:tabLst>
                <a:tab pos="542925" algn="l"/>
              </a:tabLst>
            </a:pP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Peserta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anggota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dalam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suatu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kepanitiaan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sebagai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penyelenggara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kegiatan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tertentu</a:t>
            </a:r>
            <a:endParaRPr lang="en-US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lvl="1" indent="-514350" eaLnBrk="1" hangingPunct="1">
              <a:lnSpc>
                <a:spcPct val="80000"/>
              </a:lnSpc>
              <a:buFont typeface="+mj-lt"/>
              <a:buAutoNum type="arabicPeriod" startAt="2"/>
              <a:tabLst>
                <a:tab pos="542925" algn="l"/>
              </a:tabLst>
            </a:pP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Peserta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pendidikan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pelatihan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magang</a:t>
            </a:r>
            <a:endParaRPr lang="en-US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lvl="1" indent="-514350" eaLnBrk="1" hangingPunct="1">
              <a:lnSpc>
                <a:spcPct val="80000"/>
              </a:lnSpc>
              <a:buFont typeface="+mj-lt"/>
              <a:buAutoNum type="arabicPeriod" startAt="2"/>
              <a:tabLst>
                <a:tab pos="542925" algn="l"/>
              </a:tabLst>
            </a:pP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Peserta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kegiatan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lainnya</a:t>
            </a:r>
            <a:endParaRPr lang="en-US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AutoShape 3"/>
          <p:cNvSpPr>
            <a:spLocks noGrp="1" noChangeArrowheads="1"/>
          </p:cNvSpPr>
          <p:nvPr>
            <p:ph type="body" idx="1"/>
          </p:nvPr>
        </p:nvSpPr>
        <p:spPr>
          <a:xfrm>
            <a:off x="285751" y="1500188"/>
            <a:ext cx="8440615" cy="3041650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Penghasilan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Pegawai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Tetap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baik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teratur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maupun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tidak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teratur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Penghasilan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Penerima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Pensiun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secara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teratur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Penghasilan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sehubungan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dengan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pemutusan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hubungan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kerja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dan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sehubungan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pensiun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yang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diterima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sekaligus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Penghasilan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pegawai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tidak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tetap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atau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tenaga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kerja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lepas</a:t>
            </a:r>
            <a:endParaRPr lang="en-US" sz="2400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Imbalan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kepada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bukan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pegawai</a:t>
            </a:r>
            <a:endParaRPr lang="en-US" sz="2400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Imbalan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kepada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peserta</a:t>
            </a:r>
            <a:r>
              <a:rPr lang="en-US" sz="24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kegiatan</a:t>
            </a:r>
            <a:endParaRPr lang="en-US" sz="2400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173" name="AutoShape 12"/>
          <p:cNvSpPr>
            <a:spLocks noChangeArrowheads="1"/>
          </p:cNvSpPr>
          <p:nvPr/>
        </p:nvSpPr>
        <p:spPr bwMode="auto">
          <a:xfrm>
            <a:off x="1371600" y="4572000"/>
            <a:ext cx="5918689" cy="1060133"/>
          </a:xfrm>
          <a:prstGeom prst="downArrow">
            <a:avLst>
              <a:gd name="adj1" fmla="val 58501"/>
              <a:gd name="adj2" fmla="val 52574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Tahoma" pitchFamily="34" charset="0"/>
                <a:cs typeface="Tahoma" pitchFamily="34" charset="0"/>
              </a:rPr>
              <a:t>TERMASUK</a:t>
            </a:r>
          </a:p>
          <a:p>
            <a:pPr algn="ctr">
              <a:spcBef>
                <a:spcPct val="50000"/>
              </a:spcBef>
            </a:pPr>
            <a:r>
              <a:rPr lang="en-US" sz="1600" b="1" dirty="0" err="1">
                <a:latin typeface="Tahoma" pitchFamily="34" charset="0"/>
                <a:cs typeface="Tahoma" pitchFamily="34" charset="0"/>
              </a:rPr>
              <a:t>Natura</a:t>
            </a:r>
            <a:r>
              <a:rPr lang="en-US" sz="1600" b="1" dirty="0">
                <a:latin typeface="Tahoma" pitchFamily="34" charset="0"/>
                <a:cs typeface="Tahoma" pitchFamily="34" charset="0"/>
              </a:rPr>
              <a:t>/</a:t>
            </a:r>
            <a:r>
              <a:rPr lang="en-US" sz="1600" b="1" dirty="0" err="1">
                <a:latin typeface="Tahoma" pitchFamily="34" charset="0"/>
                <a:cs typeface="Tahoma" pitchFamily="34" charset="0"/>
              </a:rPr>
              <a:t>Kenikmatan</a:t>
            </a:r>
            <a:r>
              <a:rPr lang="en-US" sz="16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 err="1">
                <a:latin typeface="Tahoma" pitchFamily="34" charset="0"/>
                <a:cs typeface="Tahoma" pitchFamily="34" charset="0"/>
              </a:rPr>
              <a:t>dari</a:t>
            </a:r>
            <a:r>
              <a:rPr lang="en-US" sz="1600" b="1" dirty="0">
                <a:latin typeface="Tahoma" pitchFamily="34" charset="0"/>
                <a:cs typeface="Tahoma" pitchFamily="34" charset="0"/>
              </a:rPr>
              <a:t> :</a:t>
            </a:r>
          </a:p>
        </p:txBody>
      </p:sp>
      <p:sp>
        <p:nvSpPr>
          <p:cNvPr id="7174" name="AutoShape 13"/>
          <p:cNvSpPr>
            <a:spLocks noChangeArrowheads="1"/>
          </p:cNvSpPr>
          <p:nvPr/>
        </p:nvSpPr>
        <p:spPr bwMode="auto">
          <a:xfrm>
            <a:off x="1447800" y="5715000"/>
            <a:ext cx="5515708" cy="9715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b="1" dirty="0" err="1">
                <a:latin typeface="Tahoma" pitchFamily="34" charset="0"/>
                <a:cs typeface="Tahoma" pitchFamily="34" charset="0"/>
              </a:rPr>
              <a:t>Bukan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>
                <a:latin typeface="Tahoma" pitchFamily="34" charset="0"/>
                <a:cs typeface="Tahoma" pitchFamily="34" charset="0"/>
              </a:rPr>
              <a:t>Wajib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>
                <a:latin typeface="Tahoma" pitchFamily="34" charset="0"/>
                <a:cs typeface="Tahoma" pitchFamily="34" charset="0"/>
              </a:rPr>
              <a:t>Pajak</a:t>
            </a:r>
            <a:endParaRPr lang="en-US" b="1" dirty="0"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b="1" dirty="0" err="1">
                <a:latin typeface="Tahoma" pitchFamily="34" charset="0"/>
                <a:cs typeface="Tahoma" pitchFamily="34" charset="0"/>
              </a:rPr>
              <a:t>Wajib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>
                <a:latin typeface="Tahoma" pitchFamily="34" charset="0"/>
                <a:cs typeface="Tahoma" pitchFamily="34" charset="0"/>
              </a:rPr>
              <a:t>Pajak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>
                <a:latin typeface="Tahoma" pitchFamily="34" charset="0"/>
                <a:cs typeface="Tahoma" pitchFamily="34" charset="0"/>
              </a:rPr>
              <a:t>PPh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 Final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b="1" dirty="0" err="1">
                <a:latin typeface="Tahoma" pitchFamily="34" charset="0"/>
                <a:cs typeface="Tahoma" pitchFamily="34" charset="0"/>
              </a:rPr>
              <a:t>Wajib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>
                <a:latin typeface="Tahoma" pitchFamily="34" charset="0"/>
                <a:cs typeface="Tahoma" pitchFamily="34" charset="0"/>
              </a:rPr>
              <a:t>Pajak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 Norma </a:t>
            </a:r>
            <a:r>
              <a:rPr lang="en-US" b="1" dirty="0" err="1">
                <a:latin typeface="Tahoma" pitchFamily="34" charset="0"/>
                <a:cs typeface="Tahoma" pitchFamily="34" charset="0"/>
              </a:rPr>
              <a:t>Penghitungan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err="1">
                <a:latin typeface="Tahoma" pitchFamily="34" charset="0"/>
                <a:cs typeface="Tahoma" pitchFamily="34" charset="0"/>
              </a:rPr>
              <a:t>Khusus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7175" name="Text Box 31"/>
          <p:cNvSpPr txBox="1">
            <a:spLocks noChangeArrowheads="1"/>
          </p:cNvSpPr>
          <p:nvPr/>
        </p:nvSpPr>
        <p:spPr bwMode="auto">
          <a:xfrm>
            <a:off x="539262" y="6572251"/>
            <a:ext cx="62709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en-US" sz="1000"/>
              <a:t>Pasal 5 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152400"/>
            <a:ext cx="838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Penghasilan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yang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Dipotong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PPh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Pasal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ahoma" pitchFamily="34" charset="0"/>
              </a:rPr>
              <a:t> 21/26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1_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d_4031_slide">
  <a:themeElements>
    <a:clrScheme name="Office Theme 2">
      <a:dk1>
        <a:srgbClr val="000000"/>
      </a:dk1>
      <a:lt1>
        <a:srgbClr val="FFFFFF"/>
      </a:lt1>
      <a:dk2>
        <a:srgbClr val="003FB2"/>
      </a:dk2>
      <a:lt2>
        <a:srgbClr val="FFFFFF"/>
      </a:lt2>
      <a:accent1>
        <a:srgbClr val="9BDCFD"/>
      </a:accent1>
      <a:accent2>
        <a:srgbClr val="C8BFF4"/>
      </a:accent2>
      <a:accent3>
        <a:srgbClr val="AAAFD5"/>
      </a:accent3>
      <a:accent4>
        <a:srgbClr val="DADADA"/>
      </a:accent4>
      <a:accent5>
        <a:srgbClr val="CBEBFE"/>
      </a:accent5>
      <a:accent6>
        <a:srgbClr val="B5ADDD"/>
      </a:accent6>
      <a:hlink>
        <a:srgbClr val="D1FAD2"/>
      </a:hlink>
      <a:folHlink>
        <a:srgbClr val="C4D7FD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3FB2"/>
        </a:dk2>
        <a:lt2>
          <a:srgbClr val="FFFFFF"/>
        </a:lt2>
        <a:accent1>
          <a:srgbClr val="9FBEFF"/>
        </a:accent1>
        <a:accent2>
          <a:srgbClr val="9FDFFF"/>
        </a:accent2>
        <a:accent3>
          <a:srgbClr val="AAAFD5"/>
        </a:accent3>
        <a:accent4>
          <a:srgbClr val="DADADA"/>
        </a:accent4>
        <a:accent5>
          <a:srgbClr val="CDDBFF"/>
        </a:accent5>
        <a:accent6>
          <a:srgbClr val="90CAE7"/>
        </a:accent6>
        <a:hlink>
          <a:srgbClr val="B7D0FF"/>
        </a:hlink>
        <a:folHlink>
          <a:srgbClr val="B8E7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3FB2"/>
        </a:dk2>
        <a:lt2>
          <a:srgbClr val="FFFFFF"/>
        </a:lt2>
        <a:accent1>
          <a:srgbClr val="9BDCFD"/>
        </a:accent1>
        <a:accent2>
          <a:srgbClr val="C8BFF4"/>
        </a:accent2>
        <a:accent3>
          <a:srgbClr val="AAAFD5"/>
        </a:accent3>
        <a:accent4>
          <a:srgbClr val="DADADA"/>
        </a:accent4>
        <a:accent5>
          <a:srgbClr val="CBEBFE"/>
        </a:accent5>
        <a:accent6>
          <a:srgbClr val="B5ADDD"/>
        </a:accent6>
        <a:hlink>
          <a:srgbClr val="D1FAD2"/>
        </a:hlink>
        <a:folHlink>
          <a:srgbClr val="C4D7F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3FB2"/>
        </a:dk2>
        <a:lt2>
          <a:srgbClr val="FFFFFF"/>
        </a:lt2>
        <a:accent1>
          <a:srgbClr val="F2A4D0"/>
        </a:accent1>
        <a:accent2>
          <a:srgbClr val="F5C4A2"/>
        </a:accent2>
        <a:accent3>
          <a:srgbClr val="AAAFD5"/>
        </a:accent3>
        <a:accent4>
          <a:srgbClr val="DADADA"/>
        </a:accent4>
        <a:accent5>
          <a:srgbClr val="F7CFE4"/>
        </a:accent5>
        <a:accent6>
          <a:srgbClr val="DEB192"/>
        </a:accent6>
        <a:hlink>
          <a:srgbClr val="B7CEFC"/>
        </a:hlink>
        <a:folHlink>
          <a:srgbClr val="ECFA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3FB2"/>
        </a:dk2>
        <a:lt2>
          <a:srgbClr val="FFFFFF"/>
        </a:lt2>
        <a:accent1>
          <a:srgbClr val="E5F8A1"/>
        </a:accent1>
        <a:accent2>
          <a:srgbClr val="9BBBFE"/>
        </a:accent2>
        <a:accent3>
          <a:srgbClr val="AAAFD5"/>
        </a:accent3>
        <a:accent4>
          <a:srgbClr val="DADADA"/>
        </a:accent4>
        <a:accent5>
          <a:srgbClr val="F0FBCD"/>
        </a:accent5>
        <a:accent6>
          <a:srgbClr val="8CA9E6"/>
        </a:accent6>
        <a:hlink>
          <a:srgbClr val="FCE2B2"/>
        </a:hlink>
        <a:folHlink>
          <a:srgbClr val="FDB3D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FBEFF"/>
        </a:accent1>
        <a:accent2>
          <a:srgbClr val="9FDFFF"/>
        </a:accent2>
        <a:accent3>
          <a:srgbClr val="FFFFFF"/>
        </a:accent3>
        <a:accent4>
          <a:srgbClr val="000000"/>
        </a:accent4>
        <a:accent5>
          <a:srgbClr val="CDDBFF"/>
        </a:accent5>
        <a:accent6>
          <a:srgbClr val="90CAE7"/>
        </a:accent6>
        <a:hlink>
          <a:srgbClr val="B7D0FF"/>
        </a:hlink>
        <a:folHlink>
          <a:srgbClr val="B8E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BDCFD"/>
        </a:accent1>
        <a:accent2>
          <a:srgbClr val="C8BFF4"/>
        </a:accent2>
        <a:accent3>
          <a:srgbClr val="FFFFFF"/>
        </a:accent3>
        <a:accent4>
          <a:srgbClr val="000000"/>
        </a:accent4>
        <a:accent5>
          <a:srgbClr val="CBEBFE"/>
        </a:accent5>
        <a:accent6>
          <a:srgbClr val="B5ADDD"/>
        </a:accent6>
        <a:hlink>
          <a:srgbClr val="D1FAD2"/>
        </a:hlink>
        <a:folHlink>
          <a:srgbClr val="C4D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2A4D0"/>
        </a:accent1>
        <a:accent2>
          <a:srgbClr val="F5C4A2"/>
        </a:accent2>
        <a:accent3>
          <a:srgbClr val="FFFFFF"/>
        </a:accent3>
        <a:accent4>
          <a:srgbClr val="000000"/>
        </a:accent4>
        <a:accent5>
          <a:srgbClr val="F7CFE4"/>
        </a:accent5>
        <a:accent6>
          <a:srgbClr val="DEB192"/>
        </a:accent6>
        <a:hlink>
          <a:srgbClr val="B7CEFC"/>
        </a:hlink>
        <a:folHlink>
          <a:srgbClr val="ECFA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5F8A1"/>
        </a:accent1>
        <a:accent2>
          <a:srgbClr val="9BBBFE"/>
        </a:accent2>
        <a:accent3>
          <a:srgbClr val="FFFFFF"/>
        </a:accent3>
        <a:accent4>
          <a:srgbClr val="000000"/>
        </a:accent4>
        <a:accent5>
          <a:srgbClr val="F0FBCD"/>
        </a:accent5>
        <a:accent6>
          <a:srgbClr val="8CA9E6"/>
        </a:accent6>
        <a:hlink>
          <a:srgbClr val="FCE2B2"/>
        </a:hlink>
        <a:folHlink>
          <a:srgbClr val="FDB3D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2_Default Design 2">
      <a:dk1>
        <a:srgbClr val="000000"/>
      </a:dk1>
      <a:lt1>
        <a:srgbClr val="FFFFFF"/>
      </a:lt1>
      <a:dk2>
        <a:srgbClr val="003FB2"/>
      </a:dk2>
      <a:lt2>
        <a:srgbClr val="FFFFFF"/>
      </a:lt2>
      <a:accent1>
        <a:srgbClr val="9BDCFD"/>
      </a:accent1>
      <a:accent2>
        <a:srgbClr val="C8BFF4"/>
      </a:accent2>
      <a:accent3>
        <a:srgbClr val="AAAFD5"/>
      </a:accent3>
      <a:accent4>
        <a:srgbClr val="DADADA"/>
      </a:accent4>
      <a:accent5>
        <a:srgbClr val="CBEBFE"/>
      </a:accent5>
      <a:accent6>
        <a:srgbClr val="B5ADDD"/>
      </a:accent6>
      <a:hlink>
        <a:srgbClr val="D1FAD2"/>
      </a:hlink>
      <a:folHlink>
        <a:srgbClr val="C4D7FD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3FB2"/>
        </a:dk2>
        <a:lt2>
          <a:srgbClr val="FFFFFF"/>
        </a:lt2>
        <a:accent1>
          <a:srgbClr val="9FBEFF"/>
        </a:accent1>
        <a:accent2>
          <a:srgbClr val="9FDFFF"/>
        </a:accent2>
        <a:accent3>
          <a:srgbClr val="AAAFD5"/>
        </a:accent3>
        <a:accent4>
          <a:srgbClr val="DADADA"/>
        </a:accent4>
        <a:accent5>
          <a:srgbClr val="CDDBFF"/>
        </a:accent5>
        <a:accent6>
          <a:srgbClr val="90CAE7"/>
        </a:accent6>
        <a:hlink>
          <a:srgbClr val="B7D0FF"/>
        </a:hlink>
        <a:folHlink>
          <a:srgbClr val="B8E7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3FB2"/>
        </a:dk2>
        <a:lt2>
          <a:srgbClr val="FFFFFF"/>
        </a:lt2>
        <a:accent1>
          <a:srgbClr val="9BDCFD"/>
        </a:accent1>
        <a:accent2>
          <a:srgbClr val="C8BFF4"/>
        </a:accent2>
        <a:accent3>
          <a:srgbClr val="AAAFD5"/>
        </a:accent3>
        <a:accent4>
          <a:srgbClr val="DADADA"/>
        </a:accent4>
        <a:accent5>
          <a:srgbClr val="CBEBFE"/>
        </a:accent5>
        <a:accent6>
          <a:srgbClr val="B5ADDD"/>
        </a:accent6>
        <a:hlink>
          <a:srgbClr val="D1FAD2"/>
        </a:hlink>
        <a:folHlink>
          <a:srgbClr val="C4D7F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3FB2"/>
        </a:dk2>
        <a:lt2>
          <a:srgbClr val="FFFFFF"/>
        </a:lt2>
        <a:accent1>
          <a:srgbClr val="F2A4D0"/>
        </a:accent1>
        <a:accent2>
          <a:srgbClr val="F5C4A2"/>
        </a:accent2>
        <a:accent3>
          <a:srgbClr val="AAAFD5"/>
        </a:accent3>
        <a:accent4>
          <a:srgbClr val="DADADA"/>
        </a:accent4>
        <a:accent5>
          <a:srgbClr val="F7CFE4"/>
        </a:accent5>
        <a:accent6>
          <a:srgbClr val="DEB192"/>
        </a:accent6>
        <a:hlink>
          <a:srgbClr val="B7CEFC"/>
        </a:hlink>
        <a:folHlink>
          <a:srgbClr val="ECFA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FFFFFF"/>
        </a:lt1>
        <a:dk2>
          <a:srgbClr val="003FB2"/>
        </a:dk2>
        <a:lt2>
          <a:srgbClr val="FFFFFF"/>
        </a:lt2>
        <a:accent1>
          <a:srgbClr val="E5F8A1"/>
        </a:accent1>
        <a:accent2>
          <a:srgbClr val="9BBBFE"/>
        </a:accent2>
        <a:accent3>
          <a:srgbClr val="AAAFD5"/>
        </a:accent3>
        <a:accent4>
          <a:srgbClr val="DADADA"/>
        </a:accent4>
        <a:accent5>
          <a:srgbClr val="F0FBCD"/>
        </a:accent5>
        <a:accent6>
          <a:srgbClr val="8CA9E6"/>
        </a:accent6>
        <a:hlink>
          <a:srgbClr val="FCE2B2"/>
        </a:hlink>
        <a:folHlink>
          <a:srgbClr val="FDB3D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FBEFF"/>
        </a:accent1>
        <a:accent2>
          <a:srgbClr val="9FDFFF"/>
        </a:accent2>
        <a:accent3>
          <a:srgbClr val="FFFFFF"/>
        </a:accent3>
        <a:accent4>
          <a:srgbClr val="000000"/>
        </a:accent4>
        <a:accent5>
          <a:srgbClr val="CDDBFF"/>
        </a:accent5>
        <a:accent6>
          <a:srgbClr val="90CAE7"/>
        </a:accent6>
        <a:hlink>
          <a:srgbClr val="B7D0FF"/>
        </a:hlink>
        <a:folHlink>
          <a:srgbClr val="B8E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BDCFD"/>
        </a:accent1>
        <a:accent2>
          <a:srgbClr val="C8BFF4"/>
        </a:accent2>
        <a:accent3>
          <a:srgbClr val="FFFFFF"/>
        </a:accent3>
        <a:accent4>
          <a:srgbClr val="000000"/>
        </a:accent4>
        <a:accent5>
          <a:srgbClr val="CBEBFE"/>
        </a:accent5>
        <a:accent6>
          <a:srgbClr val="B5ADDD"/>
        </a:accent6>
        <a:hlink>
          <a:srgbClr val="D1FAD2"/>
        </a:hlink>
        <a:folHlink>
          <a:srgbClr val="C4D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2A4D0"/>
        </a:accent1>
        <a:accent2>
          <a:srgbClr val="F5C4A2"/>
        </a:accent2>
        <a:accent3>
          <a:srgbClr val="FFFFFF"/>
        </a:accent3>
        <a:accent4>
          <a:srgbClr val="000000"/>
        </a:accent4>
        <a:accent5>
          <a:srgbClr val="F7CFE4"/>
        </a:accent5>
        <a:accent6>
          <a:srgbClr val="DEB192"/>
        </a:accent6>
        <a:hlink>
          <a:srgbClr val="B7CEFC"/>
        </a:hlink>
        <a:folHlink>
          <a:srgbClr val="ECFA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5F8A1"/>
        </a:accent1>
        <a:accent2>
          <a:srgbClr val="9BBBFE"/>
        </a:accent2>
        <a:accent3>
          <a:srgbClr val="FFFFFF"/>
        </a:accent3>
        <a:accent4>
          <a:srgbClr val="000000"/>
        </a:accent4>
        <a:accent5>
          <a:srgbClr val="F0FBCD"/>
        </a:accent5>
        <a:accent6>
          <a:srgbClr val="8CA9E6"/>
        </a:accent6>
        <a:hlink>
          <a:srgbClr val="FCE2B2"/>
        </a:hlink>
        <a:folHlink>
          <a:srgbClr val="FDB3D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11861</TotalTime>
  <Words>1580</Words>
  <Application>Microsoft Office PowerPoint</Application>
  <PresentationFormat>Letter Paper (8.5x11 in)</PresentationFormat>
  <Paragraphs>357</Paragraphs>
  <Slides>29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1_Default Design</vt:lpstr>
      <vt:lpstr>ind_4031_slide</vt:lpstr>
      <vt:lpstr>2_Default Design</vt:lpstr>
      <vt:lpstr>Slide 1</vt:lpstr>
      <vt:lpstr>Dasar Hukum</vt:lpstr>
      <vt:lpstr>Slide 3</vt:lpstr>
      <vt:lpstr>Slide 4</vt:lpstr>
      <vt:lpstr>Slide 5</vt:lpstr>
      <vt:lpstr>Slide 6</vt:lpstr>
      <vt:lpstr>Bukan Pegawai</vt:lpstr>
      <vt:lpstr>Peserta Kegiatan</vt:lpstr>
      <vt:lpstr>Slide 9</vt:lpstr>
      <vt:lpstr>Slide 10</vt:lpstr>
      <vt:lpstr>Slide 11</vt:lpstr>
      <vt:lpstr>Slide 12</vt:lpstr>
      <vt:lpstr>Status PTKP </vt:lpstr>
      <vt:lpstr>Slide 14</vt:lpstr>
      <vt:lpstr>Slide 15</vt:lpstr>
      <vt:lpstr>Slide 16</vt:lpstr>
      <vt:lpstr>Slide 17</vt:lpstr>
      <vt:lpstr>PPh Pasal 21</vt:lpstr>
      <vt:lpstr>Slide 19</vt:lpstr>
      <vt:lpstr>Slide 20</vt:lpstr>
      <vt:lpstr>Ketentuan Untuk PNS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Puspenpa Studio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CHONG'$ LEE</dc:creator>
  <cp:lastModifiedBy> </cp:lastModifiedBy>
  <cp:revision>508</cp:revision>
  <cp:lastPrinted>2001-07-04T07:09:32Z</cp:lastPrinted>
  <dcterms:created xsi:type="dcterms:W3CDTF">1998-06-09T02:36:42Z</dcterms:created>
  <dcterms:modified xsi:type="dcterms:W3CDTF">2015-09-18T18:07:27Z</dcterms:modified>
</cp:coreProperties>
</file>