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3" r:id="rId7"/>
    <p:sldId id="261" r:id="rId8"/>
    <p:sldId id="262" r:id="rId9"/>
    <p:sldId id="264" r:id="rId10"/>
    <p:sldId id="329" r:id="rId11"/>
    <p:sldId id="330" r:id="rId12"/>
    <p:sldId id="331" r:id="rId13"/>
    <p:sldId id="270" r:id="rId14"/>
    <p:sldId id="325" r:id="rId15"/>
    <p:sldId id="326"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068"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BE907A-1537-4AA9-83E3-00609310F004}" type="datetimeFigureOut">
              <a:rPr lang="en-US" smtClean="0"/>
              <a:pPr/>
              <a:t>9/18/2015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C1BFB9-6DE1-4C1B-A1D1-5AD79E1FDD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49507" name="Slide Number Placeholder 3"/>
          <p:cNvSpPr txBox="1">
            <a:spLocks noGrp="1"/>
          </p:cNvSpPr>
          <p:nvPr/>
        </p:nvSpPr>
        <p:spPr bwMode="auto">
          <a:xfrm>
            <a:off x="3883296" y="8684298"/>
            <a:ext cx="2973149" cy="458139"/>
          </a:xfrm>
          <a:prstGeom prst="rect">
            <a:avLst/>
          </a:prstGeom>
          <a:noFill/>
          <a:ln>
            <a:miter lim="800000"/>
            <a:headEnd/>
            <a:tailEnd/>
          </a:ln>
        </p:spPr>
        <p:txBody>
          <a:bodyPr lIns="91233" tIns="45617" rIns="91233" bIns="45617" anchor="b"/>
          <a:lstStyle/>
          <a:p>
            <a:pPr algn="r">
              <a:defRPr/>
            </a:pPr>
            <a:fld id="{EC183C1A-E67F-4011-9F89-E624301BC90D}" type="slidenum">
              <a:rPr lang="id-ID" sz="1200">
                <a:cs typeface="Arial" pitchFamily="34" charset="0"/>
              </a:rPr>
              <a:pPr algn="r">
                <a:defRPr/>
              </a:pPr>
              <a:t>14</a:t>
            </a:fld>
            <a:endParaRPr lang="id-ID" sz="1200" dirty="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a:lstStyle/>
          <a:p>
            <a:pPr eaLnBrk="1" hangingPunct="1">
              <a:spcBef>
                <a:spcPct val="0"/>
              </a:spcBef>
            </a:pPr>
            <a:endParaRPr lang="en-US" smtClean="0"/>
          </a:p>
        </p:txBody>
      </p:sp>
      <p:sp>
        <p:nvSpPr>
          <p:cNvPr id="149507" name="Slide Number Placeholder 3"/>
          <p:cNvSpPr txBox="1">
            <a:spLocks noGrp="1"/>
          </p:cNvSpPr>
          <p:nvPr/>
        </p:nvSpPr>
        <p:spPr bwMode="auto">
          <a:xfrm>
            <a:off x="3883296" y="8684298"/>
            <a:ext cx="2973149" cy="458139"/>
          </a:xfrm>
          <a:prstGeom prst="rect">
            <a:avLst/>
          </a:prstGeom>
          <a:noFill/>
          <a:ln>
            <a:miter lim="800000"/>
            <a:headEnd/>
            <a:tailEnd/>
          </a:ln>
        </p:spPr>
        <p:txBody>
          <a:bodyPr lIns="91233" tIns="45617" rIns="91233" bIns="45617" anchor="b"/>
          <a:lstStyle/>
          <a:p>
            <a:pPr algn="r">
              <a:defRPr/>
            </a:pPr>
            <a:fld id="{EC183C1A-E67F-4011-9F89-E624301BC90D}" type="slidenum">
              <a:rPr lang="id-ID" sz="1200">
                <a:cs typeface="Arial" pitchFamily="34" charset="0"/>
              </a:rPr>
              <a:pPr algn="r">
                <a:defRPr/>
              </a:pPr>
              <a:t>15</a:t>
            </a:fld>
            <a:endParaRPr lang="id-ID" sz="1200" dirty="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8C1BFB9-6DE1-4C1B-A1D1-5AD79E1FDD0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5792B3-AD6A-4874-9766-790DF54D80A9}" type="datetimeFigureOut">
              <a:rPr lang="en-US" smtClean="0"/>
              <a:pPr/>
              <a:t>9/18/2015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5792B3-AD6A-4874-9766-790DF54D80A9}" type="datetimeFigureOut">
              <a:rPr lang="en-US" smtClean="0"/>
              <a:pPr/>
              <a:t>9/18/2015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5792B3-AD6A-4874-9766-790DF54D80A9}" type="datetimeFigureOut">
              <a:rPr lang="en-US" smtClean="0"/>
              <a:pPr/>
              <a:t>9/18/2015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5792B3-AD6A-4874-9766-790DF54D80A9}" type="datetimeFigureOut">
              <a:rPr lang="en-US" smtClean="0"/>
              <a:pPr/>
              <a:t>9/18/2015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5792B3-AD6A-4874-9766-790DF54D80A9}" type="datetimeFigureOut">
              <a:rPr lang="en-US" smtClean="0"/>
              <a:pPr/>
              <a:t>9/18/2015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5792B3-AD6A-4874-9766-790DF54D80A9}" type="datetimeFigureOut">
              <a:rPr lang="en-US" smtClean="0"/>
              <a:pPr/>
              <a:t>9/18/2015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5792B3-AD6A-4874-9766-790DF54D80A9}" type="datetimeFigureOut">
              <a:rPr lang="en-US" smtClean="0"/>
              <a:pPr/>
              <a:t>9/18/2015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5792B3-AD6A-4874-9766-790DF54D80A9}" type="datetimeFigureOut">
              <a:rPr lang="en-US" smtClean="0"/>
              <a:pPr/>
              <a:t>9/18/2015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5792B3-AD6A-4874-9766-790DF54D80A9}" type="datetimeFigureOut">
              <a:rPr lang="en-US" smtClean="0"/>
              <a:pPr/>
              <a:t>9/18/2015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5792B3-AD6A-4874-9766-790DF54D80A9}" type="datetimeFigureOut">
              <a:rPr lang="en-US" smtClean="0"/>
              <a:pPr/>
              <a:t>9/18/2015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5792B3-AD6A-4874-9766-790DF54D80A9}" type="datetimeFigureOut">
              <a:rPr lang="en-US" smtClean="0"/>
              <a:pPr/>
              <a:t>9/18/2015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6AF713-A27D-486E-A5A6-7E838C04296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5792B3-AD6A-4874-9766-790DF54D80A9}" type="datetimeFigureOut">
              <a:rPr lang="en-US" smtClean="0"/>
              <a:pPr/>
              <a:t>9/18/2015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6AF713-A27D-486E-A5A6-7E838C04296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186098" y="2857496"/>
            <a:ext cx="5957902" cy="2500330"/>
          </a:xfrm>
        </p:spPr>
        <p:txBody>
          <a:bodyPr>
            <a:normAutofit/>
          </a:bodyPr>
          <a:lstStyle/>
          <a:p>
            <a:r>
              <a:rPr lang="en-US" sz="49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300" endPos="45500" dir="5400000" sy="-100000" algn="bl" rotWithShape="0"/>
                </a:effectLst>
              </a:rPr>
              <a:t>Penghasilan</a:t>
            </a:r>
            <a:r>
              <a:rPr lang="en-US" sz="4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300" endPos="45500" dir="5400000" sy="-100000" algn="bl" rotWithShape="0"/>
                </a:effectLst>
              </a:rPr>
              <a:t> </a:t>
            </a:r>
            <a:r>
              <a:rPr lang="en-US" sz="49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300" endPos="45500" dir="5400000" sy="-100000" algn="bl" rotWithShape="0"/>
                </a:effectLst>
              </a:rPr>
              <a:t>Tidak</a:t>
            </a:r>
            <a:r>
              <a:rPr lang="en-US" sz="4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300" endPos="45500" dir="5400000" sy="-100000" algn="bl" rotWithShape="0"/>
                </a:effectLst>
              </a:rPr>
              <a:t> </a:t>
            </a:r>
            <a:r>
              <a:rPr lang="en-US" sz="49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300" endPos="45500" dir="5400000" sy="-100000" algn="bl" rotWithShape="0"/>
                </a:effectLst>
              </a:rPr>
              <a:t>Kena</a:t>
            </a:r>
            <a:r>
              <a:rPr lang="en-US" sz="4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300" endPos="45500" dir="5400000" sy="-100000" algn="bl" rotWithShape="0"/>
                </a:effectLst>
              </a:rPr>
              <a:t> </a:t>
            </a:r>
            <a:r>
              <a:rPr lang="en-US" sz="49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300" endPos="45500" dir="5400000" sy="-100000" algn="bl" rotWithShape="0"/>
                </a:effectLst>
              </a:rPr>
              <a:t>Pajak</a:t>
            </a:r>
            <a:r>
              <a:rPr lang="en-US" sz="49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300" endPos="45500" dir="5400000" sy="-100000" algn="bl" rotWithShape="0"/>
                </a:effectLst>
              </a:rPr>
              <a:t> (PTKP)</a:t>
            </a:r>
            <a:endParaRPr lang="en-US" sz="49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300" endPos="45500" dir="5400000" sy="-100000" algn="bl" rotWithShape="0"/>
              </a:effectLst>
            </a:endParaRPr>
          </a:p>
        </p:txBody>
      </p:sp>
      <p:sp>
        <p:nvSpPr>
          <p:cNvPr id="4" name="Subtitle 2"/>
          <p:cNvSpPr txBox="1">
            <a:spLocks/>
          </p:cNvSpPr>
          <p:nvPr/>
        </p:nvSpPr>
        <p:spPr bwMode="auto">
          <a:xfrm>
            <a:off x="898525" y="14288"/>
            <a:ext cx="4214813" cy="1000125"/>
          </a:xfrm>
          <a:prstGeom prst="rect">
            <a:avLst/>
          </a:prstGeom>
          <a:noFill/>
          <a:ln w="9525">
            <a:noFill/>
            <a:miter lim="800000"/>
            <a:headEnd/>
            <a:tailEnd/>
          </a:ln>
        </p:spPr>
        <p:txBody>
          <a:bodyPr/>
          <a:lstStyle/>
          <a:p>
            <a:pPr fontAlgn="auto">
              <a:spcBef>
                <a:spcPts val="0"/>
              </a:spcBef>
              <a:spcAft>
                <a:spcPts val="0"/>
              </a:spcAft>
              <a:defRPr/>
            </a:pPr>
            <a:r>
              <a:rPr lang="en-US" dirty="0" err="1">
                <a:effectLst>
                  <a:outerShdw blurRad="38100" dist="38100" dir="2700000" algn="tl">
                    <a:srgbClr val="000000">
                      <a:alpha val="43137"/>
                    </a:srgbClr>
                  </a:outerShdw>
                </a:effectLst>
                <a:latin typeface="+mn-lt"/>
                <a:cs typeface="+mn-cs"/>
              </a:rPr>
              <a:t>Kementerian</a:t>
            </a:r>
            <a:r>
              <a:rPr lang="en-US" dirty="0">
                <a:effectLst>
                  <a:outerShdw blurRad="38100" dist="38100" dir="2700000" algn="tl">
                    <a:srgbClr val="000000">
                      <a:alpha val="43137"/>
                    </a:srgbClr>
                  </a:outerShdw>
                </a:effectLst>
                <a:latin typeface="+mn-lt"/>
                <a:cs typeface="+mn-cs"/>
              </a:rPr>
              <a:t> </a:t>
            </a:r>
            <a:r>
              <a:rPr lang="en-US" dirty="0" err="1">
                <a:effectLst>
                  <a:outerShdw blurRad="38100" dist="38100" dir="2700000" algn="tl">
                    <a:srgbClr val="000000">
                      <a:alpha val="43137"/>
                    </a:srgbClr>
                  </a:outerShdw>
                </a:effectLst>
                <a:latin typeface="+mn-lt"/>
                <a:cs typeface="+mn-cs"/>
              </a:rPr>
              <a:t>Keuangan</a:t>
            </a:r>
            <a:r>
              <a:rPr lang="en-US" dirty="0">
                <a:effectLst>
                  <a:outerShdw blurRad="38100" dist="38100" dir="2700000" algn="tl">
                    <a:srgbClr val="000000">
                      <a:alpha val="43137"/>
                    </a:srgbClr>
                  </a:outerShdw>
                </a:effectLst>
                <a:latin typeface="+mn-lt"/>
                <a:cs typeface="+mn-cs"/>
              </a:rPr>
              <a:t> </a:t>
            </a:r>
            <a:r>
              <a:rPr lang="en-US" dirty="0" err="1">
                <a:effectLst>
                  <a:outerShdw blurRad="38100" dist="38100" dir="2700000" algn="tl">
                    <a:srgbClr val="000000">
                      <a:alpha val="43137"/>
                    </a:srgbClr>
                  </a:outerShdw>
                </a:effectLst>
                <a:latin typeface="+mn-lt"/>
                <a:cs typeface="+mn-cs"/>
              </a:rPr>
              <a:t>Republik</a:t>
            </a:r>
            <a:r>
              <a:rPr lang="en-US" dirty="0">
                <a:effectLst>
                  <a:outerShdw blurRad="38100" dist="38100" dir="2700000" algn="tl">
                    <a:srgbClr val="000000">
                      <a:alpha val="43137"/>
                    </a:srgbClr>
                  </a:outerShdw>
                </a:effectLst>
                <a:latin typeface="+mn-lt"/>
                <a:cs typeface="+mn-cs"/>
              </a:rPr>
              <a:t> Indonesia</a:t>
            </a:r>
            <a:endParaRPr lang="id-ID" dirty="0">
              <a:effectLst>
                <a:outerShdw blurRad="38100" dist="38100" dir="2700000" algn="tl">
                  <a:srgbClr val="000000">
                    <a:alpha val="43137"/>
                  </a:srgbClr>
                </a:outerShdw>
              </a:effectLst>
              <a:latin typeface="+mn-lt"/>
              <a:cs typeface="+mn-cs"/>
            </a:endParaRPr>
          </a:p>
          <a:p>
            <a:pPr fontAlgn="auto">
              <a:spcBef>
                <a:spcPts val="0"/>
              </a:spcBef>
              <a:spcAft>
                <a:spcPts val="0"/>
              </a:spcAft>
              <a:buFont typeface="Wingdings 2"/>
              <a:buNone/>
              <a:defRPr/>
            </a:pPr>
            <a:r>
              <a:rPr lang="id-ID" dirty="0">
                <a:effectLst>
                  <a:outerShdw blurRad="38100" dist="38100" dir="2700000" algn="tl">
                    <a:srgbClr val="000000">
                      <a:alpha val="43137"/>
                    </a:srgbClr>
                  </a:outerShdw>
                </a:effectLst>
                <a:latin typeface="+mn-lt"/>
                <a:cs typeface="+mn-cs"/>
              </a:rPr>
              <a:t>Direktorat Jenderal Pajak</a:t>
            </a:r>
            <a:endParaRPr lang="en-US" dirty="0">
              <a:effectLst>
                <a:outerShdw blurRad="38100" dist="38100" dir="2700000" algn="tl">
                  <a:srgbClr val="000000">
                    <a:alpha val="43137"/>
                  </a:srgbClr>
                </a:outerShdw>
              </a:effectLst>
              <a:latin typeface="+mn-lt"/>
              <a:cs typeface="+mn-cs"/>
            </a:endParaRPr>
          </a:p>
          <a:p>
            <a:pPr fontAlgn="auto">
              <a:spcBef>
                <a:spcPts val="0"/>
              </a:spcBef>
              <a:spcAft>
                <a:spcPts val="0"/>
              </a:spcAft>
              <a:buFont typeface="Wingdings 2"/>
              <a:buNone/>
              <a:defRPr/>
            </a:pPr>
            <a:r>
              <a:rPr lang="en-US" dirty="0" err="1">
                <a:effectLst>
                  <a:outerShdw blurRad="38100" dist="38100" dir="2700000" algn="tl">
                    <a:srgbClr val="000000">
                      <a:alpha val="43137"/>
                    </a:srgbClr>
                  </a:outerShdw>
                </a:effectLst>
                <a:latin typeface="+mn-lt"/>
                <a:cs typeface="+mn-cs"/>
              </a:rPr>
              <a:t>Tahun</a:t>
            </a:r>
            <a:r>
              <a:rPr lang="en-US" dirty="0">
                <a:effectLst>
                  <a:outerShdw blurRad="38100" dist="38100" dir="2700000" algn="tl">
                    <a:srgbClr val="000000">
                      <a:alpha val="43137"/>
                    </a:srgbClr>
                  </a:outerShdw>
                </a:effectLst>
                <a:latin typeface="+mn-lt"/>
                <a:cs typeface="+mn-cs"/>
              </a:rPr>
              <a:t> </a:t>
            </a:r>
            <a:r>
              <a:rPr lang="en-US" dirty="0" smtClean="0">
                <a:effectLst>
                  <a:outerShdw blurRad="38100" dist="38100" dir="2700000" algn="tl">
                    <a:srgbClr val="000000">
                      <a:alpha val="43137"/>
                    </a:srgbClr>
                  </a:outerShdw>
                </a:effectLst>
                <a:latin typeface="+mn-lt"/>
                <a:cs typeface="+mn-cs"/>
              </a:rPr>
              <a:t>2015</a:t>
            </a:r>
            <a:endParaRPr lang="id-ID" dirty="0">
              <a:effectLst>
                <a:outerShdw blurRad="38100" dist="38100" dir="2700000" algn="tl">
                  <a:srgbClr val="000000">
                    <a:alpha val="43137"/>
                  </a:srgbClr>
                </a:outerShdw>
              </a:effectLst>
              <a:latin typeface="+mn-lt"/>
              <a:cs typeface="+mn-cs"/>
            </a:endParaRPr>
          </a:p>
        </p:txBody>
      </p:sp>
      <p:pic>
        <p:nvPicPr>
          <p:cNvPr id="5" name="Picture 9" descr="C:\Documents and Settings\Dirjen Pajak\My Documents\Google Talk Received Files\Kojib GIF\kojib SPT2.png"/>
          <p:cNvPicPr>
            <a:picLocks noChangeAspect="1" noChangeArrowheads="1"/>
          </p:cNvPicPr>
          <p:nvPr/>
        </p:nvPicPr>
        <p:blipFill>
          <a:blip r:embed="rId4"/>
          <a:srcRect/>
          <a:stretch>
            <a:fillRect/>
          </a:stretch>
        </p:blipFill>
        <p:spPr bwMode="auto">
          <a:xfrm>
            <a:off x="428596" y="1142984"/>
            <a:ext cx="3000396" cy="4235127"/>
          </a:xfrm>
          <a:prstGeom prst="rect">
            <a:avLst/>
          </a:prstGeom>
          <a:noFill/>
          <a:ln w="9525">
            <a:noFill/>
            <a:miter lim="800000"/>
            <a:headEnd/>
            <a:tailEnd/>
          </a:ln>
        </p:spPr>
      </p:pic>
      <p:sp>
        <p:nvSpPr>
          <p:cNvPr id="6" name="Rectangle 5"/>
          <p:cNvSpPr/>
          <p:nvPr/>
        </p:nvSpPr>
        <p:spPr>
          <a:xfrm>
            <a:off x="3643306" y="1357298"/>
            <a:ext cx="5059319" cy="92333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S o s </a:t>
            </a:r>
            <a:r>
              <a:rPr lang="en-US" sz="5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a:t>
            </a:r>
            <a:r>
              <a:rPr lang="en-US" sz="5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 l </a:t>
            </a:r>
            <a:r>
              <a:rPr lang="en-US" sz="5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a:t>
            </a:r>
            <a:r>
              <a:rPr lang="en-US" sz="5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s a s </a:t>
            </a:r>
            <a:r>
              <a:rPr lang="en-US" sz="54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75000"/>
                  </a:schemeClr>
                </a:solidFill>
              </a:rPr>
              <a:t>PTKP </a:t>
            </a:r>
            <a:r>
              <a:rPr lang="en-US" dirty="0" err="1" smtClean="0">
                <a:solidFill>
                  <a:schemeClr val="tx2">
                    <a:lumMod val="75000"/>
                  </a:schemeClr>
                </a:solidFill>
              </a:rPr>
              <a:t>untuk</a:t>
            </a:r>
            <a:r>
              <a:rPr lang="en-US" dirty="0" smtClean="0">
                <a:solidFill>
                  <a:schemeClr val="tx2">
                    <a:lumMod val="75000"/>
                  </a:schemeClr>
                </a:solidFill>
              </a:rPr>
              <a:t> ANAK ANGKAT</a:t>
            </a:r>
            <a:endParaRPr lang="en-US" dirty="0">
              <a:solidFill>
                <a:schemeClr val="tx2">
                  <a:lumMod val="75000"/>
                </a:schemeClr>
              </a:solidFill>
            </a:endParaRPr>
          </a:p>
        </p:txBody>
      </p:sp>
      <p:sp>
        <p:nvSpPr>
          <p:cNvPr id="3" name="Content Placeholder 2"/>
          <p:cNvSpPr>
            <a:spLocks noGrp="1"/>
          </p:cNvSpPr>
          <p:nvPr>
            <p:ph idx="1"/>
          </p:nvPr>
        </p:nvSpPr>
        <p:spPr/>
        <p:txBody>
          <a:bodyPr>
            <a:normAutofit fontScale="70000" lnSpcReduction="20000"/>
          </a:bodyPr>
          <a:lstStyle/>
          <a:p>
            <a:pPr>
              <a:buNone/>
            </a:pPr>
            <a:r>
              <a:rPr lang="id-ID" dirty="0" smtClean="0">
                <a:solidFill>
                  <a:schemeClr val="accent2">
                    <a:lumMod val="75000"/>
                  </a:schemeClr>
                </a:solidFill>
              </a:rPr>
              <a:t>Pengertian anak angkat yang dapat diperhitungkan dalam perundang</a:t>
            </a:r>
            <a:r>
              <a:rPr lang="en-US" dirty="0" smtClean="0">
                <a:solidFill>
                  <a:schemeClr val="accent2">
                    <a:lumMod val="75000"/>
                  </a:schemeClr>
                </a:solidFill>
              </a:rPr>
              <a:t> </a:t>
            </a:r>
            <a:r>
              <a:rPr lang="id-ID" dirty="0" smtClean="0">
                <a:solidFill>
                  <a:schemeClr val="accent2">
                    <a:lumMod val="75000"/>
                  </a:schemeClr>
                </a:solidFill>
              </a:rPr>
              <a:t>undangan pajak ditentukan dengan kriteria sebagai berikut :</a:t>
            </a:r>
            <a:endParaRPr lang="en-US" dirty="0" smtClean="0">
              <a:solidFill>
                <a:schemeClr val="accent2">
                  <a:lumMod val="75000"/>
                </a:schemeClr>
              </a:solidFill>
            </a:endParaRPr>
          </a:p>
          <a:p>
            <a:r>
              <a:rPr lang="id-ID" dirty="0" smtClean="0"/>
              <a:t>a. seseorang yang belum dewasa;</a:t>
            </a:r>
            <a:br>
              <a:rPr lang="id-ID" dirty="0" smtClean="0"/>
            </a:br>
            <a:r>
              <a:rPr lang="id-ID" dirty="0" smtClean="0"/>
              <a:t>b. yang tidak tergolong keluarga sedarah atau semenda dalam garis lurus dari Wajib Pajak;</a:t>
            </a:r>
            <a:br>
              <a:rPr lang="id-ID" dirty="0" smtClean="0"/>
            </a:br>
            <a:r>
              <a:rPr lang="id-ID" dirty="0" smtClean="0"/>
              <a:t>c. dan menjadi tanggungan sepenuhnya dari Wajib Pajak.</a:t>
            </a:r>
            <a:endParaRPr lang="en-US" dirty="0" smtClean="0"/>
          </a:p>
          <a:p>
            <a:pPr>
              <a:buNone/>
            </a:pPr>
            <a:endParaRPr lang="en-US" dirty="0" smtClean="0"/>
          </a:p>
          <a:p>
            <a:pPr>
              <a:buNone/>
            </a:pPr>
            <a:r>
              <a:rPr lang="id-ID" dirty="0" smtClean="0"/>
              <a:t>Pengertian menjadi tanggungan sepenuhnya menurut Undang-undang</a:t>
            </a:r>
            <a:r>
              <a:rPr lang="en-US" dirty="0" smtClean="0"/>
              <a:t> </a:t>
            </a:r>
            <a:r>
              <a:rPr lang="id-ID" dirty="0" smtClean="0"/>
              <a:t>Pajak Penghasilan berdasarkan keadaan yang dapat terlihat dari keadaan yang nyata yaitu :</a:t>
            </a:r>
            <a:br>
              <a:rPr lang="id-ID" dirty="0" smtClean="0"/>
            </a:br>
            <a:r>
              <a:rPr lang="id-ID" dirty="0" smtClean="0"/>
              <a:t>• tinggal bersama-sama dengan Wajib Pajak;</a:t>
            </a:r>
            <a:br>
              <a:rPr lang="id-ID" dirty="0" smtClean="0"/>
            </a:br>
            <a:r>
              <a:rPr lang="id-ID" dirty="0" smtClean="0"/>
              <a:t>• nampak secara nyata tidak mempunyai penghasilan sendiri;</a:t>
            </a:r>
            <a:br>
              <a:rPr lang="id-ID" dirty="0" smtClean="0"/>
            </a:br>
            <a:r>
              <a:rPr lang="id-ID" dirty="0" smtClean="0"/>
              <a:t>• tidak pula turut dibantu oleh lain-lain anggota keluarga atau oleh orang tuanya sendiri</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711200" y="6229350"/>
            <a:ext cx="1828800" cy="514350"/>
          </a:xfrm>
          <a:prstGeom prst="rect">
            <a:avLst/>
          </a:prstGeom>
          <a:noFill/>
          <a:ln w="9525">
            <a:noFill/>
            <a:miter lim="800000"/>
            <a:headEnd/>
            <a:tailEnd/>
          </a:ln>
          <a:effectLst/>
        </p:spPr>
        <p:txBody>
          <a:bodyPr wrap="none" anchor="ctr"/>
          <a:lstStyle/>
          <a:p>
            <a:endParaRPr lang="en-US"/>
          </a:p>
        </p:txBody>
      </p:sp>
      <p:sp>
        <p:nvSpPr>
          <p:cNvPr id="147459" name="Rectangle 3"/>
          <p:cNvSpPr>
            <a:spLocks noChangeArrowheads="1"/>
          </p:cNvSpPr>
          <p:nvPr/>
        </p:nvSpPr>
        <p:spPr bwMode="auto">
          <a:xfrm>
            <a:off x="3149600" y="6229350"/>
            <a:ext cx="2844800" cy="514350"/>
          </a:xfrm>
          <a:prstGeom prst="rect">
            <a:avLst/>
          </a:prstGeom>
          <a:noFill/>
          <a:ln w="9525">
            <a:noFill/>
            <a:miter lim="800000"/>
            <a:headEnd/>
            <a:tailEnd/>
          </a:ln>
          <a:effectLst/>
        </p:spPr>
        <p:txBody>
          <a:bodyPr wrap="none" anchor="ctr"/>
          <a:lstStyle/>
          <a:p>
            <a:endParaRPr lang="en-US"/>
          </a:p>
        </p:txBody>
      </p:sp>
      <p:sp>
        <p:nvSpPr>
          <p:cNvPr id="147460" name="Rectangle 4"/>
          <p:cNvSpPr>
            <a:spLocks noChangeArrowheads="1"/>
          </p:cNvSpPr>
          <p:nvPr/>
        </p:nvSpPr>
        <p:spPr bwMode="auto">
          <a:xfrm>
            <a:off x="2039938" y="290513"/>
            <a:ext cx="5368925" cy="504825"/>
          </a:xfrm>
          <a:prstGeom prst="rect">
            <a:avLst/>
          </a:prstGeom>
          <a:solidFill>
            <a:srgbClr val="CCFFCC"/>
          </a:solidFill>
          <a:ln w="12700">
            <a:solidFill>
              <a:schemeClr val="tx1"/>
            </a:solidFill>
            <a:miter lim="800000"/>
            <a:headEnd/>
            <a:tailEnd/>
          </a:ln>
          <a:effectLst/>
        </p:spPr>
        <p:txBody>
          <a:bodyPr wrap="none" lIns="90488" tIns="44450" rIns="90488" bIns="44450" anchor="ctr"/>
          <a:lstStyle/>
          <a:p>
            <a:pPr algn="ctr" eaLnBrk="0" hangingPunct="0"/>
            <a:r>
              <a:rPr lang="en-US" sz="2400" b="1" dirty="0">
                <a:solidFill>
                  <a:srgbClr val="111111"/>
                </a:solidFill>
              </a:rPr>
              <a:t>PTKP UTK KARYAWATI</a:t>
            </a:r>
          </a:p>
        </p:txBody>
      </p:sp>
      <p:sp>
        <p:nvSpPr>
          <p:cNvPr id="147461" name="AutoShape 5"/>
          <p:cNvSpPr>
            <a:spLocks noChangeArrowheads="1"/>
          </p:cNvSpPr>
          <p:nvPr/>
        </p:nvSpPr>
        <p:spPr bwMode="auto">
          <a:xfrm>
            <a:off x="414338" y="3205163"/>
            <a:ext cx="2524125" cy="1190625"/>
          </a:xfrm>
          <a:prstGeom prst="roundRect">
            <a:avLst>
              <a:gd name="adj" fmla="val 12477"/>
            </a:avLst>
          </a:prstGeom>
          <a:solidFill>
            <a:srgbClr val="CCFFFF"/>
          </a:solidFill>
          <a:ln w="12700">
            <a:solidFill>
              <a:schemeClr val="tx1"/>
            </a:solidFill>
            <a:round/>
            <a:headEnd/>
            <a:tailEnd/>
          </a:ln>
          <a:effectLst/>
        </p:spPr>
        <p:txBody>
          <a:bodyPr wrap="none" lIns="90488" tIns="44450" rIns="90488" bIns="44450" anchor="ctr"/>
          <a:lstStyle/>
          <a:p>
            <a:pPr algn="ctr" eaLnBrk="0" hangingPunct="0"/>
            <a:r>
              <a:rPr lang="en-US" sz="1600" b="1" dirty="0">
                <a:solidFill>
                  <a:srgbClr val="111111"/>
                </a:solidFill>
              </a:rPr>
              <a:t>HANYA UTK DIRI</a:t>
            </a:r>
          </a:p>
          <a:p>
            <a:pPr algn="ctr" eaLnBrk="0" hangingPunct="0"/>
            <a:r>
              <a:rPr lang="en-US" sz="1600" b="1" dirty="0">
                <a:solidFill>
                  <a:srgbClr val="111111"/>
                </a:solidFill>
              </a:rPr>
              <a:t>SENDIRI</a:t>
            </a:r>
          </a:p>
        </p:txBody>
      </p:sp>
      <p:sp>
        <p:nvSpPr>
          <p:cNvPr id="147462" name="AutoShape 6"/>
          <p:cNvSpPr>
            <a:spLocks noChangeArrowheads="1"/>
          </p:cNvSpPr>
          <p:nvPr/>
        </p:nvSpPr>
        <p:spPr bwMode="auto">
          <a:xfrm>
            <a:off x="414338" y="1376363"/>
            <a:ext cx="2524125" cy="1190625"/>
          </a:xfrm>
          <a:prstGeom prst="roundRect">
            <a:avLst>
              <a:gd name="adj" fmla="val 12477"/>
            </a:avLst>
          </a:prstGeom>
          <a:solidFill>
            <a:srgbClr val="FEDBD2"/>
          </a:solidFill>
          <a:ln w="12700">
            <a:solidFill>
              <a:schemeClr val="tx1"/>
            </a:solidFill>
            <a:round/>
            <a:headEnd/>
            <a:tailEnd/>
          </a:ln>
          <a:effectLst/>
        </p:spPr>
        <p:txBody>
          <a:bodyPr wrap="none" lIns="90488" tIns="44450" rIns="90488" bIns="44450" anchor="ctr"/>
          <a:lstStyle/>
          <a:p>
            <a:pPr algn="ctr" eaLnBrk="0" hangingPunct="0"/>
            <a:r>
              <a:rPr lang="en-US" sz="1600" b="1" dirty="0">
                <a:solidFill>
                  <a:srgbClr val="111111"/>
                </a:solidFill>
              </a:rPr>
              <a:t>STATUS KAWIN</a:t>
            </a:r>
          </a:p>
        </p:txBody>
      </p:sp>
      <p:sp>
        <p:nvSpPr>
          <p:cNvPr id="147463" name="AutoShape 7"/>
          <p:cNvSpPr>
            <a:spLocks noChangeArrowheads="1"/>
          </p:cNvSpPr>
          <p:nvPr/>
        </p:nvSpPr>
        <p:spPr bwMode="auto">
          <a:xfrm>
            <a:off x="6154738" y="1376363"/>
            <a:ext cx="2524125" cy="1190625"/>
          </a:xfrm>
          <a:prstGeom prst="roundRect">
            <a:avLst>
              <a:gd name="adj" fmla="val 12477"/>
            </a:avLst>
          </a:prstGeom>
          <a:solidFill>
            <a:srgbClr val="FEDBD2"/>
          </a:solidFill>
          <a:ln w="12700">
            <a:solidFill>
              <a:schemeClr val="tx1"/>
            </a:solidFill>
            <a:round/>
            <a:headEnd/>
            <a:tailEnd/>
          </a:ln>
          <a:effectLst/>
        </p:spPr>
        <p:txBody>
          <a:bodyPr wrap="none" lIns="90488" tIns="44450" rIns="90488" bIns="44450" anchor="ctr"/>
          <a:lstStyle/>
          <a:p>
            <a:pPr algn="ctr" eaLnBrk="0" hangingPunct="0"/>
            <a:r>
              <a:rPr lang="en-US" sz="1600" b="1" dirty="0">
                <a:solidFill>
                  <a:srgbClr val="111111"/>
                </a:solidFill>
              </a:rPr>
              <a:t>STATUS TDK</a:t>
            </a:r>
          </a:p>
          <a:p>
            <a:pPr algn="ctr" eaLnBrk="0" hangingPunct="0"/>
            <a:r>
              <a:rPr lang="en-US" sz="1600" b="1" dirty="0">
                <a:solidFill>
                  <a:srgbClr val="111111"/>
                </a:solidFill>
              </a:rPr>
              <a:t>KAWIN</a:t>
            </a:r>
          </a:p>
        </p:txBody>
      </p:sp>
      <p:sp>
        <p:nvSpPr>
          <p:cNvPr id="147464" name="AutoShape 8"/>
          <p:cNvSpPr>
            <a:spLocks noChangeArrowheads="1"/>
          </p:cNvSpPr>
          <p:nvPr/>
        </p:nvSpPr>
        <p:spPr bwMode="auto">
          <a:xfrm>
            <a:off x="6205538" y="3205163"/>
            <a:ext cx="2752725" cy="1190625"/>
          </a:xfrm>
          <a:prstGeom prst="roundRect">
            <a:avLst>
              <a:gd name="adj" fmla="val 12477"/>
            </a:avLst>
          </a:prstGeom>
          <a:solidFill>
            <a:srgbClr val="CCFFFF"/>
          </a:solidFill>
          <a:ln w="12700">
            <a:solidFill>
              <a:schemeClr val="tx1"/>
            </a:solidFill>
            <a:round/>
            <a:headEnd/>
            <a:tailEnd/>
          </a:ln>
          <a:effectLst/>
        </p:spPr>
        <p:txBody>
          <a:bodyPr wrap="none" lIns="90488" tIns="44450" rIns="90488" bIns="44450" anchor="ctr"/>
          <a:lstStyle/>
          <a:p>
            <a:pPr marL="114300" indent="-114300" eaLnBrk="0" hangingPunct="0"/>
            <a:r>
              <a:rPr lang="en-US" sz="1600" b="1" dirty="0"/>
              <a:t>- </a:t>
            </a:r>
            <a:r>
              <a:rPr lang="en-US" sz="1600" b="1" dirty="0">
                <a:solidFill>
                  <a:srgbClr val="111111"/>
                </a:solidFill>
              </a:rPr>
              <a:t>UTK DIRI SENDIRI</a:t>
            </a:r>
          </a:p>
          <a:p>
            <a:pPr marL="114300" indent="-114300" eaLnBrk="0" hangingPunct="0"/>
            <a:r>
              <a:rPr lang="en-US" sz="1600" b="1" dirty="0">
                <a:solidFill>
                  <a:srgbClr val="111111"/>
                </a:solidFill>
              </a:rPr>
              <a:t>  SEBAGAI WP</a:t>
            </a:r>
          </a:p>
          <a:p>
            <a:pPr marL="114300" indent="-114300" eaLnBrk="0" hangingPunct="0"/>
            <a:r>
              <a:rPr lang="en-US" sz="1600" b="1" dirty="0">
                <a:solidFill>
                  <a:srgbClr val="111111"/>
                </a:solidFill>
              </a:rPr>
              <a:t>- TANGGUNGAN    </a:t>
            </a:r>
          </a:p>
          <a:p>
            <a:pPr marL="114300" indent="-114300" eaLnBrk="0" hangingPunct="0"/>
            <a:r>
              <a:rPr lang="en-US" sz="1600" b="1" dirty="0">
                <a:solidFill>
                  <a:srgbClr val="111111"/>
                </a:solidFill>
              </a:rPr>
              <a:t>  MAKS 3 ORANG</a:t>
            </a:r>
          </a:p>
        </p:txBody>
      </p:sp>
      <p:sp>
        <p:nvSpPr>
          <p:cNvPr id="147465" name="AutoShape 9"/>
          <p:cNvSpPr>
            <a:spLocks noChangeArrowheads="1"/>
          </p:cNvSpPr>
          <p:nvPr/>
        </p:nvSpPr>
        <p:spPr bwMode="auto">
          <a:xfrm>
            <a:off x="1143000" y="5033963"/>
            <a:ext cx="6781800" cy="1362075"/>
          </a:xfrm>
          <a:prstGeom prst="roundRect">
            <a:avLst>
              <a:gd name="adj" fmla="val 12477"/>
            </a:avLst>
          </a:prstGeom>
          <a:solidFill>
            <a:srgbClr val="FFCCCC"/>
          </a:solidFill>
          <a:ln w="12700">
            <a:solidFill>
              <a:schemeClr val="tx1"/>
            </a:solidFill>
            <a:round/>
            <a:headEnd/>
            <a:tailEnd/>
          </a:ln>
          <a:effectLst/>
        </p:spPr>
        <p:txBody>
          <a:bodyPr wrap="none" lIns="90488" tIns="44450" rIns="90488" bIns="44450" anchor="ctr"/>
          <a:lstStyle/>
          <a:p>
            <a:pPr algn="ctr" eaLnBrk="0" hangingPunct="0"/>
            <a:r>
              <a:rPr lang="en-US" sz="1400" b="1" dirty="0">
                <a:solidFill>
                  <a:srgbClr val="111111"/>
                </a:solidFill>
              </a:rPr>
              <a:t>SYARAT:</a:t>
            </a:r>
          </a:p>
          <a:p>
            <a:pPr algn="ctr" eaLnBrk="0" hangingPunct="0"/>
            <a:r>
              <a:rPr lang="en-US" sz="1400" b="1" dirty="0">
                <a:solidFill>
                  <a:srgbClr val="111111"/>
                </a:solidFill>
              </a:rPr>
              <a:t>MENUNJUKKAN KET. TERTULIS DARI </a:t>
            </a:r>
            <a:r>
              <a:rPr lang="en-US" sz="1400" b="1" dirty="0" smtClean="0">
                <a:solidFill>
                  <a:srgbClr val="111111"/>
                </a:solidFill>
              </a:rPr>
              <a:t>PEMERINTAH </a:t>
            </a:r>
            <a:r>
              <a:rPr lang="en-US" sz="1400" b="1" dirty="0">
                <a:solidFill>
                  <a:srgbClr val="111111"/>
                </a:solidFill>
              </a:rPr>
              <a:t>DAERAH SETEMPAT </a:t>
            </a:r>
          </a:p>
          <a:p>
            <a:pPr algn="ctr" eaLnBrk="0" hangingPunct="0"/>
            <a:r>
              <a:rPr lang="en-US" sz="1400" b="1" dirty="0">
                <a:solidFill>
                  <a:srgbClr val="111111"/>
                </a:solidFill>
              </a:rPr>
              <a:t>SERENDAH-RENDAHNYA </a:t>
            </a:r>
            <a:r>
              <a:rPr lang="en-US" sz="1400" b="1" dirty="0" smtClean="0">
                <a:solidFill>
                  <a:srgbClr val="111111"/>
                </a:solidFill>
              </a:rPr>
              <a:t>KECAMATAN BAHWA </a:t>
            </a:r>
            <a:r>
              <a:rPr lang="en-US" sz="1400" b="1" dirty="0">
                <a:solidFill>
                  <a:srgbClr val="111111"/>
                </a:solidFill>
              </a:rPr>
              <a:t>SUAMI TIDAK MENERIMA/</a:t>
            </a:r>
          </a:p>
          <a:p>
            <a:pPr algn="ctr" eaLnBrk="0" hangingPunct="0"/>
            <a:r>
              <a:rPr lang="en-US" sz="1400" b="1" dirty="0">
                <a:solidFill>
                  <a:srgbClr val="111111"/>
                </a:solidFill>
              </a:rPr>
              <a:t>MEMPEROLEH </a:t>
            </a:r>
            <a:r>
              <a:rPr lang="en-US" sz="1400" b="1" dirty="0" smtClean="0">
                <a:solidFill>
                  <a:srgbClr val="111111"/>
                </a:solidFill>
              </a:rPr>
              <a:t>PENGHASILAN</a:t>
            </a:r>
          </a:p>
          <a:p>
            <a:pPr algn="ctr" eaLnBrk="0" hangingPunct="0"/>
            <a:r>
              <a:rPr lang="en-US" sz="1400" dirty="0" smtClean="0">
                <a:solidFill>
                  <a:srgbClr val="111111"/>
                </a:solidFill>
              </a:rPr>
              <a:t>( DITENTUKAN BERDASAR KEADAAN AWAL TAHUN KALENDER )</a:t>
            </a:r>
            <a:endParaRPr lang="en-US" sz="1400" b="1" dirty="0">
              <a:solidFill>
                <a:srgbClr val="111111"/>
              </a:solidFill>
            </a:endParaRPr>
          </a:p>
        </p:txBody>
      </p:sp>
      <p:sp>
        <p:nvSpPr>
          <p:cNvPr id="147466" name="AutoShape 10"/>
          <p:cNvSpPr>
            <a:spLocks noChangeArrowheads="1"/>
          </p:cNvSpPr>
          <p:nvPr/>
        </p:nvSpPr>
        <p:spPr bwMode="auto">
          <a:xfrm flipH="1">
            <a:off x="4114800" y="4457700"/>
            <a:ext cx="914400" cy="514350"/>
          </a:xfrm>
          <a:prstGeom prst="downArrow">
            <a:avLst>
              <a:gd name="adj1" fmla="val 50000"/>
              <a:gd name="adj2" fmla="val 36134"/>
            </a:avLst>
          </a:prstGeom>
          <a:solidFill>
            <a:srgbClr val="006600"/>
          </a:solidFill>
          <a:ln w="9525">
            <a:noFill/>
            <a:miter lim="800000"/>
            <a:headEnd/>
            <a:tailEnd/>
          </a:ln>
          <a:effectLst/>
        </p:spPr>
        <p:txBody>
          <a:bodyPr wrap="none" anchor="ctr"/>
          <a:lstStyle/>
          <a:p>
            <a:endParaRPr lang="en-US"/>
          </a:p>
        </p:txBody>
      </p:sp>
      <p:sp>
        <p:nvSpPr>
          <p:cNvPr id="147467" name="AutoShape 11"/>
          <p:cNvSpPr>
            <a:spLocks noChangeArrowheads="1"/>
          </p:cNvSpPr>
          <p:nvPr/>
        </p:nvSpPr>
        <p:spPr bwMode="auto">
          <a:xfrm>
            <a:off x="3208338" y="1376363"/>
            <a:ext cx="2625725" cy="1190625"/>
          </a:xfrm>
          <a:prstGeom prst="roundRect">
            <a:avLst>
              <a:gd name="adj" fmla="val 12477"/>
            </a:avLst>
          </a:prstGeom>
          <a:solidFill>
            <a:srgbClr val="FEDBD2"/>
          </a:solidFill>
          <a:ln w="12700">
            <a:solidFill>
              <a:schemeClr val="tx1"/>
            </a:solidFill>
            <a:round/>
            <a:headEnd/>
            <a:tailEnd/>
          </a:ln>
          <a:effectLst/>
        </p:spPr>
        <p:txBody>
          <a:bodyPr wrap="none" lIns="90488" tIns="44450" rIns="90488" bIns="44450" anchor="ctr"/>
          <a:lstStyle/>
          <a:p>
            <a:pPr algn="ctr" eaLnBrk="0" hangingPunct="0"/>
            <a:r>
              <a:rPr lang="en-US" sz="1600" b="1" dirty="0"/>
              <a:t> </a:t>
            </a:r>
            <a:r>
              <a:rPr lang="en-US" sz="1400" b="1" dirty="0">
                <a:solidFill>
                  <a:srgbClr val="111111"/>
                </a:solidFill>
              </a:rPr>
              <a:t>STATUS KAWIN</a:t>
            </a:r>
          </a:p>
          <a:p>
            <a:pPr algn="ctr" eaLnBrk="0" hangingPunct="0"/>
            <a:r>
              <a:rPr lang="en-US" sz="1400" b="1" dirty="0">
                <a:solidFill>
                  <a:srgbClr val="111111"/>
                </a:solidFill>
              </a:rPr>
              <a:t>SUAMI</a:t>
            </a:r>
          </a:p>
          <a:p>
            <a:pPr algn="ctr" eaLnBrk="0" hangingPunct="0"/>
            <a:r>
              <a:rPr lang="en-US" sz="1400" b="1" dirty="0">
                <a:solidFill>
                  <a:srgbClr val="111111"/>
                </a:solidFill>
              </a:rPr>
              <a:t>TDK MENERIMA/</a:t>
            </a:r>
          </a:p>
          <a:p>
            <a:pPr algn="ctr" eaLnBrk="0" hangingPunct="0"/>
            <a:r>
              <a:rPr lang="en-US" sz="1400" b="1" dirty="0">
                <a:solidFill>
                  <a:srgbClr val="111111"/>
                </a:solidFill>
              </a:rPr>
              <a:t>MEMPEROLEH</a:t>
            </a:r>
          </a:p>
          <a:p>
            <a:pPr algn="ctr" eaLnBrk="0" hangingPunct="0"/>
            <a:r>
              <a:rPr lang="en-US" sz="1400" b="1" dirty="0">
                <a:solidFill>
                  <a:srgbClr val="111111"/>
                </a:solidFill>
              </a:rPr>
              <a:t>PENGHASILAN</a:t>
            </a:r>
          </a:p>
        </p:txBody>
      </p:sp>
      <p:sp>
        <p:nvSpPr>
          <p:cNvPr id="147468" name="AutoShape 12"/>
          <p:cNvSpPr>
            <a:spLocks noChangeArrowheads="1"/>
          </p:cNvSpPr>
          <p:nvPr/>
        </p:nvSpPr>
        <p:spPr bwMode="auto">
          <a:xfrm>
            <a:off x="3157538" y="3205163"/>
            <a:ext cx="2854325" cy="1190625"/>
          </a:xfrm>
          <a:prstGeom prst="roundRect">
            <a:avLst>
              <a:gd name="adj" fmla="val 12477"/>
            </a:avLst>
          </a:prstGeom>
          <a:solidFill>
            <a:srgbClr val="CCFFFF"/>
          </a:solidFill>
          <a:ln w="12700">
            <a:solidFill>
              <a:schemeClr val="tx1"/>
            </a:solidFill>
            <a:round/>
            <a:headEnd/>
            <a:tailEnd/>
          </a:ln>
          <a:effectLst/>
        </p:spPr>
        <p:txBody>
          <a:bodyPr wrap="none" lIns="90488" tIns="44450" rIns="90488" bIns="44450" anchor="ctr"/>
          <a:lstStyle/>
          <a:p>
            <a:pPr eaLnBrk="0" hangingPunct="0"/>
            <a:r>
              <a:rPr lang="en-US" sz="1600" b="1" dirty="0"/>
              <a:t>- </a:t>
            </a:r>
            <a:r>
              <a:rPr lang="en-US" sz="1400" b="1" dirty="0">
                <a:solidFill>
                  <a:srgbClr val="111111"/>
                </a:solidFill>
              </a:rPr>
              <a:t>UTK DIRI SENDIRI</a:t>
            </a:r>
          </a:p>
          <a:p>
            <a:pPr eaLnBrk="0" hangingPunct="0"/>
            <a:r>
              <a:rPr lang="en-US" sz="1400" b="1" dirty="0">
                <a:solidFill>
                  <a:srgbClr val="111111"/>
                </a:solidFill>
              </a:rPr>
              <a:t>  SEBAGAI WP</a:t>
            </a:r>
          </a:p>
          <a:p>
            <a:pPr eaLnBrk="0" hangingPunct="0"/>
            <a:r>
              <a:rPr lang="en-US" sz="1400" b="1" dirty="0">
                <a:solidFill>
                  <a:srgbClr val="111111"/>
                </a:solidFill>
              </a:rPr>
              <a:t>- STATUS KAWIN</a:t>
            </a:r>
          </a:p>
          <a:p>
            <a:pPr eaLnBrk="0" hangingPunct="0"/>
            <a:r>
              <a:rPr lang="en-US" sz="1400" b="1" dirty="0">
                <a:solidFill>
                  <a:srgbClr val="111111"/>
                </a:solidFill>
              </a:rPr>
              <a:t>- TANGGUNGAN MAX 3 ORANG</a:t>
            </a:r>
          </a:p>
        </p:txBody>
      </p:sp>
      <p:sp>
        <p:nvSpPr>
          <p:cNvPr id="147469" name="AutoShape 13"/>
          <p:cNvSpPr>
            <a:spLocks noChangeArrowheads="1"/>
          </p:cNvSpPr>
          <p:nvPr/>
        </p:nvSpPr>
        <p:spPr bwMode="auto">
          <a:xfrm flipH="1">
            <a:off x="4165600" y="2628900"/>
            <a:ext cx="812800" cy="514350"/>
          </a:xfrm>
          <a:prstGeom prst="downArrow">
            <a:avLst>
              <a:gd name="adj1" fmla="val 50000"/>
              <a:gd name="adj2" fmla="val 50023"/>
            </a:avLst>
          </a:prstGeom>
          <a:solidFill>
            <a:srgbClr val="006600"/>
          </a:solidFill>
          <a:ln w="9525">
            <a:noFill/>
            <a:miter lim="800000"/>
            <a:headEnd/>
            <a:tailEnd/>
          </a:ln>
          <a:effectLst/>
        </p:spPr>
        <p:txBody>
          <a:bodyPr wrap="none" anchor="ctr"/>
          <a:lstStyle/>
          <a:p>
            <a:endParaRPr lang="en-US"/>
          </a:p>
        </p:txBody>
      </p:sp>
      <p:sp>
        <p:nvSpPr>
          <p:cNvPr id="147470" name="AutoShape 14"/>
          <p:cNvSpPr>
            <a:spLocks noChangeArrowheads="1"/>
          </p:cNvSpPr>
          <p:nvPr/>
        </p:nvSpPr>
        <p:spPr bwMode="auto">
          <a:xfrm flipH="1">
            <a:off x="7213600" y="2628900"/>
            <a:ext cx="812800" cy="514350"/>
          </a:xfrm>
          <a:prstGeom prst="downArrow">
            <a:avLst>
              <a:gd name="adj1" fmla="val 50000"/>
              <a:gd name="adj2" fmla="val 50023"/>
            </a:avLst>
          </a:prstGeom>
          <a:solidFill>
            <a:srgbClr val="006600"/>
          </a:solidFill>
          <a:ln w="9525">
            <a:noFill/>
            <a:miter lim="800000"/>
            <a:headEnd/>
            <a:tailEnd/>
          </a:ln>
          <a:effectLst/>
        </p:spPr>
        <p:txBody>
          <a:bodyPr wrap="none" anchor="ctr"/>
          <a:lstStyle/>
          <a:p>
            <a:endParaRPr lang="en-US"/>
          </a:p>
        </p:txBody>
      </p:sp>
      <p:sp>
        <p:nvSpPr>
          <p:cNvPr id="147471" name="AutoShape 15"/>
          <p:cNvSpPr>
            <a:spLocks noChangeArrowheads="1"/>
          </p:cNvSpPr>
          <p:nvPr/>
        </p:nvSpPr>
        <p:spPr bwMode="auto">
          <a:xfrm flipH="1">
            <a:off x="1219200" y="2628900"/>
            <a:ext cx="812800" cy="514350"/>
          </a:xfrm>
          <a:prstGeom prst="downArrow">
            <a:avLst>
              <a:gd name="adj1" fmla="val 50000"/>
              <a:gd name="adj2" fmla="val 50023"/>
            </a:avLst>
          </a:prstGeom>
          <a:solidFill>
            <a:srgbClr val="006600"/>
          </a:solidFill>
          <a:ln w="9525">
            <a:noFill/>
            <a:miter lim="800000"/>
            <a:headEnd/>
            <a:tailEnd/>
          </a:ln>
          <a:effectLst/>
        </p:spPr>
        <p:txBody>
          <a:bodyPr wrap="none" anchor="ctr"/>
          <a:lstStyle/>
          <a:p>
            <a:endParaRPr lang="en-US"/>
          </a:p>
        </p:txBody>
      </p:sp>
      <p:sp>
        <p:nvSpPr>
          <p:cNvPr id="147472" name="Rectangle 16"/>
          <p:cNvSpPr>
            <a:spLocks noChangeArrowheads="1"/>
          </p:cNvSpPr>
          <p:nvPr/>
        </p:nvSpPr>
        <p:spPr bwMode="auto">
          <a:xfrm>
            <a:off x="1422400" y="971550"/>
            <a:ext cx="6299200" cy="114300"/>
          </a:xfrm>
          <a:prstGeom prst="rect">
            <a:avLst/>
          </a:prstGeom>
          <a:solidFill>
            <a:srgbClr val="006600"/>
          </a:solidFill>
          <a:ln w="9525">
            <a:noFill/>
            <a:miter lim="800000"/>
            <a:headEnd/>
            <a:tailEnd/>
          </a:ln>
          <a:effectLst/>
        </p:spPr>
        <p:txBody>
          <a:bodyPr wrap="none" anchor="ctr"/>
          <a:lstStyle/>
          <a:p>
            <a:endParaRPr lang="en-US"/>
          </a:p>
        </p:txBody>
      </p:sp>
      <p:sp>
        <p:nvSpPr>
          <p:cNvPr id="147473" name="AutoShape 17"/>
          <p:cNvSpPr>
            <a:spLocks noChangeArrowheads="1"/>
          </p:cNvSpPr>
          <p:nvPr/>
        </p:nvSpPr>
        <p:spPr bwMode="auto">
          <a:xfrm flipH="1">
            <a:off x="1320800" y="971550"/>
            <a:ext cx="406400" cy="342900"/>
          </a:xfrm>
          <a:prstGeom prst="downArrow">
            <a:avLst>
              <a:gd name="adj1" fmla="val 50000"/>
              <a:gd name="adj2" fmla="val 41690"/>
            </a:avLst>
          </a:prstGeom>
          <a:solidFill>
            <a:srgbClr val="006600"/>
          </a:solidFill>
          <a:ln w="9525">
            <a:noFill/>
            <a:miter lim="800000"/>
            <a:headEnd/>
            <a:tailEnd/>
          </a:ln>
          <a:effectLst/>
        </p:spPr>
        <p:txBody>
          <a:bodyPr wrap="none" anchor="ctr"/>
          <a:lstStyle/>
          <a:p>
            <a:endParaRPr lang="en-US"/>
          </a:p>
        </p:txBody>
      </p:sp>
      <p:sp>
        <p:nvSpPr>
          <p:cNvPr id="147474" name="AutoShape 18"/>
          <p:cNvSpPr>
            <a:spLocks noChangeArrowheads="1"/>
          </p:cNvSpPr>
          <p:nvPr/>
        </p:nvSpPr>
        <p:spPr bwMode="auto">
          <a:xfrm flipH="1">
            <a:off x="7416800" y="971550"/>
            <a:ext cx="406400" cy="342900"/>
          </a:xfrm>
          <a:prstGeom prst="downArrow">
            <a:avLst>
              <a:gd name="adj1" fmla="val 50000"/>
              <a:gd name="adj2" fmla="val 41690"/>
            </a:avLst>
          </a:prstGeom>
          <a:solidFill>
            <a:srgbClr val="006600"/>
          </a:solidFill>
          <a:ln w="9525">
            <a:noFill/>
            <a:miter lim="800000"/>
            <a:headEnd/>
            <a:tailEnd/>
          </a:ln>
          <a:effectLst/>
        </p:spPr>
        <p:txBody>
          <a:bodyPr wrap="none" anchor="ctr"/>
          <a:lstStyle/>
          <a:p>
            <a:endParaRPr lang="en-US"/>
          </a:p>
        </p:txBody>
      </p:sp>
      <p:sp>
        <p:nvSpPr>
          <p:cNvPr id="147475" name="AutoShape 19"/>
          <p:cNvSpPr>
            <a:spLocks noChangeArrowheads="1"/>
          </p:cNvSpPr>
          <p:nvPr/>
        </p:nvSpPr>
        <p:spPr bwMode="auto">
          <a:xfrm flipH="1">
            <a:off x="4368800" y="857250"/>
            <a:ext cx="406400" cy="457200"/>
          </a:xfrm>
          <a:prstGeom prst="downArrow">
            <a:avLst>
              <a:gd name="adj1" fmla="val 50000"/>
              <a:gd name="adj2" fmla="val 46901"/>
            </a:avLst>
          </a:prstGeom>
          <a:solidFill>
            <a:srgbClr val="006600"/>
          </a:solidFill>
          <a:ln w="9525">
            <a:noFill/>
            <a:miter lim="800000"/>
            <a:headEnd/>
            <a:tailEnd/>
          </a:ln>
          <a:effectLst/>
        </p:spPr>
        <p:txBody>
          <a:bodyPr wrap="none" anchor="ctr"/>
          <a:lstStyle/>
          <a:p>
            <a:endParaRPr lang="en-US"/>
          </a:p>
        </p:txBody>
      </p:sp>
    </p:spTree>
  </p:cSld>
  <p:clrMapOvr>
    <a:masterClrMapping/>
  </p:clrMapOvr>
  <p:transition spd="med">
    <p:plu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1"/>
          <p:cNvSpPr>
            <a:spLocks noChangeArrowheads="1"/>
          </p:cNvSpPr>
          <p:nvPr/>
        </p:nvSpPr>
        <p:spPr bwMode="auto">
          <a:xfrm>
            <a:off x="500034" y="500042"/>
            <a:ext cx="8215370"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solidFill>
                  <a:schemeClr val="accent2">
                    <a:lumMod val="75000"/>
                  </a:schemeClr>
                </a:solidFill>
                <a:latin typeface="Arial" pitchFamily="34" charset="0"/>
                <a:ea typeface="Times New Roman" pitchFamily="18" charset="0"/>
              </a:rPr>
              <a:t>T</a:t>
            </a:r>
            <a:r>
              <a:rPr kumimoji="0" lang="id-ID" b="0" i="0" u="none" strike="noStrike" cap="none" normalizeH="0" baseline="0" dirty="0" smtClean="0">
                <a:ln>
                  <a:noFill/>
                </a:ln>
                <a:solidFill>
                  <a:schemeClr val="accent2">
                    <a:lumMod val="75000"/>
                  </a:schemeClr>
                </a:solidFill>
                <a:effectLst/>
                <a:latin typeface="Arial" pitchFamily="34" charset="0"/>
                <a:ea typeface="Times New Roman" pitchFamily="18" charset="0"/>
              </a:rPr>
              <a:t>anggungan </a:t>
            </a:r>
            <a:r>
              <a:rPr kumimoji="0" lang="en-US" b="0" i="0" u="none" strike="noStrike" cap="none" normalizeH="0" baseline="0" dirty="0" err="1" smtClean="0">
                <a:ln>
                  <a:noFill/>
                </a:ln>
                <a:solidFill>
                  <a:schemeClr val="accent2">
                    <a:lumMod val="75000"/>
                  </a:schemeClr>
                </a:solidFill>
                <a:effectLst/>
                <a:latin typeface="Arial" pitchFamily="34" charset="0"/>
                <a:ea typeface="Times New Roman" pitchFamily="18" charset="0"/>
              </a:rPr>
              <a:t>dalam</a:t>
            </a:r>
            <a:r>
              <a:rPr kumimoji="0" lang="en-US" b="0" i="0" u="none" strike="noStrike" cap="none" normalizeH="0" dirty="0" smtClean="0">
                <a:ln>
                  <a:noFill/>
                </a:ln>
                <a:solidFill>
                  <a:schemeClr val="accent2">
                    <a:lumMod val="75000"/>
                  </a:schemeClr>
                </a:solidFill>
                <a:effectLst/>
                <a:latin typeface="Arial" pitchFamily="34" charset="0"/>
                <a:ea typeface="Times New Roman" pitchFamily="18" charset="0"/>
              </a:rPr>
              <a:t> </a:t>
            </a:r>
            <a:r>
              <a:rPr kumimoji="0" lang="id-ID" b="0" i="0" u="none" strike="noStrike" cap="none" normalizeH="0" baseline="0" dirty="0" smtClean="0">
                <a:ln>
                  <a:noFill/>
                </a:ln>
                <a:solidFill>
                  <a:schemeClr val="accent2">
                    <a:lumMod val="75000"/>
                  </a:schemeClr>
                </a:solidFill>
                <a:effectLst/>
                <a:latin typeface="Arial" pitchFamily="34" charset="0"/>
                <a:ea typeface="Times New Roman" pitchFamily="18" charset="0"/>
              </a:rPr>
              <a:t> PTKP  harus memenuhi syarat sebagai berikut :</a:t>
            </a:r>
            <a:endParaRPr kumimoji="0" lang="en-US" b="0" i="0" u="none" strike="noStrike" cap="none" normalizeH="0" baseline="0" dirty="0" smtClean="0">
              <a:ln>
                <a:noFill/>
              </a:ln>
              <a:solidFill>
                <a:schemeClr val="accent2">
                  <a:lumMod val="75000"/>
                </a:schemeClr>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accent2">
                  <a:lumMod val="75000"/>
                </a:schemeClr>
              </a:solidFill>
              <a:effectLst/>
              <a:latin typeface="Arial" pitchFamily="34" charset="0"/>
              <a:ea typeface="Times New Roman" pitchFamily="18" charset="0"/>
            </a:endParaRPr>
          </a:p>
          <a:p>
            <a:pPr marL="342900" marR="0" lvl="0" indent="20638" algn="l" defTabSz="914400" rtl="0" eaLnBrk="0" fontAlgn="base" latinLnBrk="0" hangingPunct="0">
              <a:lnSpc>
                <a:spcPct val="100000"/>
              </a:lnSpc>
              <a:spcBef>
                <a:spcPct val="0"/>
              </a:spcBef>
              <a:spcAft>
                <a:spcPct val="0"/>
              </a:spcAft>
              <a:buClrTx/>
              <a:buSzTx/>
              <a:buFontTx/>
              <a:buAutoNum type="arabicPeriod"/>
              <a:tabLst/>
            </a:pPr>
            <a:r>
              <a:rPr kumimoji="0" lang="id-ID" b="0" i="0" u="none" strike="noStrike" cap="none" normalizeH="0" baseline="0" dirty="0" smtClean="0">
                <a:ln>
                  <a:noFill/>
                </a:ln>
                <a:solidFill>
                  <a:schemeClr val="tx1"/>
                </a:solidFill>
                <a:effectLst/>
                <a:latin typeface="Arial" pitchFamily="34" charset="0"/>
                <a:ea typeface="Times New Roman" pitchFamily="18" charset="0"/>
              </a:rPr>
              <a:t>Merupakan anggota keluarga sedarah atau keluarga semenda dalam garis keturunan lurus satu derajat (baik keatas maupun kebawah).</a:t>
            </a:r>
            <a:endParaRPr kumimoji="0" lang="en-US" b="0" i="0" u="none" strike="noStrike" cap="none" normalizeH="0" baseline="0" dirty="0" smtClean="0">
              <a:ln>
                <a:noFill/>
              </a:ln>
              <a:solidFill>
                <a:schemeClr val="tx1"/>
              </a:solidFill>
              <a:effectLst/>
              <a:latin typeface="Arial" pitchFamily="34" charset="0"/>
              <a:ea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tabLst/>
            </a:pPr>
            <a:r>
              <a:rPr kumimoji="0" lang="id-ID" b="0" i="0" u="none" strike="noStrike" cap="none" normalizeH="0" baseline="0" dirty="0" smtClean="0">
                <a:ln>
                  <a:noFill/>
                </a:ln>
                <a:solidFill>
                  <a:schemeClr val="tx1"/>
                </a:solidFill>
                <a:effectLst/>
                <a:latin typeface="Arial" pitchFamily="34" charset="0"/>
                <a:ea typeface="Times New Roman" pitchFamily="18" charset="0"/>
              </a:rPr>
              <a:t/>
            </a:r>
            <a:br>
              <a:rPr kumimoji="0" lang="id-ID" b="0" i="0" u="none" strike="noStrike" cap="none" normalizeH="0" baseline="0" dirty="0" smtClean="0">
                <a:ln>
                  <a:noFill/>
                </a:ln>
                <a:solidFill>
                  <a:schemeClr val="tx1"/>
                </a:solidFill>
                <a:effectLst/>
                <a:latin typeface="Arial" pitchFamily="34" charset="0"/>
                <a:ea typeface="Times New Roman" pitchFamily="18" charset="0"/>
              </a:rPr>
            </a:br>
            <a:r>
              <a:rPr kumimoji="0" lang="id-ID" b="0" i="0" u="none" strike="noStrike" cap="none" normalizeH="0" baseline="0" dirty="0" smtClean="0">
                <a:ln>
                  <a:noFill/>
                </a:ln>
                <a:solidFill>
                  <a:schemeClr val="tx1"/>
                </a:solidFill>
                <a:effectLst/>
                <a:latin typeface="Arial" pitchFamily="34" charset="0"/>
                <a:ea typeface="Times New Roman" pitchFamily="18" charset="0"/>
              </a:rPr>
              <a:t>2. Anggota keluarga tersebut tidak memperoleh penghasilan dan menjadi tanggungan sepenuhnya wajib pajak.</a:t>
            </a:r>
            <a:endParaRPr kumimoji="0" lang="en-US" b="0" i="0" u="none" strike="noStrike" cap="none" normalizeH="0" baseline="0" dirty="0" smtClean="0">
              <a:ln>
                <a:noFill/>
              </a:ln>
              <a:solidFill>
                <a:schemeClr val="tx1"/>
              </a:solidFill>
              <a:effectLst/>
              <a:latin typeface="Arial" pitchFamily="34" charset="0"/>
              <a:ea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tabLst/>
            </a:pPr>
            <a:r>
              <a:rPr kumimoji="0" lang="id-ID" b="0" i="0" u="none" strike="noStrike" cap="none" normalizeH="0" baseline="0" dirty="0" smtClean="0">
                <a:ln>
                  <a:noFill/>
                </a:ln>
                <a:solidFill>
                  <a:schemeClr val="tx1"/>
                </a:solidFill>
                <a:effectLst/>
                <a:latin typeface="Arial" pitchFamily="34" charset="0"/>
                <a:ea typeface="Times New Roman" pitchFamily="18" charset="0"/>
              </a:rPr>
              <a:t/>
            </a:r>
            <a:br>
              <a:rPr kumimoji="0" lang="id-ID" b="0" i="0" u="none" strike="noStrike" cap="none" normalizeH="0" baseline="0" dirty="0" smtClean="0">
                <a:ln>
                  <a:noFill/>
                </a:ln>
                <a:solidFill>
                  <a:schemeClr val="tx1"/>
                </a:solidFill>
                <a:effectLst/>
                <a:latin typeface="Arial" pitchFamily="34" charset="0"/>
                <a:ea typeface="Times New Roman" pitchFamily="18" charset="0"/>
              </a:rPr>
            </a:br>
            <a:r>
              <a:rPr kumimoji="0" lang="id-ID" b="0" i="0" u="none" strike="noStrike" cap="none" normalizeH="0" baseline="0" dirty="0" smtClean="0">
                <a:ln>
                  <a:noFill/>
                </a:ln>
                <a:solidFill>
                  <a:schemeClr val="tx1"/>
                </a:solidFill>
                <a:effectLst/>
                <a:latin typeface="Arial" pitchFamily="34" charset="0"/>
                <a:ea typeface="Times New Roman" pitchFamily="18" charset="0"/>
              </a:rPr>
              <a:t>3. Anak yang belum dewasa, berumur kurang dari 18 tahun dan belum pernah menikah, meskipun telah memiliki penghasilan sendiri.</a:t>
            </a:r>
            <a:endParaRPr kumimoji="0" lang="en-US" b="0" i="0" u="none" strike="noStrike" cap="none" normalizeH="0" baseline="0" dirty="0" smtClean="0">
              <a:ln>
                <a:noFill/>
              </a:ln>
              <a:solidFill>
                <a:schemeClr val="tx1"/>
              </a:solidFill>
              <a:effectLst/>
              <a:latin typeface="Arial" pitchFamily="34" charset="0"/>
              <a:ea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tabLst/>
            </a:pPr>
            <a:r>
              <a:rPr kumimoji="0" lang="id-ID" b="0" i="0" u="none" strike="noStrike" cap="none" normalizeH="0" baseline="0" dirty="0" smtClean="0">
                <a:ln>
                  <a:noFill/>
                </a:ln>
                <a:solidFill>
                  <a:schemeClr val="tx1"/>
                </a:solidFill>
                <a:effectLst/>
                <a:latin typeface="Arial" pitchFamily="34" charset="0"/>
                <a:ea typeface="Times New Roman" pitchFamily="18" charset="0"/>
              </a:rPr>
              <a:t/>
            </a:r>
            <a:br>
              <a:rPr kumimoji="0" lang="id-ID" b="0" i="0" u="none" strike="noStrike" cap="none" normalizeH="0" baseline="0" dirty="0" smtClean="0">
                <a:ln>
                  <a:noFill/>
                </a:ln>
                <a:solidFill>
                  <a:schemeClr val="tx1"/>
                </a:solidFill>
                <a:effectLst/>
                <a:latin typeface="Arial" pitchFamily="34" charset="0"/>
                <a:ea typeface="Times New Roman" pitchFamily="18" charset="0"/>
              </a:rPr>
            </a:br>
            <a:r>
              <a:rPr kumimoji="0" lang="id-ID" b="0" i="0" u="none" strike="noStrike" cap="none" normalizeH="0" baseline="0" dirty="0" smtClean="0">
                <a:ln>
                  <a:noFill/>
                </a:ln>
                <a:solidFill>
                  <a:schemeClr val="tx1"/>
                </a:solidFill>
                <a:effectLst/>
                <a:latin typeface="Arial" pitchFamily="34" charset="0"/>
                <a:ea typeface="Times New Roman" pitchFamily="18" charset="0"/>
              </a:rPr>
              <a:t>4. Untuk anak angkat (Selain anggota keluarga sedarah dan semenda dalam garis lurus) yang dapat diperhitungkan dalam PTKP adalah anak angkat yang belum dewasa (kurang dari 18 tahun) dan menjadi tanggungan sepenuhnya wajib pajak.</a:t>
            </a:r>
            <a:endParaRPr kumimoji="0" lang="en-US" b="0" i="0" u="none" strike="noStrike" cap="none" normalizeH="0" baseline="0" dirty="0" smtClean="0">
              <a:ln>
                <a:noFill/>
              </a:ln>
              <a:solidFill>
                <a:schemeClr val="tx1"/>
              </a:solidFill>
              <a:effectLst/>
              <a:latin typeface="Arial" pitchFamily="34" charset="0"/>
              <a:ea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tabLst/>
            </a:pPr>
            <a:endParaRPr kumimoji="0" lang="en-US"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b="0" i="0" u="none" strike="noStrike" cap="none" normalizeH="0" baseline="0" dirty="0" smtClean="0">
                <a:ln>
                  <a:noFill/>
                </a:ln>
                <a:solidFill>
                  <a:schemeClr val="tx1"/>
                </a:solidFill>
                <a:effectLst/>
                <a:latin typeface="Arial" pitchFamily="34" charset="0"/>
                <a:ea typeface="Times New Roman" pitchFamily="18" charset="0"/>
              </a:rPr>
              <a:t>PTKP dihitung berdasarkan keadaan pada awal tahun. Semua perubahan jumlah tanggungan wajib pajak (baik penambahan maupun pengurangan) yang terjadi selama tahun berjalan diperhitungkan pada tahun pajak berikutnya</a:t>
            </a:r>
            <a:r>
              <a:rPr kumimoji="0" lang="id-ID" sz="1200" b="0" i="0" u="none" strike="noStrike" cap="none" normalizeH="0" baseline="0" dirty="0" smtClean="0">
                <a:ln>
                  <a:noFill/>
                </a:ln>
                <a:solidFill>
                  <a:schemeClr val="tx1"/>
                </a:solidFill>
                <a:effectLst/>
                <a:latin typeface="Arial" pitchFamily="34" charset="0"/>
                <a:ea typeface="Times New Roman" pitchFamily="18" charset="0"/>
              </a:rPr>
              <a:t>.</a:t>
            </a:r>
            <a:endParaRPr kumimoji="0" lang="id-ID"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PTKP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Penghasilan</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Tidak</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Kena</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Pajak</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endPar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aphicFrame>
        <p:nvGraphicFramePr>
          <p:cNvPr id="4" name="Content Placeholder 5"/>
          <p:cNvGraphicFramePr>
            <a:graphicFrameLocks/>
          </p:cNvGraphicFramePr>
          <p:nvPr/>
        </p:nvGraphicFramePr>
        <p:xfrm>
          <a:off x="428596" y="1571625"/>
          <a:ext cx="7858180" cy="3704761"/>
        </p:xfrm>
        <a:graphic>
          <a:graphicData uri="http://schemas.openxmlformats.org/drawingml/2006/table">
            <a:tbl>
              <a:tblPr firstRow="1" bandRow="1">
                <a:tableStyleId>{21E4AEA4-8DFA-4A89-87EB-49C32662AFE0}</a:tableStyleId>
              </a:tblPr>
              <a:tblGrid>
                <a:gridCol w="3857652"/>
                <a:gridCol w="2137248"/>
                <a:gridCol w="1863280"/>
              </a:tblGrid>
              <a:tr h="785805">
                <a:tc rowSpan="2">
                  <a:txBody>
                    <a:bodyPr/>
                    <a:lstStyle/>
                    <a:p>
                      <a:pPr algn="ctr"/>
                      <a:r>
                        <a:rPr lang="id-ID" sz="2800" dirty="0" smtClean="0"/>
                        <a:t>Keterangan</a:t>
                      </a:r>
                      <a:endParaRPr lang="id-ID" sz="2800" dirty="0">
                        <a:solidFill>
                          <a:schemeClr val="tx1"/>
                        </a:solidFill>
                        <a:latin typeface="Franklin Gothic Book" pitchFamily="34" charset="0"/>
                      </a:endParaRPr>
                    </a:p>
                  </a:txBody>
                  <a:tcPr anchor="ctr"/>
                </a:tc>
                <a:tc gridSpan="2">
                  <a:txBody>
                    <a:bodyPr/>
                    <a:lstStyle/>
                    <a:p>
                      <a:pPr algn="ctr"/>
                      <a:r>
                        <a:rPr lang="en-US" sz="2800" dirty="0" smtClean="0"/>
                        <a:t>PTKP </a:t>
                      </a:r>
                      <a:r>
                        <a:rPr lang="en-US" sz="2800" dirty="0" err="1" smtClean="0"/>
                        <a:t>Setahun</a:t>
                      </a:r>
                      <a:endParaRPr lang="id-ID" sz="2800" dirty="0">
                        <a:solidFill>
                          <a:schemeClr val="tx1"/>
                        </a:solidFill>
                        <a:latin typeface="Franklin Gothic Book" pitchFamily="34" charset="0"/>
                      </a:endParaRPr>
                    </a:p>
                  </a:txBody>
                  <a:tcPr anchor="ctr"/>
                </a:tc>
                <a:tc hMerge="1">
                  <a:txBody>
                    <a:bodyPr/>
                    <a:lstStyle/>
                    <a:p>
                      <a:pPr algn="ctr"/>
                      <a:endParaRPr lang="id-ID" sz="2800" dirty="0">
                        <a:solidFill>
                          <a:schemeClr val="tx1"/>
                        </a:solidFill>
                        <a:latin typeface="Franklin Gothic Book" pitchFamily="34" charset="0"/>
                      </a:endParaRPr>
                    </a:p>
                  </a:txBody>
                  <a:tcPr anchor="ctr"/>
                </a:tc>
              </a:tr>
              <a:tr h="642942">
                <a:tc vMerge="1">
                  <a:txBody>
                    <a:bodyPr/>
                    <a:lstStyle/>
                    <a:p>
                      <a:pPr algn="l"/>
                      <a:endParaRPr lang="id-ID" sz="2400" dirty="0">
                        <a:latin typeface="Franklin Gothic Book" pitchFamily="34" charset="0"/>
                      </a:endParaRPr>
                    </a:p>
                  </a:txBody>
                  <a:tcPr/>
                </a:tc>
                <a:tc>
                  <a:txBody>
                    <a:bodyPr/>
                    <a:lstStyle/>
                    <a:p>
                      <a:pPr algn="ctr"/>
                      <a:r>
                        <a:rPr lang="en-US" sz="1600" b="1" dirty="0" smtClean="0"/>
                        <a:t>(1</a:t>
                      </a:r>
                      <a:r>
                        <a:rPr lang="en-US" sz="1600" b="1" baseline="0" dirty="0" smtClean="0"/>
                        <a:t> </a:t>
                      </a:r>
                      <a:r>
                        <a:rPr lang="en-US" sz="1600" b="1" baseline="0" dirty="0" err="1" smtClean="0"/>
                        <a:t>Januari</a:t>
                      </a:r>
                      <a:r>
                        <a:rPr lang="en-US" sz="1600" b="1" baseline="0" dirty="0" smtClean="0"/>
                        <a:t> 2008 – 31 </a:t>
                      </a:r>
                      <a:r>
                        <a:rPr lang="en-US" sz="1600" b="1" baseline="0" dirty="0" err="1" smtClean="0"/>
                        <a:t>Desember</a:t>
                      </a:r>
                      <a:r>
                        <a:rPr lang="en-US" sz="1600" b="1" baseline="0" dirty="0" smtClean="0"/>
                        <a:t> 2012)</a:t>
                      </a:r>
                      <a:endParaRPr lang="id-ID" sz="1600" b="1" dirty="0">
                        <a:latin typeface="Franklin Gothic Book"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Franklin Gothic Book" pitchFamily="34" charset="0"/>
                        </a:rPr>
                        <a:t>(</a:t>
                      </a:r>
                      <a:r>
                        <a:rPr kumimoji="0" lang="en-US" sz="1600" b="1" i="0" u="none" strike="noStrike" cap="none" normalizeH="0" baseline="0" dirty="0" err="1" smtClean="0">
                          <a:ln>
                            <a:noFill/>
                          </a:ln>
                          <a:solidFill>
                            <a:srgbClr val="000000"/>
                          </a:solidFill>
                          <a:effectLst/>
                          <a:latin typeface="Franklin Gothic Book" pitchFamily="34" charset="0"/>
                        </a:rPr>
                        <a:t>mulai</a:t>
                      </a:r>
                      <a:r>
                        <a:rPr kumimoji="0" lang="en-US" sz="1600" b="1" i="0" u="none" strike="noStrike" cap="none" normalizeH="0" baseline="0" dirty="0" smtClean="0">
                          <a:ln>
                            <a:noFill/>
                          </a:ln>
                          <a:solidFill>
                            <a:srgbClr val="000000"/>
                          </a:solidFill>
                          <a:effectLst/>
                          <a:latin typeface="Franklin Gothic Book" pitchFamily="34" charset="0"/>
                        </a:rPr>
                        <a:t> 1 </a:t>
                      </a:r>
                      <a:r>
                        <a:rPr kumimoji="0" lang="en-US" sz="1600" b="1" i="0" u="none" strike="noStrike" cap="none" normalizeH="0" baseline="0" dirty="0" err="1" smtClean="0">
                          <a:ln>
                            <a:noFill/>
                          </a:ln>
                          <a:solidFill>
                            <a:srgbClr val="000000"/>
                          </a:solidFill>
                          <a:effectLst/>
                          <a:latin typeface="Franklin Gothic Book" pitchFamily="34" charset="0"/>
                        </a:rPr>
                        <a:t>Januari</a:t>
                      </a:r>
                      <a:r>
                        <a:rPr kumimoji="0" lang="en-US" sz="1600" b="1" i="0" u="none" strike="noStrike" cap="none" normalizeH="0" baseline="0" dirty="0" smtClean="0">
                          <a:ln>
                            <a:noFill/>
                          </a:ln>
                          <a:solidFill>
                            <a:srgbClr val="000000"/>
                          </a:solidFill>
                          <a:effectLst/>
                          <a:latin typeface="Franklin Gothic Book" pitchFamily="34" charset="0"/>
                        </a:rPr>
                        <a:t> 2013)</a:t>
                      </a:r>
                    </a:p>
                  </a:txBody>
                  <a:tcPr horzOverflow="overflow"/>
                </a:tc>
              </a:tr>
              <a:tr h="490064">
                <a:tc>
                  <a:txBody>
                    <a:bodyPr/>
                    <a:lstStyle/>
                    <a:p>
                      <a:pPr algn="ctr"/>
                      <a:r>
                        <a:rPr lang="en-US" sz="2000" dirty="0" err="1" smtClean="0"/>
                        <a:t>Untuk</a:t>
                      </a:r>
                      <a:r>
                        <a:rPr lang="en-US" sz="2000" dirty="0" smtClean="0"/>
                        <a:t> </a:t>
                      </a:r>
                      <a:r>
                        <a:rPr lang="en-US" sz="2000" dirty="0" err="1" smtClean="0"/>
                        <a:t>diri</a:t>
                      </a:r>
                      <a:r>
                        <a:rPr lang="en-US" sz="2000" dirty="0" smtClean="0"/>
                        <a:t> </a:t>
                      </a:r>
                      <a:r>
                        <a:rPr lang="en-US" sz="2000" dirty="0" err="1" smtClean="0"/>
                        <a:t>Wajib</a:t>
                      </a:r>
                      <a:r>
                        <a:rPr lang="en-US" sz="2000" dirty="0" smtClean="0"/>
                        <a:t> </a:t>
                      </a:r>
                      <a:r>
                        <a:rPr lang="en-US" sz="2000" dirty="0" err="1" smtClean="0"/>
                        <a:t>Pajak</a:t>
                      </a:r>
                      <a:endParaRPr lang="id-ID" sz="2000" dirty="0">
                        <a:latin typeface="Franklin Gothic Book" pitchFamily="34" charset="0"/>
                      </a:endParaRPr>
                    </a:p>
                  </a:txBody>
                  <a:tcPr/>
                </a:tc>
                <a:tc>
                  <a:txBody>
                    <a:bodyPr/>
                    <a:lstStyle/>
                    <a:p>
                      <a:pPr algn="ctr"/>
                      <a:r>
                        <a:rPr lang="id-ID" sz="2400" b="1" dirty="0" smtClean="0"/>
                        <a:t>15.840.000</a:t>
                      </a:r>
                      <a:endParaRPr lang="id-ID" sz="2400" b="1" dirty="0">
                        <a:latin typeface="Franklin Gothic Book"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dirty="0" smtClean="0">
                          <a:ln>
                            <a:noFill/>
                          </a:ln>
                          <a:solidFill>
                            <a:srgbClr val="000000"/>
                          </a:solidFill>
                          <a:effectLst/>
                          <a:latin typeface="Calibri" pitchFamily="34" charset="0"/>
                        </a:rPr>
                        <a:t>24.300.000</a:t>
                      </a:r>
                    </a:p>
                  </a:txBody>
                  <a:tcPr horzOverflow="overflow"/>
                </a:tc>
              </a:tr>
              <a:tr h="500066">
                <a:tc>
                  <a:txBody>
                    <a:bodyPr/>
                    <a:lstStyle/>
                    <a:p>
                      <a:pPr marL="0" indent="0" algn="ctr">
                        <a:buNone/>
                      </a:pPr>
                      <a:r>
                        <a:rPr lang="en-US" sz="2000" dirty="0" err="1" smtClean="0"/>
                        <a:t>Tambahan</a:t>
                      </a:r>
                      <a:r>
                        <a:rPr lang="en-US" sz="2000" dirty="0" smtClean="0"/>
                        <a:t> </a:t>
                      </a:r>
                      <a:r>
                        <a:rPr lang="en-US" sz="2000" dirty="0" err="1" smtClean="0"/>
                        <a:t>pegawai</a:t>
                      </a:r>
                      <a:r>
                        <a:rPr lang="en-US" sz="2000" dirty="0" smtClean="0"/>
                        <a:t> </a:t>
                      </a:r>
                      <a:r>
                        <a:rPr lang="en-US" sz="2000" dirty="0" err="1" smtClean="0"/>
                        <a:t>kawin</a:t>
                      </a:r>
                      <a:endParaRPr lang="id-ID" sz="2000" dirty="0" smtClean="0">
                        <a:latin typeface="Franklin Gothic Book" pitchFamily="34" charset="0"/>
                      </a:endParaRPr>
                    </a:p>
                  </a:txBody>
                  <a:tcPr/>
                </a:tc>
                <a:tc>
                  <a:txBody>
                    <a:bodyPr/>
                    <a:lstStyle/>
                    <a:p>
                      <a:pPr algn="ctr"/>
                      <a:r>
                        <a:rPr lang="id-ID" sz="2400" b="1" dirty="0" smtClean="0"/>
                        <a:t>1.320.000</a:t>
                      </a:r>
                      <a:endParaRPr lang="id-ID" sz="2400" b="1" dirty="0">
                        <a:latin typeface="Franklin Gothic Book"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dirty="0" smtClean="0">
                          <a:ln>
                            <a:noFill/>
                          </a:ln>
                          <a:solidFill>
                            <a:srgbClr val="000000"/>
                          </a:solidFill>
                          <a:effectLst/>
                          <a:latin typeface="Calibri" pitchFamily="34" charset="0"/>
                        </a:rPr>
                        <a:t>2.025.000</a:t>
                      </a:r>
                    </a:p>
                  </a:txBody>
                  <a:tcPr horzOverflow="overflow"/>
                </a:tc>
              </a:tr>
              <a:tr h="1285884">
                <a:tc>
                  <a:txBody>
                    <a:bodyPr/>
                    <a:lstStyle/>
                    <a:p>
                      <a:pPr marL="0" indent="0" algn="ctr" defTabSz="982270">
                        <a:lnSpc>
                          <a:spcPct val="90000"/>
                        </a:lnSpc>
                        <a:spcBef>
                          <a:spcPct val="20000"/>
                        </a:spcBef>
                        <a:buClr>
                          <a:schemeClr val="tx2"/>
                        </a:buClr>
                        <a:buSzPct val="95000"/>
                        <a:buFont typeface="Wingdings" pitchFamily="2" charset="2"/>
                        <a:buNone/>
                      </a:pPr>
                      <a:r>
                        <a:rPr lang="en-US" sz="2000" dirty="0" err="1" smtClean="0"/>
                        <a:t>Tambahan</a:t>
                      </a:r>
                      <a:r>
                        <a:rPr lang="en-US" sz="2000" dirty="0" smtClean="0"/>
                        <a:t> </a:t>
                      </a:r>
                      <a:r>
                        <a:rPr lang="en-US" sz="2000" dirty="0" err="1" smtClean="0"/>
                        <a:t>anggota</a:t>
                      </a:r>
                      <a:r>
                        <a:rPr lang="en-US" sz="2000" dirty="0" smtClean="0"/>
                        <a:t> </a:t>
                      </a:r>
                      <a:r>
                        <a:rPr lang="en-US" sz="2000" dirty="0" err="1" smtClean="0"/>
                        <a:t>keluarga</a:t>
                      </a:r>
                      <a:r>
                        <a:rPr lang="en-US" sz="2000" dirty="0" smtClean="0"/>
                        <a:t> </a:t>
                      </a:r>
                      <a:r>
                        <a:rPr lang="en-US" sz="2000" dirty="0" err="1" smtClean="0"/>
                        <a:t>sedarah</a:t>
                      </a:r>
                      <a:r>
                        <a:rPr lang="en-US" sz="2000" dirty="0" smtClean="0"/>
                        <a:t> &amp; </a:t>
                      </a:r>
                      <a:r>
                        <a:rPr lang="en-US" sz="2000" dirty="0" err="1" smtClean="0"/>
                        <a:t>semenda</a:t>
                      </a:r>
                      <a:r>
                        <a:rPr lang="en-US" sz="2000" dirty="0" smtClean="0"/>
                        <a:t> </a:t>
                      </a:r>
                      <a:r>
                        <a:rPr lang="en-US" sz="2000" dirty="0" err="1" smtClean="0"/>
                        <a:t>dalam</a:t>
                      </a:r>
                      <a:r>
                        <a:rPr lang="en-US" sz="2000" dirty="0" smtClean="0"/>
                        <a:t> </a:t>
                      </a:r>
                      <a:r>
                        <a:rPr lang="en-US" sz="2000" dirty="0" err="1" smtClean="0"/>
                        <a:t>garis</a:t>
                      </a:r>
                      <a:r>
                        <a:rPr lang="id-ID" sz="2000" baseline="0" dirty="0" smtClean="0"/>
                        <a:t> </a:t>
                      </a:r>
                      <a:r>
                        <a:rPr lang="en-US" sz="2000" dirty="0" err="1" smtClean="0"/>
                        <a:t>keturunan</a:t>
                      </a:r>
                      <a:r>
                        <a:rPr lang="en-US" sz="2000" dirty="0" smtClean="0"/>
                        <a:t> </a:t>
                      </a:r>
                      <a:r>
                        <a:rPr lang="en-US" sz="2000" dirty="0" err="1" smtClean="0"/>
                        <a:t>lurus</a:t>
                      </a:r>
                      <a:r>
                        <a:rPr lang="en-US" sz="2000" dirty="0" smtClean="0"/>
                        <a:t>, </a:t>
                      </a:r>
                      <a:r>
                        <a:rPr lang="en-US" sz="2000" dirty="0" err="1" smtClean="0"/>
                        <a:t>anak</a:t>
                      </a:r>
                      <a:r>
                        <a:rPr lang="en-US" sz="2000" dirty="0" smtClean="0"/>
                        <a:t> </a:t>
                      </a:r>
                      <a:r>
                        <a:rPr lang="en-US" sz="2000" dirty="0" err="1" smtClean="0"/>
                        <a:t>angkat</a:t>
                      </a:r>
                      <a:r>
                        <a:rPr lang="en-US" sz="2000" dirty="0" smtClean="0"/>
                        <a:t>,</a:t>
                      </a:r>
                      <a:r>
                        <a:rPr lang="id-ID" sz="2000" dirty="0" smtClean="0"/>
                        <a:t> </a:t>
                      </a:r>
                      <a:r>
                        <a:rPr lang="en-US" sz="2000" dirty="0" err="1" smtClean="0"/>
                        <a:t>maksimum</a:t>
                      </a:r>
                      <a:r>
                        <a:rPr lang="en-US" sz="2000" dirty="0" smtClean="0"/>
                        <a:t> 3 </a:t>
                      </a:r>
                      <a:r>
                        <a:rPr lang="en-US" sz="2000" dirty="0" err="1" smtClean="0"/>
                        <a:t>orang</a:t>
                      </a:r>
                      <a:endParaRPr lang="id-ID" sz="2000" dirty="0">
                        <a:latin typeface="Franklin Gothic Book" pitchFamily="34" charset="0"/>
                      </a:endParaRPr>
                    </a:p>
                  </a:txBody>
                  <a:tcPr/>
                </a:tc>
                <a:tc>
                  <a:txBody>
                    <a:bodyPr/>
                    <a:lstStyle/>
                    <a:p>
                      <a:pPr algn="ctr"/>
                      <a:r>
                        <a:rPr lang="id-ID" sz="2400" b="1" dirty="0" smtClean="0"/>
                        <a:t>1.320.000</a:t>
                      </a:r>
                      <a:endParaRPr lang="id-ID" sz="2400" b="1" dirty="0">
                        <a:latin typeface="Franklin Gothic Book"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dirty="0" smtClean="0">
                          <a:ln>
                            <a:noFill/>
                          </a:ln>
                          <a:solidFill>
                            <a:srgbClr val="000000"/>
                          </a:solidFill>
                          <a:effectLst/>
                          <a:latin typeface="Calibri" pitchFamily="34" charset="0"/>
                        </a:rPr>
                        <a:t>2.025.000</a:t>
                      </a:r>
                    </a:p>
                  </a:txBody>
                  <a:tcPr horzOverflow="overflow"/>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2"/>
          <p:cNvSpPr>
            <a:spLocks noGrp="1"/>
          </p:cNvSpPr>
          <p:nvPr>
            <p:ph type="title" idx="4294967295"/>
          </p:nvPr>
        </p:nvSpPr>
        <p:spPr>
          <a:xfrm>
            <a:off x="428625" y="214313"/>
            <a:ext cx="8229600" cy="765175"/>
          </a:xfrm>
          <a:noFill/>
        </p:spPr>
        <p:txBody>
          <a:bodyPr rtlCol="0">
            <a:normAutofit/>
          </a:bodyPr>
          <a:lstStyle/>
          <a:p>
            <a:pPr eaLnBrk="1" fontAlgn="auto" hangingPunct="1">
              <a:spcAft>
                <a:spcPts val="0"/>
              </a:spcAft>
              <a:defRPr/>
            </a:pPr>
            <a:r>
              <a:rPr lang="id-ID"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Status PTKP</a:t>
            </a:r>
          </a:p>
        </p:txBody>
      </p:sp>
      <p:graphicFrame>
        <p:nvGraphicFramePr>
          <p:cNvPr id="6" name="Content Placeholder 5"/>
          <p:cNvGraphicFramePr>
            <a:graphicFrameLocks noGrp="1"/>
          </p:cNvGraphicFramePr>
          <p:nvPr>
            <p:ph idx="4294967295"/>
          </p:nvPr>
        </p:nvGraphicFramePr>
        <p:xfrm>
          <a:off x="1071538" y="1071546"/>
          <a:ext cx="6786580" cy="2643191"/>
        </p:xfrm>
        <a:graphic>
          <a:graphicData uri="http://schemas.openxmlformats.org/drawingml/2006/table">
            <a:tbl>
              <a:tblPr firstRow="1" bandRow="1">
                <a:tableStyleId>{F5AB1C69-6EDB-4FF4-983F-18BD219EF322}</a:tableStyleId>
              </a:tblPr>
              <a:tblGrid>
                <a:gridCol w="2309541"/>
                <a:gridCol w="955195"/>
                <a:gridCol w="1760922"/>
                <a:gridCol w="1760922"/>
              </a:tblGrid>
              <a:tr h="395687">
                <a:tc>
                  <a:txBody>
                    <a:bodyPr/>
                    <a:lstStyle/>
                    <a:p>
                      <a:pPr algn="ctr"/>
                      <a:r>
                        <a:rPr lang="id-ID" sz="1600" dirty="0" smtClean="0">
                          <a:latin typeface="Arial" pitchFamily="34" charset="0"/>
                          <a:cs typeface="Arial" pitchFamily="34" charset="0"/>
                        </a:rPr>
                        <a:t>WP Tidak Kawin </a:t>
                      </a:r>
                      <a:endParaRPr lang="id-ID" sz="1600" dirty="0">
                        <a:solidFill>
                          <a:schemeClr val="tx1"/>
                        </a:solidFill>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Kode</a:t>
                      </a:r>
                      <a:endParaRPr lang="id-ID" sz="1600" dirty="0">
                        <a:solidFill>
                          <a:schemeClr val="tx1"/>
                        </a:solidFill>
                        <a:latin typeface="Arial" pitchFamily="34" charset="0"/>
                        <a:cs typeface="Arial" pitchFamily="34" charset="0"/>
                      </a:endParaRPr>
                    </a:p>
                  </a:txBody>
                  <a:tcPr anchor="ctr"/>
                </a:tc>
                <a:tc>
                  <a:txBody>
                    <a:bodyPr/>
                    <a:lstStyle/>
                    <a:p>
                      <a:pPr algn="ctr"/>
                      <a:r>
                        <a:rPr lang="en-US" sz="1600" dirty="0" smtClean="0">
                          <a:solidFill>
                            <a:schemeClr val="bg1"/>
                          </a:solidFill>
                          <a:latin typeface="Arial" pitchFamily="34" charset="0"/>
                          <a:cs typeface="Arial" pitchFamily="34" charset="0"/>
                        </a:rPr>
                        <a:t>PTKP </a:t>
                      </a:r>
                      <a:r>
                        <a:rPr lang="en-US" sz="1600" dirty="0" smtClean="0">
                          <a:solidFill>
                            <a:schemeClr val="bg1"/>
                          </a:solidFill>
                          <a:latin typeface="Arial" pitchFamily="34" charset="0"/>
                          <a:cs typeface="Arial" pitchFamily="34" charset="0"/>
                        </a:rPr>
                        <a:t>2013</a:t>
                      </a:r>
                      <a:endParaRPr lang="id-ID" sz="1600" dirty="0">
                        <a:solidFill>
                          <a:schemeClr val="bg1"/>
                        </a:solidFill>
                        <a:latin typeface="Arial" pitchFamily="34" charset="0"/>
                        <a:cs typeface="Arial"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latin typeface="Arial" pitchFamily="34" charset="0"/>
                          <a:cs typeface="Arial" pitchFamily="34" charset="0"/>
                        </a:rPr>
                        <a:t>PTKP </a:t>
                      </a:r>
                      <a:r>
                        <a:rPr lang="en-US" sz="1600" dirty="0" smtClean="0">
                          <a:solidFill>
                            <a:schemeClr val="bg1"/>
                          </a:solidFill>
                          <a:latin typeface="Arial" pitchFamily="34" charset="0"/>
                          <a:cs typeface="Arial" pitchFamily="34" charset="0"/>
                        </a:rPr>
                        <a:t>2015</a:t>
                      </a:r>
                      <a:endParaRPr lang="id-ID" sz="1600" dirty="0" smtClean="0">
                        <a:solidFill>
                          <a:schemeClr val="bg1"/>
                        </a:solidFill>
                        <a:latin typeface="Arial" pitchFamily="34" charset="0"/>
                        <a:cs typeface="Arial" pitchFamily="34" charset="0"/>
                      </a:endParaRPr>
                    </a:p>
                  </a:txBody>
                  <a:tcPr anchor="ctr"/>
                </a:tc>
              </a:tr>
              <a:tr h="561876">
                <a:tc>
                  <a:txBody>
                    <a:bodyPr/>
                    <a:lstStyle/>
                    <a:p>
                      <a:pPr algn="ctr"/>
                      <a:r>
                        <a:rPr lang="id-ID" sz="1600" dirty="0" smtClean="0">
                          <a:latin typeface="Arial" pitchFamily="34" charset="0"/>
                          <a:cs typeface="Arial" pitchFamily="34" charset="0"/>
                        </a:rPr>
                        <a:t>0 Tanggungan</a:t>
                      </a:r>
                      <a:endParaRPr lang="id-ID" sz="1600" dirty="0">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TK/0</a:t>
                      </a:r>
                      <a:endParaRPr lang="id-ID" sz="1600" dirty="0">
                        <a:latin typeface="Arial" pitchFamily="34" charset="0"/>
                        <a:cs typeface="Arial" pitchFamily="34" charset="0"/>
                      </a:endParaRPr>
                    </a:p>
                  </a:txBody>
                  <a:tcPr anchor="ctr"/>
                </a:tc>
                <a:tc>
                  <a:txBody>
                    <a:bodyPr/>
                    <a:lstStyle/>
                    <a:p>
                      <a:pPr algn="ctr"/>
                      <a:r>
                        <a:rPr lang="en-US" sz="1600" dirty="0" smtClean="0">
                          <a:latin typeface="Arial" pitchFamily="34" charset="0"/>
                          <a:cs typeface="Arial" pitchFamily="34" charset="0"/>
                        </a:rPr>
                        <a:t>24.300.000</a:t>
                      </a:r>
                      <a:endParaRPr lang="id-ID" sz="1600" dirty="0">
                        <a:latin typeface="Arial" pitchFamily="34" charset="0"/>
                        <a:cs typeface="Arial" pitchFamily="34" charset="0"/>
                      </a:endParaRPr>
                    </a:p>
                  </a:txBody>
                  <a:tcPr anchor="ctr"/>
                </a:tc>
                <a:tc>
                  <a:txBody>
                    <a:bodyPr/>
                    <a:lstStyle/>
                    <a:p>
                      <a:pPr algn="ctr"/>
                      <a:r>
                        <a:rPr lang="en-US" sz="1600" dirty="0" smtClean="0">
                          <a:latin typeface="Arial" pitchFamily="34" charset="0"/>
                          <a:cs typeface="Arial" pitchFamily="34" charset="0"/>
                        </a:rPr>
                        <a:t>36.000.000</a:t>
                      </a:r>
                      <a:endParaRPr lang="id-ID" sz="1600" dirty="0">
                        <a:latin typeface="Arial" pitchFamily="34" charset="0"/>
                        <a:cs typeface="Arial" pitchFamily="34" charset="0"/>
                      </a:endParaRPr>
                    </a:p>
                  </a:txBody>
                  <a:tcPr anchor="ctr"/>
                </a:tc>
              </a:tr>
              <a:tr h="561876">
                <a:tc>
                  <a:txBody>
                    <a:bodyPr/>
                    <a:lstStyle/>
                    <a:p>
                      <a:pPr marL="0" indent="0" algn="ctr">
                        <a:buNone/>
                      </a:pPr>
                      <a:r>
                        <a:rPr lang="id-ID" sz="1600" dirty="0" smtClean="0">
                          <a:latin typeface="Arial" pitchFamily="34" charset="0"/>
                          <a:cs typeface="Arial" pitchFamily="34" charset="0"/>
                        </a:rPr>
                        <a:t>1 Tanggungan</a:t>
                      </a:r>
                    </a:p>
                  </a:txBody>
                  <a:tcPr anchor="ctr"/>
                </a:tc>
                <a:tc>
                  <a:txBody>
                    <a:bodyPr/>
                    <a:lstStyle/>
                    <a:p>
                      <a:pPr algn="ctr"/>
                      <a:r>
                        <a:rPr lang="id-ID" sz="1600" dirty="0" smtClean="0">
                          <a:latin typeface="Arial" pitchFamily="34" charset="0"/>
                          <a:cs typeface="Arial" pitchFamily="34" charset="0"/>
                        </a:rPr>
                        <a:t>TK/1</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26.325.000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39.000.000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561876">
                <a:tc>
                  <a:txBody>
                    <a:bodyPr/>
                    <a:lstStyle/>
                    <a:p>
                      <a:pPr algn="ctr"/>
                      <a:r>
                        <a:rPr lang="id-ID" sz="1600" dirty="0" smtClean="0">
                          <a:latin typeface="Arial" pitchFamily="34" charset="0"/>
                          <a:cs typeface="Arial" pitchFamily="34" charset="0"/>
                        </a:rPr>
                        <a:t>2 Tanggungan</a:t>
                      </a:r>
                      <a:endParaRPr lang="id-ID" sz="1600" dirty="0">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TK/2</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28.350.000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42.000.000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561876">
                <a:tc>
                  <a:txBody>
                    <a:bodyPr/>
                    <a:lstStyle/>
                    <a:p>
                      <a:pPr algn="ctr"/>
                      <a:r>
                        <a:rPr lang="id-ID" sz="1600" dirty="0" smtClean="0">
                          <a:latin typeface="Arial" pitchFamily="34" charset="0"/>
                          <a:cs typeface="Arial" pitchFamily="34" charset="0"/>
                        </a:rPr>
                        <a:t>3 Tanggungan</a:t>
                      </a:r>
                      <a:endParaRPr lang="id-ID" sz="1600" dirty="0">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TK/3</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30.375.000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45.000.000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bl>
          </a:graphicData>
        </a:graphic>
      </p:graphicFrame>
      <p:graphicFrame>
        <p:nvGraphicFramePr>
          <p:cNvPr id="7" name="Content Placeholder 5"/>
          <p:cNvGraphicFramePr>
            <a:graphicFrameLocks/>
          </p:cNvGraphicFramePr>
          <p:nvPr/>
        </p:nvGraphicFramePr>
        <p:xfrm>
          <a:off x="1071538" y="4000504"/>
          <a:ext cx="6786609" cy="2660654"/>
        </p:xfrm>
        <a:graphic>
          <a:graphicData uri="http://schemas.openxmlformats.org/drawingml/2006/table">
            <a:tbl>
              <a:tblPr firstRow="1" bandRow="1">
                <a:tableStyleId>{00A15C55-8517-42AA-B614-E9B94910E393}</a:tableStyleId>
              </a:tblPr>
              <a:tblGrid>
                <a:gridCol w="2309552"/>
                <a:gridCol w="955199"/>
                <a:gridCol w="1760929"/>
                <a:gridCol w="1760929"/>
              </a:tblGrid>
              <a:tr h="398302">
                <a:tc>
                  <a:txBody>
                    <a:bodyPr/>
                    <a:lstStyle/>
                    <a:p>
                      <a:pPr algn="ctr"/>
                      <a:r>
                        <a:rPr lang="id-ID" sz="1600" dirty="0" smtClean="0">
                          <a:latin typeface="Arial" pitchFamily="34" charset="0"/>
                          <a:cs typeface="Arial" pitchFamily="34" charset="0"/>
                        </a:rPr>
                        <a:t>WP Kawin </a:t>
                      </a:r>
                      <a:endParaRPr lang="id-ID" sz="1600" dirty="0">
                        <a:solidFill>
                          <a:schemeClr val="tx1"/>
                        </a:solidFill>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Kode</a:t>
                      </a:r>
                      <a:endParaRPr lang="id-ID" sz="1600" dirty="0">
                        <a:solidFill>
                          <a:schemeClr val="tx1"/>
                        </a:solidFill>
                        <a:latin typeface="Arial" pitchFamily="34" charset="0"/>
                        <a:cs typeface="Arial" pitchFamily="34" charset="0"/>
                      </a:endParaRPr>
                    </a:p>
                  </a:txBody>
                  <a:tcPr anchor="ctr"/>
                </a:tc>
                <a:tc>
                  <a:txBody>
                    <a:bodyPr/>
                    <a:lstStyle/>
                    <a:p>
                      <a:pPr algn="ctr"/>
                      <a:r>
                        <a:rPr lang="en-US" sz="1600" dirty="0" smtClean="0">
                          <a:solidFill>
                            <a:schemeClr val="bg1"/>
                          </a:solidFill>
                          <a:latin typeface="Arial" pitchFamily="34" charset="0"/>
                          <a:cs typeface="Arial" pitchFamily="34" charset="0"/>
                        </a:rPr>
                        <a:t>PTKP </a:t>
                      </a:r>
                      <a:r>
                        <a:rPr lang="en-US" sz="1600" dirty="0" smtClean="0">
                          <a:solidFill>
                            <a:schemeClr val="bg1"/>
                          </a:solidFill>
                          <a:latin typeface="Arial" pitchFamily="34" charset="0"/>
                          <a:cs typeface="Arial" pitchFamily="34" charset="0"/>
                        </a:rPr>
                        <a:t>2013</a:t>
                      </a:r>
                      <a:endParaRPr lang="id-ID" sz="1600" dirty="0">
                        <a:solidFill>
                          <a:schemeClr val="bg1"/>
                        </a:solidFill>
                        <a:latin typeface="Arial" pitchFamily="34" charset="0"/>
                        <a:cs typeface="Arial"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bg1"/>
                          </a:solidFill>
                          <a:latin typeface="Arial" pitchFamily="34" charset="0"/>
                          <a:cs typeface="Arial" pitchFamily="34" charset="0"/>
                        </a:rPr>
                        <a:t>PTKP </a:t>
                      </a:r>
                      <a:r>
                        <a:rPr lang="en-US" sz="1600" dirty="0" smtClean="0">
                          <a:solidFill>
                            <a:schemeClr val="bg1"/>
                          </a:solidFill>
                          <a:latin typeface="Arial" pitchFamily="34" charset="0"/>
                          <a:cs typeface="Arial" pitchFamily="34" charset="0"/>
                        </a:rPr>
                        <a:t>2015</a:t>
                      </a:r>
                      <a:endParaRPr lang="id-ID" sz="1600" dirty="0" smtClean="0">
                        <a:solidFill>
                          <a:schemeClr val="bg1"/>
                        </a:solidFill>
                        <a:latin typeface="Arial" pitchFamily="34" charset="0"/>
                        <a:cs typeface="Arial" pitchFamily="34" charset="0"/>
                      </a:endParaRPr>
                    </a:p>
                  </a:txBody>
                  <a:tcPr anchor="ctr"/>
                </a:tc>
              </a:tr>
              <a:tr h="565588">
                <a:tc>
                  <a:txBody>
                    <a:bodyPr/>
                    <a:lstStyle/>
                    <a:p>
                      <a:pPr algn="ctr"/>
                      <a:r>
                        <a:rPr lang="id-ID" sz="1600" dirty="0" smtClean="0">
                          <a:latin typeface="Arial" pitchFamily="34" charset="0"/>
                          <a:cs typeface="Arial" pitchFamily="34" charset="0"/>
                        </a:rPr>
                        <a:t>0 Tanggungan</a:t>
                      </a:r>
                      <a:endParaRPr lang="id-ID" sz="1600" dirty="0">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K/0</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26.325.000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39.000.000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565588">
                <a:tc>
                  <a:txBody>
                    <a:bodyPr/>
                    <a:lstStyle/>
                    <a:p>
                      <a:pPr marL="0" indent="0" algn="ctr">
                        <a:buNone/>
                      </a:pPr>
                      <a:r>
                        <a:rPr lang="id-ID" sz="1600" dirty="0" smtClean="0">
                          <a:latin typeface="Arial" pitchFamily="34" charset="0"/>
                          <a:cs typeface="Arial" pitchFamily="34" charset="0"/>
                        </a:rPr>
                        <a:t>1 Tanggungan</a:t>
                      </a:r>
                    </a:p>
                  </a:txBody>
                  <a:tcPr anchor="ctr"/>
                </a:tc>
                <a:tc>
                  <a:txBody>
                    <a:bodyPr/>
                    <a:lstStyle/>
                    <a:p>
                      <a:pPr algn="ctr"/>
                      <a:r>
                        <a:rPr lang="id-ID" sz="1600" dirty="0" smtClean="0">
                          <a:latin typeface="Arial" pitchFamily="34" charset="0"/>
                          <a:cs typeface="Arial" pitchFamily="34" charset="0"/>
                        </a:rPr>
                        <a:t>K/1</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28.350.000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42.000.000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565588">
                <a:tc>
                  <a:txBody>
                    <a:bodyPr/>
                    <a:lstStyle/>
                    <a:p>
                      <a:pPr algn="ctr"/>
                      <a:r>
                        <a:rPr lang="id-ID" sz="1600" dirty="0" smtClean="0">
                          <a:latin typeface="Arial" pitchFamily="34" charset="0"/>
                          <a:cs typeface="Arial" pitchFamily="34" charset="0"/>
                        </a:rPr>
                        <a:t>2 Tanggungan</a:t>
                      </a:r>
                      <a:endParaRPr lang="id-ID" sz="1600" dirty="0">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K/2</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30.375.000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45.000.000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565588">
                <a:tc>
                  <a:txBody>
                    <a:bodyPr/>
                    <a:lstStyle/>
                    <a:p>
                      <a:pPr algn="ctr"/>
                      <a:r>
                        <a:rPr lang="id-ID" sz="1600" dirty="0" smtClean="0">
                          <a:latin typeface="Arial" pitchFamily="34" charset="0"/>
                          <a:cs typeface="Arial" pitchFamily="34" charset="0"/>
                        </a:rPr>
                        <a:t>3 Tanggungan</a:t>
                      </a:r>
                      <a:endParaRPr lang="id-ID" sz="1600" dirty="0">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K/3</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32.400.000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48.000.000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bl>
          </a:graphicData>
        </a:graphic>
      </p:graphicFrame>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endParaRPr lang="id-ID" sz="1000" dirty="0">
              <a:solidFill>
                <a:schemeClr val="tx2"/>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2"/>
          <p:cNvSpPr>
            <a:spLocks noGrp="1"/>
          </p:cNvSpPr>
          <p:nvPr>
            <p:ph type="title" idx="4294967295"/>
          </p:nvPr>
        </p:nvSpPr>
        <p:spPr>
          <a:xfrm>
            <a:off x="428625" y="214313"/>
            <a:ext cx="8229600" cy="765175"/>
          </a:xfrm>
          <a:noFill/>
        </p:spPr>
        <p:txBody>
          <a:bodyPr rtlCol="0">
            <a:normAutofit/>
          </a:bodyPr>
          <a:lstStyle/>
          <a:p>
            <a:pPr eaLnBrk="1" fontAlgn="auto" hangingPunct="1">
              <a:spcAft>
                <a:spcPts val="0"/>
              </a:spcAft>
              <a:defRPr/>
            </a:pPr>
            <a:r>
              <a:rPr lang="id-ID"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Status PTKP</a:t>
            </a:r>
          </a:p>
        </p:txBody>
      </p:sp>
      <p:graphicFrame>
        <p:nvGraphicFramePr>
          <p:cNvPr id="8" name="Content Placeholder 5"/>
          <p:cNvGraphicFramePr>
            <a:graphicFrameLocks/>
          </p:cNvGraphicFramePr>
          <p:nvPr/>
        </p:nvGraphicFramePr>
        <p:xfrm>
          <a:off x="642910" y="2071678"/>
          <a:ext cx="7786742" cy="3357586"/>
        </p:xfrm>
        <a:graphic>
          <a:graphicData uri="http://schemas.openxmlformats.org/drawingml/2006/table">
            <a:tbl>
              <a:tblPr firstRow="1" bandRow="1">
                <a:tableStyleId>{93296810-A885-4BE3-A3E7-6D5BEEA58F35}</a:tableStyleId>
              </a:tblPr>
              <a:tblGrid>
                <a:gridCol w="3287947"/>
                <a:gridCol w="843793"/>
                <a:gridCol w="1827501"/>
                <a:gridCol w="1827501"/>
              </a:tblGrid>
              <a:tr h="803758">
                <a:tc>
                  <a:txBody>
                    <a:bodyPr/>
                    <a:lstStyle/>
                    <a:p>
                      <a:pPr algn="ctr"/>
                      <a:r>
                        <a:rPr lang="id-ID" sz="1600" dirty="0" smtClean="0">
                          <a:latin typeface="Arial" pitchFamily="34" charset="0"/>
                          <a:cs typeface="Arial" pitchFamily="34" charset="0"/>
                        </a:rPr>
                        <a:t>WP Kawin + Penghasilan Istri Digabung</a:t>
                      </a:r>
                      <a:endParaRPr lang="id-ID" sz="1600" dirty="0">
                        <a:solidFill>
                          <a:schemeClr val="tx1"/>
                        </a:solidFill>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Kode</a:t>
                      </a:r>
                      <a:endParaRPr lang="id-ID" sz="1600" dirty="0">
                        <a:solidFill>
                          <a:schemeClr val="tx1"/>
                        </a:solidFill>
                        <a:latin typeface="Arial" pitchFamily="34" charset="0"/>
                        <a:cs typeface="Arial" pitchFamily="34" charset="0"/>
                      </a:endParaRPr>
                    </a:p>
                  </a:txBody>
                  <a:tcPr anchor="ctr"/>
                </a:tc>
                <a:tc>
                  <a:txBody>
                    <a:bodyPr/>
                    <a:lstStyle/>
                    <a:p>
                      <a:pPr algn="ctr"/>
                      <a:r>
                        <a:rPr lang="en-US" sz="1600" dirty="0" smtClean="0">
                          <a:latin typeface="Arial" pitchFamily="34" charset="0"/>
                          <a:cs typeface="Arial" pitchFamily="34" charset="0"/>
                        </a:rPr>
                        <a:t>PTKP </a:t>
                      </a:r>
                      <a:r>
                        <a:rPr lang="en-US" sz="1600" dirty="0" smtClean="0">
                          <a:latin typeface="Arial" pitchFamily="34" charset="0"/>
                          <a:cs typeface="Arial" pitchFamily="34" charset="0"/>
                        </a:rPr>
                        <a:t>2013</a:t>
                      </a:r>
                      <a:endParaRPr lang="id-ID" sz="1600" dirty="0">
                        <a:solidFill>
                          <a:schemeClr val="tx1"/>
                        </a:solidFill>
                        <a:latin typeface="Arial" pitchFamily="34" charset="0"/>
                        <a:cs typeface="Arial"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rial" pitchFamily="34" charset="0"/>
                          <a:cs typeface="Arial" pitchFamily="34" charset="0"/>
                        </a:rPr>
                        <a:t>PTKP </a:t>
                      </a:r>
                      <a:r>
                        <a:rPr lang="en-US" sz="1600" dirty="0" smtClean="0">
                          <a:latin typeface="Arial" pitchFamily="34" charset="0"/>
                          <a:cs typeface="Arial" pitchFamily="34" charset="0"/>
                        </a:rPr>
                        <a:t>2015</a:t>
                      </a:r>
                      <a:endParaRPr lang="id-ID" sz="1600" dirty="0" smtClean="0">
                        <a:solidFill>
                          <a:schemeClr val="tx1"/>
                        </a:solidFill>
                        <a:latin typeface="Arial" pitchFamily="34" charset="0"/>
                        <a:cs typeface="Arial" pitchFamily="34" charset="0"/>
                      </a:endParaRPr>
                    </a:p>
                  </a:txBody>
                  <a:tcPr anchor="ctr"/>
                </a:tc>
              </a:tr>
              <a:tr h="638457">
                <a:tc>
                  <a:txBody>
                    <a:bodyPr/>
                    <a:lstStyle/>
                    <a:p>
                      <a:pPr algn="ctr"/>
                      <a:r>
                        <a:rPr lang="id-ID" sz="1600" dirty="0" smtClean="0">
                          <a:latin typeface="Arial" pitchFamily="34" charset="0"/>
                          <a:cs typeface="Arial" pitchFamily="34" charset="0"/>
                        </a:rPr>
                        <a:t>0 Tanggungan</a:t>
                      </a:r>
                      <a:endParaRPr lang="id-ID" sz="1600" dirty="0">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K/I/0</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50.625.000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75.000.000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638457">
                <a:tc>
                  <a:txBody>
                    <a:bodyPr/>
                    <a:lstStyle/>
                    <a:p>
                      <a:pPr marL="0" indent="0" algn="ctr">
                        <a:buNone/>
                      </a:pPr>
                      <a:r>
                        <a:rPr lang="id-ID" sz="1600" dirty="0" smtClean="0">
                          <a:latin typeface="Arial" pitchFamily="34" charset="0"/>
                          <a:cs typeface="Arial" pitchFamily="34" charset="0"/>
                        </a:rPr>
                        <a:t>1 Tanggungan</a:t>
                      </a:r>
                    </a:p>
                  </a:txBody>
                  <a:tcPr anchor="ctr"/>
                </a:tc>
                <a:tc>
                  <a:txBody>
                    <a:bodyPr/>
                    <a:lstStyle/>
                    <a:p>
                      <a:pPr algn="ctr"/>
                      <a:r>
                        <a:rPr lang="id-ID" sz="1600" dirty="0" smtClean="0">
                          <a:latin typeface="Arial" pitchFamily="34" charset="0"/>
                          <a:cs typeface="Arial" pitchFamily="34" charset="0"/>
                        </a:rPr>
                        <a:t>K/I/1</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52.650.000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78.000.000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638457">
                <a:tc>
                  <a:txBody>
                    <a:bodyPr/>
                    <a:lstStyle/>
                    <a:p>
                      <a:pPr algn="ctr"/>
                      <a:r>
                        <a:rPr lang="id-ID" sz="1600" dirty="0" smtClean="0">
                          <a:latin typeface="Arial" pitchFamily="34" charset="0"/>
                          <a:cs typeface="Arial" pitchFamily="34" charset="0"/>
                        </a:rPr>
                        <a:t>2 Tanggungan</a:t>
                      </a:r>
                      <a:endParaRPr lang="id-ID" sz="1600" dirty="0">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K/I/2</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54.675.000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81.000.000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r h="638457">
                <a:tc>
                  <a:txBody>
                    <a:bodyPr/>
                    <a:lstStyle/>
                    <a:p>
                      <a:pPr algn="ctr"/>
                      <a:r>
                        <a:rPr lang="id-ID" sz="1600" dirty="0" smtClean="0">
                          <a:latin typeface="Arial" pitchFamily="34" charset="0"/>
                          <a:cs typeface="Arial" pitchFamily="34" charset="0"/>
                        </a:rPr>
                        <a:t>3 Tanggungan</a:t>
                      </a:r>
                      <a:endParaRPr lang="id-ID" sz="1600" dirty="0">
                        <a:latin typeface="Arial" pitchFamily="34" charset="0"/>
                        <a:cs typeface="Arial" pitchFamily="34" charset="0"/>
                      </a:endParaRPr>
                    </a:p>
                  </a:txBody>
                  <a:tcPr anchor="ctr"/>
                </a:tc>
                <a:tc>
                  <a:txBody>
                    <a:bodyPr/>
                    <a:lstStyle/>
                    <a:p>
                      <a:pPr algn="ctr"/>
                      <a:r>
                        <a:rPr lang="id-ID" sz="1600" dirty="0" smtClean="0">
                          <a:latin typeface="Arial" pitchFamily="34" charset="0"/>
                          <a:cs typeface="Arial" pitchFamily="34" charset="0"/>
                        </a:rPr>
                        <a:t>K/I/3</a:t>
                      </a:r>
                      <a:endParaRPr lang="id-ID" sz="1600" dirty="0">
                        <a:latin typeface="Arial" pitchFamily="34" charset="0"/>
                        <a:cs typeface="Arial" pitchFamily="34" charset="0"/>
                      </a:endParaRPr>
                    </a:p>
                  </a:txBody>
                  <a:tcPr anchor="ct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56.700.000</a:t>
                      </a:r>
                    </a:p>
                  </a:txBody>
                  <a:tcPr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pitchFamily="34" charset="0"/>
                          <a:cs typeface="Arial" pitchFamily="34" charset="0"/>
                        </a:rPr>
                        <a:t>84.000.000</a:t>
                      </a:r>
                      <a:endParaRPr kumimoji="0" lang="en-US" sz="1600" b="0" i="0" u="none" strike="noStrike" cap="none" normalizeH="0" baseline="0" dirty="0" smtClean="0">
                        <a:ln>
                          <a:noFill/>
                        </a:ln>
                        <a:solidFill>
                          <a:srgbClr val="000000"/>
                        </a:solidFill>
                        <a:effectLst/>
                        <a:latin typeface="Arial" pitchFamily="34" charset="0"/>
                        <a:cs typeface="Arial" pitchFamily="34" charset="0"/>
                      </a:endParaRPr>
                    </a:p>
                  </a:txBody>
                  <a:tcPr anchor="ctr" horzOverflow="overflow"/>
                </a:tc>
              </a:tr>
            </a:tbl>
          </a:graphicData>
        </a:graphic>
      </p:graphicFrame>
      <p:sp>
        <p:nvSpPr>
          <p:cNvPr id="3" name="Slide Number Placeholder 2"/>
          <p:cNvSpPr txBox="1">
            <a:spLocks noGrp="1"/>
          </p:cNvSpPr>
          <p:nvPr/>
        </p:nvSpPr>
        <p:spPr>
          <a:xfrm>
            <a:off x="3990975" y="6249988"/>
            <a:ext cx="1162050" cy="365125"/>
          </a:xfrm>
          <a:prstGeom prst="rect">
            <a:avLst/>
          </a:prstGeom>
          <a:noFill/>
        </p:spPr>
        <p:txBody>
          <a:bodyPr anchor="ctr"/>
          <a:lstStyle/>
          <a:p>
            <a:pPr algn="ctr" fontAlgn="auto">
              <a:spcBef>
                <a:spcPts val="0"/>
              </a:spcBef>
              <a:spcAft>
                <a:spcPts val="0"/>
              </a:spcAft>
              <a:defRPr/>
            </a:pPr>
            <a:endParaRPr lang="id-ID" sz="1000" dirty="0">
              <a:solidFill>
                <a:schemeClr val="tx2"/>
              </a:solidFill>
              <a:latin typeface="+mn-lt"/>
              <a:cs typeface="+mn-cs"/>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642918"/>
            <a:ext cx="8229600" cy="5483245"/>
          </a:xfrm>
        </p:spPr>
        <p:txBody>
          <a:bodyPr>
            <a:normAutofit fontScale="92500" lnSpcReduction="20000"/>
          </a:bodyPr>
          <a:lstStyle/>
          <a:p>
            <a:pPr>
              <a:buNone/>
            </a:pPr>
            <a:r>
              <a:rPr lang="en-US" b="1" dirty="0" smtClean="0">
                <a:solidFill>
                  <a:schemeClr val="accent5">
                    <a:lumMod val="75000"/>
                  </a:schemeClr>
                </a:solidFill>
              </a:rPr>
              <a:t>DASAR HUKUM</a:t>
            </a:r>
          </a:p>
          <a:p>
            <a:pPr>
              <a:buNone/>
            </a:pPr>
            <a:endParaRPr lang="en-US" dirty="0" smtClean="0"/>
          </a:p>
          <a:p>
            <a:pPr algn="just"/>
            <a:r>
              <a:rPr lang="id-ID" dirty="0" smtClean="0">
                <a:solidFill>
                  <a:schemeClr val="accent2">
                    <a:lumMod val="75000"/>
                  </a:schemeClr>
                </a:solidFill>
              </a:rPr>
              <a:t>Peraturan Menteri Keuangan Nomor 162/PMK.011/2012 tanggal 22 Oktober 2012 tentang Penyesuaian Besarnya Penghasilan Tidak Kena Pajak</a:t>
            </a:r>
            <a:endParaRPr lang="en-US" dirty="0" smtClean="0">
              <a:solidFill>
                <a:schemeClr val="accent2">
                  <a:lumMod val="75000"/>
                </a:schemeClr>
              </a:solidFill>
            </a:endParaRPr>
          </a:p>
          <a:p>
            <a:pPr algn="just"/>
            <a:r>
              <a:rPr lang="id-ID" dirty="0" smtClean="0"/>
              <a:t>Surat Dirjen Pajak Nomor S-112/PJ.41/1995 tanggal 29 Agustus 1995 tentang Penghasilan Tidak Kena Pajak</a:t>
            </a:r>
            <a:endParaRPr lang="en-US" dirty="0" smtClean="0"/>
          </a:p>
          <a:p>
            <a:pPr algn="just"/>
            <a:r>
              <a:rPr lang="id-ID" dirty="0" smtClean="0">
                <a:solidFill>
                  <a:schemeClr val="tx2"/>
                </a:solidFill>
              </a:rPr>
              <a:t>Undang-Undang Nomor 7 tahun 1983 tentang Pajak Penghasilan sebagaimana telah diubah terakhir dengan Undang-undang nomor 36 tahun 2008</a:t>
            </a:r>
            <a:endParaRPr lang="en-US" dirty="0">
              <a:solidFill>
                <a:schemeClr val="tx2"/>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skot Kojib-01.png"/>
          <p:cNvPicPr>
            <a:picLocks noChangeAspect="1"/>
          </p:cNvPicPr>
          <p:nvPr/>
        </p:nvPicPr>
        <p:blipFill>
          <a:blip r:embed="rId3" cstate="print"/>
          <a:stretch>
            <a:fillRect/>
          </a:stretch>
        </p:blipFill>
        <p:spPr>
          <a:xfrm>
            <a:off x="142844" y="0"/>
            <a:ext cx="1887257" cy="3338416"/>
          </a:xfrm>
          <a:prstGeom prst="rect">
            <a:avLst/>
          </a:prstGeom>
        </p:spPr>
      </p:pic>
      <p:sp>
        <p:nvSpPr>
          <p:cNvPr id="7" name="Title 6"/>
          <p:cNvSpPr>
            <a:spLocks noGrp="1"/>
          </p:cNvSpPr>
          <p:nvPr>
            <p:ph type="title"/>
          </p:nvPr>
        </p:nvSpPr>
        <p:spPr>
          <a:xfrm>
            <a:off x="457200" y="714356"/>
            <a:ext cx="8229600" cy="1143008"/>
          </a:xfrm>
        </p:spPr>
        <p:txBody>
          <a:bodyPr>
            <a:normAutofit/>
          </a:bodyPr>
          <a:lstStyle/>
          <a:p>
            <a:r>
              <a:rPr lang="en-US" b="1" dirty="0" smtClean="0"/>
              <a:t>APA ITU PTKP…?</a:t>
            </a:r>
            <a:endParaRPr lang="en-US" b="1" dirty="0"/>
          </a:p>
        </p:txBody>
      </p:sp>
      <p:sp>
        <p:nvSpPr>
          <p:cNvPr id="8" name="Content Placeholder 7"/>
          <p:cNvSpPr>
            <a:spLocks noGrp="1"/>
          </p:cNvSpPr>
          <p:nvPr>
            <p:ph idx="1"/>
          </p:nvPr>
        </p:nvSpPr>
        <p:spPr>
          <a:xfrm>
            <a:off x="457200" y="2214554"/>
            <a:ext cx="8229600" cy="3571899"/>
          </a:xfrm>
        </p:spPr>
        <p:txBody>
          <a:bodyPr>
            <a:normAutofit/>
          </a:bodyPr>
          <a:lstStyle/>
          <a:p>
            <a:pPr algn="just"/>
            <a:r>
              <a:rPr lang="id-ID" dirty="0" smtClean="0"/>
              <a:t>Penghasilan </a:t>
            </a:r>
            <a:r>
              <a:rPr lang="en-US" dirty="0" smtClean="0"/>
              <a:t>T</a:t>
            </a:r>
            <a:r>
              <a:rPr lang="id-ID" dirty="0" smtClean="0"/>
              <a:t>idak </a:t>
            </a:r>
            <a:r>
              <a:rPr lang="en-US" dirty="0" smtClean="0"/>
              <a:t>K</a:t>
            </a:r>
            <a:r>
              <a:rPr lang="id-ID" dirty="0" smtClean="0"/>
              <a:t>ena </a:t>
            </a:r>
            <a:r>
              <a:rPr lang="en-US" dirty="0" smtClean="0"/>
              <a:t>P</a:t>
            </a:r>
            <a:r>
              <a:rPr lang="id-ID" dirty="0" smtClean="0"/>
              <a:t>ajak </a:t>
            </a:r>
            <a:r>
              <a:rPr lang="en-US" dirty="0" smtClean="0"/>
              <a:t>(PTKP) </a:t>
            </a:r>
            <a:r>
              <a:rPr lang="id-ID" dirty="0" smtClean="0"/>
              <a:t>merupakan pengurang yang diberikan untuk menghitung besarnya Laba Kena Pajak (penghasilan kena pajak) bagi Wajib Pajak orang pribadi dalam negeri. </a:t>
            </a: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normAutofit/>
          </a:bodyPr>
          <a:lstStyle/>
          <a:p>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Kepada</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Siapa</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PTKP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diberikan</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endPar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19811" name="Rectangle 3"/>
          <p:cNvSpPr>
            <a:spLocks noChangeArrowheads="1"/>
          </p:cNvSpPr>
          <p:nvPr/>
        </p:nvSpPr>
        <p:spPr bwMode="auto">
          <a:xfrm>
            <a:off x="714348" y="1500174"/>
            <a:ext cx="7858180"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200" dirty="0" smtClean="0">
              <a:latin typeface="Arial" pitchFamily="34" charset="0"/>
              <a:ea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ea typeface="Times New Roman" pitchFamily="18" charset="0"/>
              </a:rPr>
              <a:t>PTKP </a:t>
            </a:r>
            <a:r>
              <a:rPr kumimoji="0" lang="en-US" sz="2400" b="0" i="0" u="none" strike="noStrike" cap="none" normalizeH="0" baseline="0" dirty="0" err="1" smtClean="0">
                <a:ln>
                  <a:noFill/>
                </a:ln>
                <a:solidFill>
                  <a:schemeClr val="tx1"/>
                </a:solidFill>
                <a:effectLst/>
                <a:latin typeface="Arial" pitchFamily="34" charset="0"/>
                <a:ea typeface="Times New Roman" pitchFamily="18" charset="0"/>
              </a:rPr>
              <a:t>diberikan</a:t>
            </a:r>
            <a:r>
              <a:rPr kumimoji="0" lang="en-US" sz="24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2400" b="0" i="0" u="none" strike="noStrike" cap="none" normalizeH="0" baseline="0" dirty="0" err="1" smtClean="0">
                <a:ln>
                  <a:noFill/>
                </a:ln>
                <a:solidFill>
                  <a:schemeClr val="tx1"/>
                </a:solidFill>
                <a:effectLst/>
                <a:latin typeface="Arial" pitchFamily="34" charset="0"/>
                <a:ea typeface="Times New Roman" pitchFamily="18" charset="0"/>
              </a:rPr>
              <a:t>kepada</a:t>
            </a:r>
            <a:r>
              <a:rPr kumimoji="0" lang="en-US" sz="2400" b="0" i="0" u="none" strike="noStrike" cap="none" normalizeH="0" baseline="0" dirty="0" smtClean="0">
                <a:ln>
                  <a:noFill/>
                </a:ln>
                <a:solidFill>
                  <a:schemeClr val="tx1"/>
                </a:solidFill>
                <a:effectLst/>
                <a:latin typeface="Arial" pitchFamily="34" charset="0"/>
                <a:ea typeface="Times New Roman" pitchFamily="18" charset="0"/>
              </a:rPr>
              <a:t> </a:t>
            </a:r>
            <a:r>
              <a:rPr kumimoji="0" lang="id-ID" sz="2400" b="0" i="0" u="none" strike="noStrike" cap="none" normalizeH="0" baseline="0" dirty="0" smtClean="0">
                <a:ln>
                  <a:noFill/>
                </a:ln>
                <a:solidFill>
                  <a:schemeClr val="tx1"/>
                </a:solidFill>
                <a:effectLst/>
                <a:latin typeface="Arial" pitchFamily="34" charset="0"/>
                <a:ea typeface="Times New Roman" pitchFamily="18" charset="0"/>
              </a:rPr>
              <a:t>Wajib Pajak yang </a:t>
            </a:r>
            <a:r>
              <a:rPr kumimoji="0" lang="en-US" sz="2400" b="0" i="0" u="none" strike="noStrike" cap="none" normalizeH="0" baseline="0" dirty="0" smtClean="0">
                <a:ln>
                  <a:noFill/>
                </a:ln>
                <a:solidFill>
                  <a:schemeClr val="tx1"/>
                </a:solidFill>
                <a:effectLst/>
                <a:latin typeface="Arial" pitchFamily="34" charset="0"/>
                <a:ea typeface="Times New Roman" pitchFamily="18" charset="0"/>
              </a:rPr>
              <a:t>    </a:t>
            </a:r>
            <a:r>
              <a:rPr kumimoji="0" lang="id-ID" sz="2400" b="0" i="0" u="none" strike="noStrike" cap="none" normalizeH="0" baseline="0" dirty="0" smtClean="0">
                <a:ln>
                  <a:noFill/>
                </a:ln>
                <a:solidFill>
                  <a:schemeClr val="tx1"/>
                </a:solidFill>
                <a:effectLst/>
                <a:latin typeface="Arial" pitchFamily="34" charset="0"/>
                <a:ea typeface="Times New Roman" pitchFamily="18" charset="0"/>
              </a:rPr>
              <a:t>mempunyai </a:t>
            </a:r>
            <a:endParaRPr kumimoji="0" lang="en-US" sz="24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id-ID" sz="2400" b="0" i="0" u="none" strike="noStrike" cap="none" normalizeH="0" baseline="0" dirty="0" smtClean="0">
                <a:ln>
                  <a:noFill/>
                </a:ln>
                <a:solidFill>
                  <a:schemeClr val="accent2">
                    <a:lumMod val="75000"/>
                  </a:schemeClr>
                </a:solidFill>
                <a:effectLst/>
                <a:latin typeface="Arial" pitchFamily="34" charset="0"/>
                <a:ea typeface="Times New Roman" pitchFamily="18" charset="0"/>
              </a:rPr>
              <a:t>anggota keluarga </a:t>
            </a:r>
            <a:r>
              <a:rPr kumimoji="0" lang="id-ID" sz="2400" b="0" i="0" u="none" strike="noStrike" cap="none" normalizeH="0" baseline="0" dirty="0" smtClean="0">
                <a:ln>
                  <a:noFill/>
                </a:ln>
                <a:solidFill>
                  <a:schemeClr val="accent5">
                    <a:lumMod val="75000"/>
                  </a:schemeClr>
                </a:solidFill>
                <a:effectLst/>
                <a:latin typeface="Arial" pitchFamily="34" charset="0"/>
                <a:ea typeface="Times New Roman" pitchFamily="18" charset="0"/>
              </a:rPr>
              <a:t>sedarah</a:t>
            </a:r>
            <a:r>
              <a:rPr kumimoji="0" lang="id-ID" sz="2400" b="0" i="0" u="none" strike="noStrike" cap="none" normalizeH="0" baseline="0" dirty="0" smtClean="0">
                <a:ln>
                  <a:noFill/>
                </a:ln>
                <a:solidFill>
                  <a:schemeClr val="tx1"/>
                </a:solidFill>
                <a:effectLst/>
                <a:latin typeface="Arial" pitchFamily="34" charset="0"/>
                <a:ea typeface="Times New Roman" pitchFamily="18" charset="0"/>
              </a:rPr>
              <a:t> dan </a:t>
            </a:r>
            <a:r>
              <a:rPr kumimoji="0" lang="id-ID" sz="2400" b="0" i="0" u="none" strike="noStrike" cap="none" normalizeH="0" baseline="0" dirty="0" smtClean="0">
                <a:ln>
                  <a:noFill/>
                </a:ln>
                <a:solidFill>
                  <a:schemeClr val="accent3">
                    <a:lumMod val="75000"/>
                  </a:schemeClr>
                </a:solidFill>
                <a:effectLst/>
                <a:latin typeface="Arial" pitchFamily="34" charset="0"/>
                <a:ea typeface="Times New Roman" pitchFamily="18" charset="0"/>
              </a:rPr>
              <a:t>semenda</a:t>
            </a:r>
            <a:r>
              <a:rPr kumimoji="0" lang="id-ID" sz="2400" b="0" i="0" u="none" strike="noStrike" cap="none" normalizeH="0" baseline="0" dirty="0" smtClean="0">
                <a:ln>
                  <a:noFill/>
                </a:ln>
                <a:solidFill>
                  <a:schemeClr val="tx1"/>
                </a:solidFill>
                <a:effectLst/>
                <a:latin typeface="Arial" pitchFamily="34" charset="0"/>
                <a:ea typeface="Times New Roman" pitchFamily="18" charset="0"/>
              </a:rPr>
              <a:t> dalam </a:t>
            </a:r>
            <a:r>
              <a:rPr kumimoji="0" lang="id-ID" sz="2400" b="0" i="0" u="none" strike="noStrike" cap="none" normalizeH="0" baseline="0" dirty="0" smtClean="0">
                <a:ln>
                  <a:noFill/>
                </a:ln>
                <a:solidFill>
                  <a:srgbClr val="C00000"/>
                </a:solidFill>
                <a:effectLst/>
                <a:latin typeface="Arial" pitchFamily="34" charset="0"/>
                <a:ea typeface="Times New Roman" pitchFamily="18" charset="0"/>
              </a:rPr>
              <a:t>garis keturunan lurus</a:t>
            </a:r>
            <a:r>
              <a:rPr kumimoji="0" lang="id-ID" sz="2400" b="0" i="0" u="none" strike="noStrike" cap="none" normalizeH="0" baseline="0" dirty="0" smtClean="0">
                <a:ln>
                  <a:noFill/>
                </a:ln>
                <a:solidFill>
                  <a:schemeClr val="tx1"/>
                </a:solidFill>
                <a:effectLst/>
                <a:latin typeface="Arial" pitchFamily="34" charset="0"/>
                <a:ea typeface="Times New Roman" pitchFamily="18" charset="0"/>
              </a:rPr>
              <a:t> yang menjadi tanggungan sepenuhnya, diberikan tambahan Penghasilan Tidak Kena Pajak untuk paling banyak 3 (tiga) orang.</a:t>
            </a:r>
            <a:endParaRPr kumimoji="0" lang="en-US" sz="24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2400" dirty="0" smtClean="0">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id-ID"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0232" y="857232"/>
            <a:ext cx="6758006" cy="714380"/>
          </a:xfrm>
        </p:spPr>
        <p:txBody>
          <a:bodyPr>
            <a:normAutofit fontScale="90000"/>
          </a:bodyPr>
          <a:lstStyle/>
          <a:p>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Siapa</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itu</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anggota</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keluarga</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endPar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5" name="Right Brace 4"/>
          <p:cNvSpPr/>
          <p:nvPr/>
        </p:nvSpPr>
        <p:spPr>
          <a:xfrm>
            <a:off x="5857884" y="4286256"/>
            <a:ext cx="142876" cy="785818"/>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pic>
        <p:nvPicPr>
          <p:cNvPr id="6" name="Picture 6"/>
          <p:cNvPicPr>
            <a:picLocks noChangeAspect="1" noChangeArrowheads="1"/>
          </p:cNvPicPr>
          <p:nvPr/>
        </p:nvPicPr>
        <p:blipFill>
          <a:blip r:embed="rId3"/>
          <a:srcRect/>
          <a:stretch>
            <a:fillRect/>
          </a:stretch>
        </p:blipFill>
        <p:spPr bwMode="auto">
          <a:xfrm>
            <a:off x="428596" y="203253"/>
            <a:ext cx="1643074" cy="2351015"/>
          </a:xfrm>
          <a:prstGeom prst="rect">
            <a:avLst/>
          </a:prstGeom>
          <a:ln>
            <a:noFill/>
          </a:ln>
          <a:effectLst>
            <a:outerShdw blurRad="292100" dist="139700" dir="2700000" algn="tl" rotWithShape="0">
              <a:srgbClr val="333333">
                <a:alpha val="65000"/>
              </a:srgbClr>
            </a:outerShdw>
          </a:effectLst>
        </p:spPr>
      </p:pic>
      <p:sp>
        <p:nvSpPr>
          <p:cNvPr id="7" name="Content Placeholder 6"/>
          <p:cNvSpPr>
            <a:spLocks noGrp="1"/>
          </p:cNvSpPr>
          <p:nvPr>
            <p:ph idx="1"/>
          </p:nvPr>
        </p:nvSpPr>
        <p:spPr>
          <a:xfrm>
            <a:off x="457200" y="2786058"/>
            <a:ext cx="8229600" cy="3340105"/>
          </a:xfrm>
        </p:spPr>
        <p:txBody>
          <a:bodyPr/>
          <a:lstStyle/>
          <a:p>
            <a:pPr algn="just"/>
            <a:r>
              <a:rPr lang="id-ID" dirty="0" smtClean="0"/>
              <a:t>Yang dimaksud dengan anggota keluarga yang menjadi tanggungan sepenuhnya adalah anggota keluarga yang tidak mempunyai penghasilan dan seluruh biaya hidupnya ditanggung oleh Wajib Pajak.</a:t>
            </a:r>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2357422" y="500042"/>
            <a:ext cx="6562664" cy="5416868"/>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endParaRPr lang="en-US" sz="1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just"/>
            <a:endParaRPr lang="en-US" sz="2400" dirty="0" smtClean="0"/>
          </a:p>
          <a:p>
            <a:pPr algn="just"/>
            <a:endParaRPr lang="en-US" sz="2400" dirty="0" smtClean="0"/>
          </a:p>
          <a:p>
            <a:pPr algn="just"/>
            <a:r>
              <a:rPr lang="id-ID" sz="2400" dirty="0" smtClean="0"/>
              <a:t>Menurut Kitab Undang-undang Hukum Perdata Pengertian kekeluargaan sedarah adalah pertalian kekeluargaan antara orang-orang dimana yang seorang adalah keturunan dari yang lain, atau antara orang-orang yang mempunyai bapak asal yang sama. Hubungan kekeluargaan sedarah dihitung dengan jumlah kelahiran. Setiap kelahiran disebut derajat. Urutan derajat yang satu dengan derajat yang lain disebut garis. Garis lurus adalah urutan derajat antara orang-orang dimana yang satu merupakan keturunan dari yang lain.</a:t>
            </a:r>
            <a:endParaRPr lang="en-US" sz="2400" dirty="0" smtClean="0"/>
          </a:p>
          <a:p>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5" name="Picture 4" descr="kojib uang2.png"/>
          <p:cNvPicPr>
            <a:picLocks noChangeAspect="1"/>
          </p:cNvPicPr>
          <p:nvPr/>
        </p:nvPicPr>
        <p:blipFill>
          <a:blip r:embed="rId4" cstate="print"/>
          <a:stretch>
            <a:fillRect/>
          </a:stretch>
        </p:blipFill>
        <p:spPr>
          <a:xfrm>
            <a:off x="857224" y="285729"/>
            <a:ext cx="1571636" cy="3000396"/>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5786" y="1142984"/>
            <a:ext cx="7229468" cy="3811583"/>
          </a:xfrm>
        </p:spPr>
        <p:txBody>
          <a:bodyPr>
            <a:normAutofit lnSpcReduction="10000"/>
          </a:bodyPr>
          <a:lstStyle/>
          <a:p>
            <a:pPr algn="just">
              <a:buNone/>
            </a:pPr>
            <a:r>
              <a:rPr lang="en-US" dirty="0" smtClean="0"/>
              <a:t>	</a:t>
            </a:r>
            <a:r>
              <a:rPr lang="id-ID" dirty="0" smtClean="0">
                <a:solidFill>
                  <a:schemeClr val="accent2">
                    <a:lumMod val="75000"/>
                  </a:schemeClr>
                </a:solidFill>
              </a:rPr>
              <a:t>Sedangkan Kekeluargaan semenda </a:t>
            </a:r>
            <a:r>
              <a:rPr lang="id-ID" dirty="0" smtClean="0"/>
              <a:t>adalah</a:t>
            </a:r>
            <a:r>
              <a:rPr lang="en-US" dirty="0" smtClean="0"/>
              <a:t> </a:t>
            </a:r>
            <a:r>
              <a:rPr lang="id-ID" dirty="0" smtClean="0"/>
              <a:t>suatu pertalian kekeluargaan karena perkawinan, yaitu pertalian antara salah seorang dari suami-istri dan kelu</a:t>
            </a:r>
            <a:r>
              <a:rPr lang="en-US" dirty="0" smtClean="0"/>
              <a:t>a</a:t>
            </a:r>
            <a:r>
              <a:rPr lang="id-ID" dirty="0" smtClean="0"/>
              <a:t>rga sedarah dari pihak lain. Derajat kekeluargaan semenda dihitung dengan cara yang sama seperti cara menghitung derajat kekeluargaan sedarah.</a:t>
            </a:r>
            <a:endParaRPr lang="en-US" dirty="0" smtClean="0"/>
          </a:p>
          <a:p>
            <a:endParaRPr lang="id-ID" dirty="0">
              <a:solidFill>
                <a:srgbClr val="0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785794"/>
            <a:ext cx="8229600" cy="5340369"/>
          </a:xfrm>
        </p:spPr>
        <p:txBody>
          <a:bodyPr>
            <a:normAutofit lnSpcReduction="10000"/>
          </a:bodyPr>
          <a:lstStyle/>
          <a:p>
            <a:pPr>
              <a:buNone/>
            </a:pPr>
            <a:r>
              <a:rPr lang="id-ID" dirty="0" smtClean="0">
                <a:solidFill>
                  <a:schemeClr val="accent2">
                    <a:lumMod val="75000"/>
                  </a:schemeClr>
                </a:solidFill>
              </a:rPr>
              <a:t>Skema hubungan keluarga sedarah dan keluarga</a:t>
            </a:r>
            <a:r>
              <a:rPr lang="en-US" dirty="0" smtClean="0">
                <a:solidFill>
                  <a:schemeClr val="accent2">
                    <a:lumMod val="75000"/>
                  </a:schemeClr>
                </a:solidFill>
              </a:rPr>
              <a:t> </a:t>
            </a:r>
            <a:r>
              <a:rPr lang="id-ID" dirty="0" smtClean="0">
                <a:solidFill>
                  <a:schemeClr val="accent2">
                    <a:lumMod val="75000"/>
                  </a:schemeClr>
                </a:solidFill>
              </a:rPr>
              <a:t>semenda dapat digambarkan sebagai berikut :</a:t>
            </a:r>
            <a:endParaRPr lang="en-US" dirty="0" smtClean="0">
              <a:solidFill>
                <a:schemeClr val="accent2">
                  <a:lumMod val="75000"/>
                </a:schemeClr>
              </a:solidFill>
            </a:endParaRPr>
          </a:p>
          <a:p>
            <a:pPr>
              <a:buNone/>
            </a:pPr>
            <a:r>
              <a:rPr lang="id-ID" dirty="0" smtClean="0"/>
              <a:t>1. Hubungan Sedarah :</a:t>
            </a:r>
            <a:br>
              <a:rPr lang="id-ID" dirty="0" smtClean="0"/>
            </a:br>
            <a:r>
              <a:rPr lang="id-ID" dirty="0" smtClean="0"/>
              <a:t>a. Lurus satu derajat : Ayah, Ibu, Anak kandung</a:t>
            </a:r>
            <a:br>
              <a:rPr lang="id-ID" dirty="0" smtClean="0"/>
            </a:br>
            <a:r>
              <a:rPr lang="id-ID" dirty="0" smtClean="0"/>
              <a:t>b. Kesamping satu derajat : Saudara Kandung (kakak, Adik kandung)</a:t>
            </a:r>
            <a:endParaRPr lang="en-US" dirty="0" smtClean="0"/>
          </a:p>
          <a:p>
            <a:pPr>
              <a:buNone/>
            </a:pPr>
            <a:r>
              <a:rPr lang="id-ID" dirty="0" smtClean="0"/>
              <a:t>2. Hubungan Semenda :</a:t>
            </a:r>
            <a:br>
              <a:rPr lang="id-ID" dirty="0" smtClean="0"/>
            </a:br>
            <a:r>
              <a:rPr lang="id-ID" dirty="0" smtClean="0"/>
              <a:t>a. Lurus satu derajat : Mertua, Anak Tiri</a:t>
            </a:r>
            <a:br>
              <a:rPr lang="id-ID" dirty="0" smtClean="0"/>
            </a:br>
            <a:r>
              <a:rPr lang="id-ID" dirty="0" smtClean="0"/>
              <a:t>b. Kesamping satu derajat : Saudara Ipar (Adik Ipar, kakak Ipar)</a:t>
            </a: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5726130"/>
          </a:xfrm>
        </p:spPr>
        <p:txBody>
          <a:bodyPr>
            <a:noAutofit/>
          </a:bodyPr>
          <a:lstStyle/>
          <a:p>
            <a:pPr algn="l"/>
            <a:r>
              <a:rPr lang="en-US" sz="2000" b="1" dirty="0" smtClean="0">
                <a:solidFill>
                  <a:schemeClr val="accent2">
                    <a:lumMod val="75000"/>
                  </a:schemeClr>
                </a:solidFill>
              </a:rPr>
              <a:t/>
            </a:r>
            <a:br>
              <a:rPr lang="en-US" sz="2000" b="1" dirty="0" smtClean="0">
                <a:solidFill>
                  <a:schemeClr val="accent2">
                    <a:lumMod val="75000"/>
                  </a:schemeClr>
                </a:solidFill>
              </a:rPr>
            </a:br>
            <a:r>
              <a:rPr lang="en-US" sz="2000" b="1" dirty="0" smtClean="0">
                <a:solidFill>
                  <a:schemeClr val="accent2">
                    <a:lumMod val="75000"/>
                  </a:schemeClr>
                </a:solidFill>
              </a:rPr>
              <a:t/>
            </a:r>
            <a:br>
              <a:rPr lang="en-US" sz="2000" b="1" dirty="0" smtClean="0">
                <a:solidFill>
                  <a:schemeClr val="accent2">
                    <a:lumMod val="75000"/>
                  </a:schemeClr>
                </a:solidFill>
              </a:rPr>
            </a:br>
            <a:r>
              <a:rPr lang="en-US" sz="2000" b="1" dirty="0" err="1" smtClean="0">
                <a:solidFill>
                  <a:schemeClr val="accent2">
                    <a:lumMod val="75000"/>
                  </a:schemeClr>
                </a:solidFill>
              </a:rPr>
              <a:t>Bagaimana</a:t>
            </a:r>
            <a:r>
              <a:rPr lang="en-US" sz="2000" b="1" dirty="0" smtClean="0">
                <a:solidFill>
                  <a:schemeClr val="accent2">
                    <a:lumMod val="75000"/>
                  </a:schemeClr>
                </a:solidFill>
              </a:rPr>
              <a:t> </a:t>
            </a:r>
            <a:r>
              <a:rPr lang="en-US" sz="2000" b="1" dirty="0" err="1" smtClean="0">
                <a:solidFill>
                  <a:schemeClr val="accent2">
                    <a:lumMod val="75000"/>
                  </a:schemeClr>
                </a:solidFill>
              </a:rPr>
              <a:t>menghitung</a:t>
            </a:r>
            <a:r>
              <a:rPr lang="en-US" sz="2000" b="1" dirty="0" smtClean="0">
                <a:solidFill>
                  <a:schemeClr val="accent2">
                    <a:lumMod val="75000"/>
                  </a:schemeClr>
                </a:solidFill>
              </a:rPr>
              <a:t> </a:t>
            </a:r>
            <a:r>
              <a:rPr lang="en-US" sz="2000" b="1" dirty="0" err="1" smtClean="0">
                <a:solidFill>
                  <a:schemeClr val="accent2">
                    <a:lumMod val="75000"/>
                  </a:schemeClr>
                </a:solidFill>
              </a:rPr>
              <a:t>penghasilan</a:t>
            </a:r>
            <a:r>
              <a:rPr lang="en-US" sz="2000" b="1" dirty="0" smtClean="0">
                <a:solidFill>
                  <a:schemeClr val="accent2">
                    <a:lumMod val="75000"/>
                  </a:schemeClr>
                </a:solidFill>
              </a:rPr>
              <a:t> </a:t>
            </a:r>
            <a:r>
              <a:rPr lang="en-US" sz="2000" b="1" dirty="0" err="1" smtClean="0">
                <a:solidFill>
                  <a:schemeClr val="accent2">
                    <a:lumMod val="75000"/>
                  </a:schemeClr>
                </a:solidFill>
              </a:rPr>
              <a:t>anak</a:t>
            </a:r>
            <a:r>
              <a:rPr lang="en-US" sz="2000" b="1" dirty="0" smtClean="0">
                <a:solidFill>
                  <a:schemeClr val="accent2">
                    <a:lumMod val="75000"/>
                  </a:schemeClr>
                </a:solidFill>
              </a:rPr>
              <a:t> yang </a:t>
            </a:r>
            <a:r>
              <a:rPr lang="en-US" sz="2000" b="1" dirty="0" err="1" smtClean="0">
                <a:solidFill>
                  <a:schemeClr val="accent2">
                    <a:lumMod val="75000"/>
                  </a:schemeClr>
                </a:solidFill>
              </a:rPr>
              <a:t>belum</a:t>
            </a:r>
            <a:r>
              <a:rPr lang="en-US" sz="2000" b="1" dirty="0" smtClean="0">
                <a:solidFill>
                  <a:schemeClr val="accent2">
                    <a:lumMod val="75000"/>
                  </a:schemeClr>
                </a:solidFill>
              </a:rPr>
              <a:t> </a:t>
            </a:r>
            <a:r>
              <a:rPr lang="en-US" sz="2000" b="1" dirty="0" err="1" smtClean="0">
                <a:solidFill>
                  <a:schemeClr val="accent2">
                    <a:lumMod val="75000"/>
                  </a:schemeClr>
                </a:solidFill>
              </a:rPr>
              <a:t>dewasa</a:t>
            </a:r>
            <a:r>
              <a:rPr lang="en-US" sz="2000" b="1" dirty="0" smtClean="0">
                <a:solidFill>
                  <a:schemeClr val="accent2">
                    <a:lumMod val="75000"/>
                  </a:schemeClr>
                </a:solidFill>
              </a:rPr>
              <a:t>..?</a:t>
            </a:r>
            <a:br>
              <a:rPr lang="en-US" sz="2000" b="1" dirty="0" smtClean="0">
                <a:solidFill>
                  <a:schemeClr val="accent2">
                    <a:lumMod val="75000"/>
                  </a:schemeClr>
                </a:solidFill>
              </a:rPr>
            </a:br>
            <a:r>
              <a:rPr lang="en-US" sz="1800" b="1" dirty="0" smtClean="0"/>
              <a:t/>
            </a:r>
            <a:br>
              <a:rPr lang="en-US" sz="1800" b="1" dirty="0" smtClean="0"/>
            </a:br>
            <a:r>
              <a:rPr lang="en-US" sz="1800" b="1" dirty="0" smtClean="0"/>
              <a:t>P</a:t>
            </a:r>
            <a:r>
              <a:rPr lang="id-ID" sz="1800" b="1" dirty="0" smtClean="0"/>
              <a:t>enghasilan anak yang belum dewasa, digabung dengan penghasilan orang tuanya. Dengan demikian, meskipun anak tersebut telah memiliki penghasilan sendiri dalam menghitung PTKP tetap diperhitungkan sebagai tanggungan wajib pajak (orang tuanya).</a:t>
            </a:r>
            <a:r>
              <a:rPr lang="en-US" sz="1800" b="1" dirty="0" smtClean="0"/>
              <a:t/>
            </a:r>
            <a:br>
              <a:rPr lang="en-US" sz="1800" b="1" dirty="0" smtClean="0"/>
            </a:br>
            <a:r>
              <a:rPr lang="id-ID" sz="1800" b="1" dirty="0" smtClean="0"/>
              <a:t> </a:t>
            </a:r>
            <a:r>
              <a:rPr lang="en-US" sz="1800" b="1" dirty="0" smtClean="0"/>
              <a:t/>
            </a:r>
            <a:br>
              <a:rPr lang="en-US" sz="1800" b="1" dirty="0" smtClean="0"/>
            </a:br>
            <a:r>
              <a:rPr lang="id-ID" sz="1800" b="1" dirty="0" smtClean="0">
                <a:solidFill>
                  <a:schemeClr val="accent3">
                    <a:lumMod val="75000"/>
                  </a:schemeClr>
                </a:solidFill>
              </a:rPr>
              <a:t>Pengertian belum dewasa menurut Kitab Undang-Undang Hukum Perdata adalah mereka yang belum mencapai umur genap </a:t>
            </a:r>
            <a:r>
              <a:rPr lang="en-US" sz="1800" b="1" dirty="0" smtClean="0">
                <a:solidFill>
                  <a:schemeClr val="accent3">
                    <a:lumMod val="75000"/>
                  </a:schemeClr>
                </a:solidFill>
              </a:rPr>
              <a:t>21</a:t>
            </a:r>
            <a:r>
              <a:rPr lang="id-ID" sz="1800" b="1" dirty="0" smtClean="0">
                <a:solidFill>
                  <a:schemeClr val="accent3">
                    <a:lumMod val="75000"/>
                  </a:schemeClr>
                </a:solidFill>
              </a:rPr>
              <a:t> tahun dan tidak kawin sebelumnya.</a:t>
            </a:r>
            <a:r>
              <a:rPr lang="en-US" sz="1800" b="1" dirty="0" smtClean="0">
                <a:solidFill>
                  <a:schemeClr val="accent3">
                    <a:lumMod val="75000"/>
                  </a:schemeClr>
                </a:solidFill>
              </a:rPr>
              <a:t/>
            </a:r>
            <a:br>
              <a:rPr lang="en-US" sz="1800" b="1" dirty="0" smtClean="0">
                <a:solidFill>
                  <a:schemeClr val="accent3">
                    <a:lumMod val="75000"/>
                  </a:schemeClr>
                </a:solidFill>
              </a:rPr>
            </a:br>
            <a:r>
              <a:rPr lang="id-ID" sz="1800" b="1" dirty="0" smtClean="0">
                <a:solidFill>
                  <a:schemeClr val="accent3">
                    <a:lumMod val="75000"/>
                  </a:schemeClr>
                </a:solidFill>
              </a:rPr>
              <a:t> </a:t>
            </a:r>
            <a:r>
              <a:rPr lang="en-US" sz="1800" b="1" dirty="0" smtClean="0">
                <a:solidFill>
                  <a:schemeClr val="accent3">
                    <a:lumMod val="75000"/>
                  </a:schemeClr>
                </a:solidFill>
              </a:rPr>
              <a:t/>
            </a:r>
            <a:br>
              <a:rPr lang="en-US" sz="1800" b="1" dirty="0" smtClean="0">
                <a:solidFill>
                  <a:schemeClr val="accent3">
                    <a:lumMod val="75000"/>
                  </a:schemeClr>
                </a:solidFill>
              </a:rPr>
            </a:br>
            <a:r>
              <a:rPr lang="id-ID" sz="1800" b="1" dirty="0" smtClean="0">
                <a:solidFill>
                  <a:schemeClr val="accent2">
                    <a:lumMod val="75000"/>
                  </a:schemeClr>
                </a:solidFill>
              </a:rPr>
              <a:t>Sedangkan menurut Undang-undang pajak adalah anak yang belum berumur 18 (delapan belas) tahun dan belum pernah menikah.</a:t>
            </a:r>
            <a:r>
              <a:rPr lang="en-US" sz="1800" b="1" dirty="0" smtClean="0">
                <a:solidFill>
                  <a:schemeClr val="accent2">
                    <a:lumMod val="75000"/>
                  </a:schemeClr>
                </a:solidFill>
              </a:rPr>
              <a:t/>
            </a:r>
            <a:br>
              <a:rPr lang="en-US" sz="1800" b="1" dirty="0" smtClean="0">
                <a:solidFill>
                  <a:schemeClr val="accent2">
                    <a:lumMod val="75000"/>
                  </a:schemeClr>
                </a:solidFill>
              </a:rPr>
            </a:br>
            <a:r>
              <a:rPr lang="en-US" sz="1800" b="1" dirty="0" smtClean="0"/>
              <a:t/>
            </a:r>
            <a:br>
              <a:rPr lang="en-US" sz="1800" b="1" dirty="0" smtClean="0"/>
            </a:br>
            <a:r>
              <a:rPr lang="id-ID" sz="1800" b="1" dirty="0" smtClean="0">
                <a:solidFill>
                  <a:schemeClr val="accent5">
                    <a:lumMod val="75000"/>
                  </a:schemeClr>
                </a:solidFill>
              </a:rPr>
              <a:t>Penghasilan yang diperoleh atau diterima anak yang telah dewasa (telah berumur 18 tahun atau lebih) akan dikenakan pajak tersendiri. Anak yang telah berumur 18 tahun atau lebih dan telah memperoleh penghasilan sendiri, tidak lagi diperhitungkan sebagai tanggungan dalam menghitung besarnya PTKP.</a:t>
            </a:r>
            <a:r>
              <a:rPr lang="en-US" sz="1800" b="1" dirty="0" smtClean="0">
                <a:solidFill>
                  <a:schemeClr val="accent5">
                    <a:lumMod val="75000"/>
                  </a:schemeClr>
                </a:solidFill>
              </a:rPr>
              <a:t/>
            </a:r>
            <a:br>
              <a:rPr lang="en-US" sz="1800" b="1" dirty="0" smtClean="0">
                <a:solidFill>
                  <a:schemeClr val="accent5">
                    <a:lumMod val="75000"/>
                  </a:schemeClr>
                </a:solidFill>
              </a:rPr>
            </a:br>
            <a:r>
              <a:rPr lang="en-US" sz="1800" b="1" dirty="0" smtClean="0"/>
              <a:t/>
            </a:r>
            <a:br>
              <a:rPr lang="en-US" sz="1800" b="1" dirty="0" smtClean="0"/>
            </a:br>
            <a:r>
              <a:rPr lang="id-ID" sz="1800" b="1" dirty="0" smtClean="0"/>
              <a:t>Sebaliknya apabila wajib pajak mempunyai anak yang telah berumur 18 tahun atau lebih, tetapi masih menjadi tanggungan sepenuhnya wajib pajak (dan belum menikah), anak tersebut masih diperhitungkan sebagai tanggungan Wajib Pajak dalam menghitung besarnya PTKP.</a:t>
            </a:r>
            <a:r>
              <a:rPr lang="en-US" sz="1800" b="1" dirty="0" smtClean="0"/>
              <a:t/>
            </a:r>
            <a:br>
              <a:rPr lang="en-US" sz="1800" b="1" dirty="0" smtClean="0"/>
            </a:br>
            <a:endParaRPr lang="en-US" sz="1800" b="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1401</TotalTime>
  <Words>565</Words>
  <Application>Microsoft Office PowerPoint</Application>
  <PresentationFormat>On-screen Show (4:3)</PresentationFormat>
  <Paragraphs>156</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Penghasilan Tidak Kena Pajak (PTKP)</vt:lpstr>
      <vt:lpstr>Slide 2</vt:lpstr>
      <vt:lpstr>APA ITU PTKP…?</vt:lpstr>
      <vt:lpstr>Kepada Siapa PTKP diberikan…?</vt:lpstr>
      <vt:lpstr>Siapa itu anggota keluarga ?</vt:lpstr>
      <vt:lpstr>Slide 6</vt:lpstr>
      <vt:lpstr>Slide 7</vt:lpstr>
      <vt:lpstr>Slide 8</vt:lpstr>
      <vt:lpstr>  Bagaimana menghitung penghasilan anak yang belum dewasa..?  Penghasilan anak yang belum dewasa, digabung dengan penghasilan orang tuanya. Dengan demikian, meskipun anak tersebut telah memiliki penghasilan sendiri dalam menghitung PTKP tetap diperhitungkan sebagai tanggungan wajib pajak (orang tuanya).   Pengertian belum dewasa menurut Kitab Undang-Undang Hukum Perdata adalah mereka yang belum mencapai umur genap 21 tahun dan tidak kawin sebelumnya.   Sedangkan menurut Undang-undang pajak adalah anak yang belum berumur 18 (delapan belas) tahun dan belum pernah menikah.  Penghasilan yang diperoleh atau diterima anak yang telah dewasa (telah berumur 18 tahun atau lebih) akan dikenakan pajak tersendiri. Anak yang telah berumur 18 tahun atau lebih dan telah memperoleh penghasilan sendiri, tidak lagi diperhitungkan sebagai tanggungan dalam menghitung besarnya PTKP.  Sebaliknya apabila wajib pajak mempunyai anak yang telah berumur 18 tahun atau lebih, tetapi masih menjadi tanggungan sepenuhnya wajib pajak (dan belum menikah), anak tersebut masih diperhitungkan sebagai tanggungan Wajib Pajak dalam menghitung besarnya PTKP. </vt:lpstr>
      <vt:lpstr>PTKP untuk ANAK ANGKAT</vt:lpstr>
      <vt:lpstr>Slide 11</vt:lpstr>
      <vt:lpstr>Slide 12</vt:lpstr>
      <vt:lpstr>PTKP (Penghasilan Tidak Kena Pajak)</vt:lpstr>
      <vt:lpstr>Status PTKP</vt:lpstr>
      <vt:lpstr>Status PTKP</vt:lpstr>
    </vt:vector>
  </TitlesOfParts>
  <Company>tax</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Pengisian SPT Tahunan  PPh Orang Pribadi  Tahun Pajak 2012</dc:title>
  <dc:creator>hendra</dc:creator>
  <cp:lastModifiedBy> </cp:lastModifiedBy>
  <cp:revision>112</cp:revision>
  <dcterms:created xsi:type="dcterms:W3CDTF">2013-01-21T04:58:02Z</dcterms:created>
  <dcterms:modified xsi:type="dcterms:W3CDTF">2015-09-18T20:50:06Z</dcterms:modified>
</cp:coreProperties>
</file>