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3" r:id="rId1"/>
    <p:sldMasterId id="2147483737" r:id="rId2"/>
  </p:sldMasterIdLst>
  <p:notesMasterIdLst>
    <p:notesMasterId r:id="rId68"/>
  </p:notesMasterIdLst>
  <p:handoutMasterIdLst>
    <p:handoutMasterId r:id="rId69"/>
  </p:handoutMasterIdLst>
  <p:sldIdLst>
    <p:sldId id="469" r:id="rId3"/>
    <p:sldId id="687" r:id="rId4"/>
    <p:sldId id="698" r:id="rId5"/>
    <p:sldId id="699" r:id="rId6"/>
    <p:sldId id="715" r:id="rId7"/>
    <p:sldId id="716" r:id="rId8"/>
    <p:sldId id="667" r:id="rId9"/>
    <p:sldId id="508" r:id="rId10"/>
    <p:sldId id="647" r:id="rId11"/>
    <p:sldId id="511" r:id="rId12"/>
    <p:sldId id="512" r:id="rId13"/>
    <p:sldId id="518" r:id="rId14"/>
    <p:sldId id="680" r:id="rId15"/>
    <p:sldId id="681" r:id="rId16"/>
    <p:sldId id="677" r:id="rId17"/>
    <p:sldId id="519" r:id="rId18"/>
    <p:sldId id="679" r:id="rId19"/>
    <p:sldId id="520" r:id="rId20"/>
    <p:sldId id="674" r:id="rId21"/>
    <p:sldId id="682" r:id="rId22"/>
    <p:sldId id="524" r:id="rId23"/>
    <p:sldId id="525" r:id="rId24"/>
    <p:sldId id="668" r:id="rId25"/>
    <p:sldId id="527" r:id="rId26"/>
    <p:sldId id="528" r:id="rId27"/>
    <p:sldId id="529" r:id="rId28"/>
    <p:sldId id="683" r:id="rId29"/>
    <p:sldId id="530" r:id="rId30"/>
    <p:sldId id="532" r:id="rId31"/>
    <p:sldId id="533" r:id="rId32"/>
    <p:sldId id="669" r:id="rId33"/>
    <p:sldId id="535" r:id="rId34"/>
    <p:sldId id="536" r:id="rId35"/>
    <p:sldId id="537" r:id="rId36"/>
    <p:sldId id="539" r:id="rId37"/>
    <p:sldId id="641" r:id="rId38"/>
    <p:sldId id="642" r:id="rId39"/>
    <p:sldId id="643" r:id="rId40"/>
    <p:sldId id="644" r:id="rId41"/>
    <p:sldId id="684" r:id="rId42"/>
    <p:sldId id="545" r:id="rId43"/>
    <p:sldId id="546" r:id="rId44"/>
    <p:sldId id="547" r:id="rId45"/>
    <p:sldId id="709" r:id="rId46"/>
    <p:sldId id="710" r:id="rId47"/>
    <p:sldId id="714" r:id="rId48"/>
    <p:sldId id="711" r:id="rId49"/>
    <p:sldId id="712" r:id="rId50"/>
    <p:sldId id="713" r:id="rId51"/>
    <p:sldId id="671" r:id="rId52"/>
    <p:sldId id="675" r:id="rId53"/>
    <p:sldId id="550" r:id="rId54"/>
    <p:sldId id="557" r:id="rId55"/>
    <p:sldId id="568" r:id="rId56"/>
    <p:sldId id="569" r:id="rId57"/>
    <p:sldId id="570" r:id="rId58"/>
    <p:sldId id="571" r:id="rId59"/>
    <p:sldId id="572" r:id="rId60"/>
    <p:sldId id="573" r:id="rId61"/>
    <p:sldId id="703" r:id="rId62"/>
    <p:sldId id="704" r:id="rId63"/>
    <p:sldId id="705" r:id="rId64"/>
    <p:sldId id="706" r:id="rId65"/>
    <p:sldId id="707" r:id="rId66"/>
    <p:sldId id="578" r:id="rId67"/>
  </p:sldIdLst>
  <p:sldSz cx="9144000" cy="6858000" type="letter"/>
  <p:notesSz cx="6807200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111111"/>
    <a:srgbClr val="990000"/>
    <a:srgbClr val="FF0000"/>
    <a:srgbClr val="66FFFF"/>
    <a:srgbClr val="FFCC99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13" autoAdjust="0"/>
    <p:restoredTop sz="99885" autoAdjust="0"/>
  </p:normalViewPr>
  <p:slideViewPr>
    <p:cSldViewPr>
      <p:cViewPr>
        <p:scale>
          <a:sx n="70" d="100"/>
          <a:sy n="70" d="100"/>
        </p:scale>
        <p:origin x="-67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25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1"/>
  <c:style val="2"/>
  <c:chart>
    <c:autoTitleDeleted val="1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APBN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5260539698162726"/>
                  <c:y val="-0.101146407480315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/>
                      <a:t>68</a:t>
                    </a:r>
                    <a:r>
                      <a:rPr lang="id-ID" sz="2800" dirty="0" smtClean="0"/>
                      <a:t>,14</a:t>
                    </a:r>
                    <a:r>
                      <a:rPr lang="en-US" sz="3200" dirty="0" smtClean="0"/>
                      <a:t>%</a:t>
                    </a:r>
                    <a:endParaRPr lang="en-US" sz="3200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.12394791666666655"/>
                  <c:y val="3.0434055118110339E-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/>
                      <a:t>3</a:t>
                    </a:r>
                    <a:r>
                      <a:rPr lang="id-ID" sz="2800" dirty="0" smtClean="0"/>
                      <a:t>1,86</a:t>
                    </a:r>
                    <a:r>
                      <a:rPr lang="en-US" sz="2800" dirty="0" smtClean="0"/>
                      <a:t>%</a:t>
                    </a:r>
                    <a:endParaRPr lang="en-US" sz="2800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lang="id-ID"/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Sheet1!$A$2:$A$3</c:f>
              <c:strCache>
                <c:ptCount val="2"/>
                <c:pt idx="0">
                  <c:v>Pajak</c:v>
                </c:pt>
                <c:pt idx="1">
                  <c:v>Bukan Pajak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0.68000000000000171</c:v>
                </c:pt>
                <c:pt idx="1">
                  <c:v>0.32000000000000095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</c:pie3DChart>
    </c:plotArea>
    <c:legend>
      <c:legendPos val="r"/>
      <c:layout>
        <c:manualLayout>
          <c:xMode val="edge"/>
          <c:yMode val="edge"/>
          <c:x val="0.6985677493438317"/>
          <c:y val="0.67576500984251964"/>
          <c:w val="0.23684891732283508"/>
          <c:h val="0.17346998031496141"/>
        </c:manualLayout>
      </c:layout>
      <c:overlay val="1"/>
      <c:txPr>
        <a:bodyPr/>
        <a:lstStyle/>
        <a:p>
          <a:pPr>
            <a:defRPr lang="id-ID"/>
          </a:pPr>
          <a:endParaRPr lang="en-US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B09A2D-4FC4-4193-9991-9FF6CBF37570}" type="doc">
      <dgm:prSet loTypeId="urn:microsoft.com/office/officeart/2005/8/layout/hierarchy1" loCatId="hierarchy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03F40712-A381-4508-BCAB-97014511210C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err="1" smtClean="0"/>
            <a:t>Jenis</a:t>
          </a:r>
          <a:r>
            <a:rPr lang="en-US" sz="2400" b="1" dirty="0" smtClean="0"/>
            <a:t> </a:t>
          </a:r>
          <a:r>
            <a:rPr lang="en-US" sz="2400" b="1" dirty="0" err="1" smtClean="0"/>
            <a:t>Pajak</a:t>
          </a:r>
          <a:endParaRPr lang="en-US" sz="2400" b="1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 b="0" dirty="0" smtClean="0"/>
            <a:t>(</a:t>
          </a:r>
          <a:r>
            <a:rPr lang="en-US" sz="1200" b="0" dirty="0" err="1" smtClean="0"/>
            <a:t>menurut</a:t>
          </a:r>
          <a:r>
            <a:rPr lang="en-US" sz="1200" b="0" dirty="0" smtClean="0"/>
            <a:t> </a:t>
          </a:r>
          <a:r>
            <a:rPr lang="en-US" sz="1200" b="0" dirty="0" err="1" smtClean="0"/>
            <a:t>Lembaga</a:t>
          </a:r>
          <a:r>
            <a:rPr lang="en-US" sz="1200" b="0" dirty="0" smtClean="0"/>
            <a:t> </a:t>
          </a:r>
          <a:r>
            <a:rPr lang="en-US" sz="1200" b="0" dirty="0" err="1" smtClean="0"/>
            <a:t>Pemungut</a:t>
          </a:r>
          <a:r>
            <a:rPr lang="en-US" sz="1200" b="0" dirty="0" smtClean="0"/>
            <a:t>)</a:t>
          </a:r>
          <a:endParaRPr lang="en-US" sz="1200" b="0" dirty="0"/>
        </a:p>
      </dgm:t>
    </dgm:pt>
    <dgm:pt modelId="{1243AB8D-EEC4-4D78-9D21-0F783B4517EB}" type="parTrans" cxnId="{53A7DEB9-045C-43DF-9A33-07B000796BDF}">
      <dgm:prSet/>
      <dgm:spPr/>
      <dgm:t>
        <a:bodyPr/>
        <a:lstStyle/>
        <a:p>
          <a:endParaRPr lang="en-US"/>
        </a:p>
      </dgm:t>
    </dgm:pt>
    <dgm:pt modelId="{31E96AD3-93BC-48B0-BB18-7D5644388870}" type="sibTrans" cxnId="{53A7DEB9-045C-43DF-9A33-07B000796BDF}">
      <dgm:prSet/>
      <dgm:spPr/>
      <dgm:t>
        <a:bodyPr/>
        <a:lstStyle/>
        <a:p>
          <a:endParaRPr lang="en-US"/>
        </a:p>
      </dgm:t>
    </dgm:pt>
    <dgm:pt modelId="{77B12A44-B3BB-46DD-8566-AF49F51A97FD}">
      <dgm:prSet custT="1"/>
      <dgm:spPr/>
      <dgm:t>
        <a:bodyPr/>
        <a:lstStyle/>
        <a:p>
          <a:pPr rtl="0"/>
          <a:r>
            <a:rPr lang="en-US" sz="2800" b="1" dirty="0" err="1" smtClean="0"/>
            <a:t>Pajak</a:t>
          </a:r>
          <a:r>
            <a:rPr lang="en-US" sz="2800" b="1" dirty="0" smtClean="0"/>
            <a:t> Daerah</a:t>
          </a:r>
          <a:endParaRPr lang="en-US" sz="2800" dirty="0"/>
        </a:p>
      </dgm:t>
    </dgm:pt>
    <dgm:pt modelId="{9B78E295-7269-4598-8F35-156F97980F92}" type="parTrans" cxnId="{C1B66275-B364-4DD8-A2FC-D8DA2C6F8F30}">
      <dgm:prSet/>
      <dgm:spPr/>
      <dgm:t>
        <a:bodyPr/>
        <a:lstStyle/>
        <a:p>
          <a:endParaRPr lang="en-US"/>
        </a:p>
      </dgm:t>
    </dgm:pt>
    <dgm:pt modelId="{6448C15D-97B4-42DC-A4B7-E2DC56D29AAA}" type="sibTrans" cxnId="{C1B66275-B364-4DD8-A2FC-D8DA2C6F8F30}">
      <dgm:prSet/>
      <dgm:spPr/>
      <dgm:t>
        <a:bodyPr/>
        <a:lstStyle/>
        <a:p>
          <a:endParaRPr lang="en-US"/>
        </a:p>
      </dgm:t>
    </dgm:pt>
    <dgm:pt modelId="{544194AD-3316-4960-8EEA-958ECC5E464F}">
      <dgm:prSet custT="1"/>
      <dgm:spPr/>
      <dgm:t>
        <a:bodyPr/>
        <a:lstStyle/>
        <a:p>
          <a:pPr rtl="0"/>
          <a:r>
            <a:rPr lang="en-US" sz="2800" b="1" dirty="0" err="1" smtClean="0"/>
            <a:t>Pajak</a:t>
          </a:r>
          <a:r>
            <a:rPr lang="en-US" sz="2800" b="1" dirty="0" smtClean="0"/>
            <a:t> </a:t>
          </a:r>
          <a:r>
            <a:rPr lang="en-US" sz="2800" b="1" dirty="0" err="1" smtClean="0"/>
            <a:t>Pusat</a:t>
          </a:r>
          <a:endParaRPr lang="en-US" sz="2800" dirty="0"/>
        </a:p>
      </dgm:t>
    </dgm:pt>
    <dgm:pt modelId="{5A727A92-2DBB-4DA7-913E-AD2BE7E605A4}" type="parTrans" cxnId="{DDBE7617-0F4E-4569-86D3-18D221B171BE}">
      <dgm:prSet/>
      <dgm:spPr/>
      <dgm:t>
        <a:bodyPr/>
        <a:lstStyle/>
        <a:p>
          <a:endParaRPr lang="en-US"/>
        </a:p>
      </dgm:t>
    </dgm:pt>
    <dgm:pt modelId="{4224B4C0-71D6-4733-90AC-9224D2E336A8}" type="sibTrans" cxnId="{DDBE7617-0F4E-4569-86D3-18D221B171BE}">
      <dgm:prSet/>
      <dgm:spPr/>
      <dgm:t>
        <a:bodyPr/>
        <a:lstStyle/>
        <a:p>
          <a:endParaRPr lang="en-US"/>
        </a:p>
      </dgm:t>
    </dgm:pt>
    <dgm:pt modelId="{C37DC8D8-7B7F-4F19-8C2D-EFBAE1C21F69}">
      <dgm:prSet custT="1"/>
      <dgm:spPr/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err="1" smtClean="0"/>
            <a:t>PPh</a:t>
          </a:r>
          <a:endParaRPr lang="en-US" sz="2000" b="1" dirty="0" smtClean="0"/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smtClean="0"/>
            <a:t>PPN &amp; </a:t>
          </a:r>
          <a:r>
            <a:rPr lang="en-US" sz="2000" b="1" dirty="0" err="1" smtClean="0"/>
            <a:t>PPnBM</a:t>
          </a:r>
          <a:endParaRPr lang="en-US" sz="2000" b="1" dirty="0" smtClean="0"/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smtClean="0"/>
            <a:t>PBB (Perkebunan, 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err="1" smtClean="0"/>
            <a:t>Perhutanan</a:t>
          </a:r>
          <a:r>
            <a:rPr lang="en-US" sz="2000" b="1" dirty="0" smtClean="0"/>
            <a:t>, 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err="1" smtClean="0"/>
            <a:t>Pertambangan</a:t>
          </a:r>
          <a:r>
            <a:rPr lang="en-US" sz="2000" b="1" dirty="0" smtClean="0"/>
            <a:t>)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lang="en-US" sz="2000" b="1" dirty="0" smtClean="0"/>
            <a:t>Bea </a:t>
          </a:r>
          <a:r>
            <a:rPr lang="en-US" sz="2000" b="1" dirty="0" err="1" smtClean="0"/>
            <a:t>Meterai</a:t>
          </a:r>
          <a:endParaRPr lang="en-US" sz="2000" b="0" dirty="0"/>
        </a:p>
      </dgm:t>
    </dgm:pt>
    <dgm:pt modelId="{913330F5-32BE-4FCF-A80E-6609497250D7}" type="parTrans" cxnId="{461F1969-E93C-401B-BD69-2DBA98446D35}">
      <dgm:prSet/>
      <dgm:spPr/>
      <dgm:t>
        <a:bodyPr/>
        <a:lstStyle/>
        <a:p>
          <a:endParaRPr lang="en-US"/>
        </a:p>
      </dgm:t>
    </dgm:pt>
    <dgm:pt modelId="{80EBAAD6-DCF3-4FD7-A87D-0716AE0E0E8F}" type="sibTrans" cxnId="{461F1969-E93C-401B-BD69-2DBA98446D35}">
      <dgm:prSet/>
      <dgm:spPr/>
      <dgm:t>
        <a:bodyPr/>
        <a:lstStyle/>
        <a:p>
          <a:endParaRPr lang="en-US"/>
        </a:p>
      </dgm:t>
    </dgm:pt>
    <dgm:pt modelId="{300D4B45-C092-4ABC-8A17-1B30024C4681}">
      <dgm:prSet custT="1"/>
      <dgm:spPr/>
      <dgm:t>
        <a:bodyPr/>
        <a:lstStyle/>
        <a:p>
          <a:r>
            <a:rPr lang="en-US" sz="2400" b="1" dirty="0" err="1" smtClean="0"/>
            <a:t>Pajak</a:t>
          </a:r>
          <a:r>
            <a:rPr lang="en-US" sz="2400" b="1" dirty="0" smtClean="0"/>
            <a:t> </a:t>
          </a:r>
          <a:r>
            <a:rPr lang="en-US" sz="2400" b="1" dirty="0" err="1" smtClean="0"/>
            <a:t>Provinsi</a:t>
          </a:r>
          <a:endParaRPr lang="en-US" sz="2400" b="1" dirty="0"/>
        </a:p>
      </dgm:t>
    </dgm:pt>
    <dgm:pt modelId="{39A00D70-30C8-474E-B366-1C8C9AFD0BB0}" type="parTrans" cxnId="{A0065BC8-EE98-494F-9D44-0A1537F7920F}">
      <dgm:prSet/>
      <dgm:spPr/>
      <dgm:t>
        <a:bodyPr/>
        <a:lstStyle/>
        <a:p>
          <a:endParaRPr lang="en-US"/>
        </a:p>
      </dgm:t>
    </dgm:pt>
    <dgm:pt modelId="{742D703D-3E90-4431-A3BF-CAFB9CAC19ED}" type="sibTrans" cxnId="{A0065BC8-EE98-494F-9D44-0A1537F7920F}">
      <dgm:prSet/>
      <dgm:spPr/>
      <dgm:t>
        <a:bodyPr/>
        <a:lstStyle/>
        <a:p>
          <a:endParaRPr lang="en-US"/>
        </a:p>
      </dgm:t>
    </dgm:pt>
    <dgm:pt modelId="{C6ED4EEA-AE75-4DD4-9985-2FBA855C742C}">
      <dgm:prSet custT="1"/>
      <dgm:spPr/>
      <dgm:t>
        <a:bodyPr/>
        <a:lstStyle/>
        <a:p>
          <a:pPr rtl="0"/>
          <a:r>
            <a:rPr lang="en-US" sz="2400" b="1" dirty="0" err="1" smtClean="0"/>
            <a:t>Pajak</a:t>
          </a:r>
          <a:r>
            <a:rPr lang="en-US" sz="2400" b="1" dirty="0" smtClean="0"/>
            <a:t> </a:t>
          </a:r>
          <a:r>
            <a:rPr lang="en-US" sz="2400" b="1" dirty="0" err="1" smtClean="0"/>
            <a:t>Kabupaten</a:t>
          </a:r>
          <a:r>
            <a:rPr lang="en-US" sz="2400" b="1" dirty="0" smtClean="0"/>
            <a:t>/Kota</a:t>
          </a:r>
          <a:endParaRPr lang="en-US" sz="2400" dirty="0"/>
        </a:p>
      </dgm:t>
    </dgm:pt>
    <dgm:pt modelId="{BA2996AC-5673-4C68-AD57-9C8E4D58E056}" type="parTrans" cxnId="{60A64221-A93B-44D9-9946-BCB2ED194722}">
      <dgm:prSet/>
      <dgm:spPr/>
      <dgm:t>
        <a:bodyPr/>
        <a:lstStyle/>
        <a:p>
          <a:endParaRPr lang="en-US"/>
        </a:p>
      </dgm:t>
    </dgm:pt>
    <dgm:pt modelId="{376C9A6A-1CFA-4EB5-A381-F9A77E7B8E84}" type="sibTrans" cxnId="{60A64221-A93B-44D9-9946-BCB2ED194722}">
      <dgm:prSet/>
      <dgm:spPr/>
      <dgm:t>
        <a:bodyPr/>
        <a:lstStyle/>
        <a:p>
          <a:endParaRPr lang="en-US"/>
        </a:p>
      </dgm:t>
    </dgm:pt>
    <dgm:pt modelId="{5A6BBAAC-F67C-4680-8928-6FE3DAF91598}">
      <dgm:prSet custT="1"/>
      <dgm:spPr/>
      <dgm:t>
        <a:bodyPr/>
        <a:lstStyle/>
        <a:p>
          <a:pPr algn="l" rtl="0"/>
          <a:r>
            <a:rPr lang="en-US" sz="1400" b="1" dirty="0" smtClean="0"/>
            <a:t>Bea </a:t>
          </a:r>
          <a:r>
            <a:rPr lang="en-US" sz="1400" b="1" dirty="0" err="1" smtClean="0"/>
            <a:t>Balik</a:t>
          </a:r>
          <a:r>
            <a:rPr lang="en-US" sz="1400" b="1" dirty="0" smtClean="0"/>
            <a:t> </a:t>
          </a:r>
          <a:r>
            <a:rPr lang="en-US" sz="1400" b="1" dirty="0" err="1" smtClean="0"/>
            <a:t>Nama</a:t>
          </a:r>
          <a:r>
            <a:rPr lang="en-US" sz="1400" b="1" dirty="0" smtClean="0"/>
            <a:t> </a:t>
          </a:r>
          <a:r>
            <a:rPr lang="en-US" sz="1400" b="1" dirty="0" err="1" smtClean="0"/>
            <a:t>Kendaraan</a:t>
          </a:r>
          <a:r>
            <a:rPr lang="en-US" sz="1400" b="1" dirty="0" smtClean="0"/>
            <a:t> </a:t>
          </a:r>
          <a:r>
            <a:rPr lang="en-US" sz="1400" b="1" dirty="0" err="1" smtClean="0"/>
            <a:t>Bermotor</a:t>
          </a:r>
          <a:endParaRPr lang="en-US" sz="1400" b="1" dirty="0" smtClean="0"/>
        </a:p>
        <a:p>
          <a:pPr algn="l" rtl="0"/>
          <a:r>
            <a:rPr lang="en-US" sz="1400" b="1" dirty="0" err="1" smtClean="0"/>
            <a:t>Kendaraan</a:t>
          </a:r>
          <a:r>
            <a:rPr lang="en-US" sz="1400" b="1" dirty="0" smtClean="0"/>
            <a:t> </a:t>
          </a:r>
          <a:r>
            <a:rPr lang="en-US" sz="1400" b="1" dirty="0" err="1" smtClean="0"/>
            <a:t>bermotor</a:t>
          </a:r>
          <a:r>
            <a:rPr lang="en-US" sz="1400" b="1" dirty="0" smtClean="0"/>
            <a:t> &amp; </a:t>
          </a:r>
          <a:r>
            <a:rPr lang="en-US" sz="1400" b="1" dirty="0" err="1" smtClean="0"/>
            <a:t>kendaraan</a:t>
          </a:r>
          <a:r>
            <a:rPr lang="en-US" sz="1400" b="1" dirty="0" smtClean="0"/>
            <a:t> </a:t>
          </a:r>
          <a:r>
            <a:rPr lang="en-US" sz="1400" b="1" dirty="0" err="1" smtClean="0"/>
            <a:t>di</a:t>
          </a:r>
          <a:r>
            <a:rPr lang="en-US" sz="1400" b="1" dirty="0" smtClean="0"/>
            <a:t> </a:t>
          </a:r>
          <a:r>
            <a:rPr lang="en-US" sz="1400" b="1" dirty="0" err="1" smtClean="0"/>
            <a:t>atas</a:t>
          </a:r>
          <a:r>
            <a:rPr lang="en-US" sz="1400" b="1" dirty="0" smtClean="0"/>
            <a:t> air</a:t>
          </a:r>
        </a:p>
        <a:p>
          <a:pPr algn="l" rtl="0"/>
          <a:r>
            <a:rPr lang="en-US" sz="1400" b="1" dirty="0" err="1" smtClean="0"/>
            <a:t>Pajak</a:t>
          </a:r>
          <a:r>
            <a:rPr lang="en-US" sz="1400" b="1" dirty="0" smtClean="0"/>
            <a:t> </a:t>
          </a:r>
          <a:r>
            <a:rPr lang="en-US" sz="1400" b="1" dirty="0" err="1" smtClean="0"/>
            <a:t>Bahan</a:t>
          </a:r>
          <a:r>
            <a:rPr lang="en-US" sz="1400" b="1" dirty="0" smtClean="0"/>
            <a:t> </a:t>
          </a:r>
          <a:r>
            <a:rPr lang="en-US" sz="1400" b="1" dirty="0" err="1" smtClean="0"/>
            <a:t>Bakar</a:t>
          </a:r>
          <a:r>
            <a:rPr lang="en-US" sz="1400" b="1" dirty="0" smtClean="0"/>
            <a:t> </a:t>
          </a:r>
          <a:r>
            <a:rPr lang="en-US" sz="1400" b="1" dirty="0" err="1" smtClean="0"/>
            <a:t>Kendaraan</a:t>
          </a:r>
          <a:r>
            <a:rPr lang="en-US" sz="1400" b="1" dirty="0" smtClean="0"/>
            <a:t> </a:t>
          </a:r>
          <a:r>
            <a:rPr lang="en-US" sz="1400" b="1" dirty="0" err="1" smtClean="0"/>
            <a:t>Bermotor</a:t>
          </a:r>
          <a:endParaRPr lang="en-US" sz="1400" b="1" dirty="0" smtClean="0"/>
        </a:p>
        <a:p>
          <a:pPr algn="l" rtl="0"/>
          <a:r>
            <a:rPr lang="en-US" sz="1400" b="1" dirty="0" err="1" smtClean="0"/>
            <a:t>Pengambilan</a:t>
          </a:r>
          <a:r>
            <a:rPr lang="en-US" sz="1400" b="1" dirty="0" smtClean="0"/>
            <a:t> </a:t>
          </a:r>
          <a:r>
            <a:rPr lang="en-US" sz="1400" b="1" dirty="0" err="1" smtClean="0"/>
            <a:t>dan</a:t>
          </a:r>
          <a:r>
            <a:rPr lang="en-US" sz="1400" b="1" dirty="0" smtClean="0"/>
            <a:t> </a:t>
          </a:r>
          <a:r>
            <a:rPr lang="en-US" sz="1400" b="1" dirty="0" err="1" smtClean="0"/>
            <a:t>Pemanfaatan</a:t>
          </a:r>
          <a:r>
            <a:rPr lang="en-US" sz="1400" b="1" dirty="0" smtClean="0"/>
            <a:t> Air  </a:t>
          </a:r>
          <a:r>
            <a:rPr lang="en-US" sz="1400" b="1" dirty="0" err="1" smtClean="0"/>
            <a:t>Bawah</a:t>
          </a:r>
          <a:r>
            <a:rPr lang="en-US" sz="1400" b="1" dirty="0" smtClean="0"/>
            <a:t> Tanah </a:t>
          </a:r>
          <a:r>
            <a:rPr lang="en-US" sz="1400" b="1" dirty="0" err="1" smtClean="0"/>
            <a:t>dan</a:t>
          </a:r>
          <a:r>
            <a:rPr lang="en-US" sz="1400" b="1" dirty="0" smtClean="0"/>
            <a:t> Air </a:t>
          </a:r>
          <a:r>
            <a:rPr lang="en-US" sz="1400" b="1" dirty="0" err="1" smtClean="0"/>
            <a:t>Permukaan</a:t>
          </a:r>
          <a:endParaRPr lang="en-US" sz="1400" b="1" dirty="0" smtClean="0"/>
        </a:p>
        <a:p>
          <a:pPr algn="l" rtl="0"/>
          <a:r>
            <a:rPr lang="en-US" sz="1400" b="1" dirty="0" smtClean="0"/>
            <a:t>BPHTB</a:t>
          </a:r>
          <a:endParaRPr lang="en-US" sz="1400" b="1" dirty="0"/>
        </a:p>
      </dgm:t>
    </dgm:pt>
    <dgm:pt modelId="{BD652CE0-ECA8-4980-937C-435D29493A52}" type="parTrans" cxnId="{F0C6C7B9-EF7E-49AC-9E26-8B44D9FB9186}">
      <dgm:prSet/>
      <dgm:spPr/>
      <dgm:t>
        <a:bodyPr/>
        <a:lstStyle/>
        <a:p>
          <a:endParaRPr lang="en-US"/>
        </a:p>
      </dgm:t>
    </dgm:pt>
    <dgm:pt modelId="{D27FFC1C-76FF-4FEA-B423-AEF9E5D69925}" type="sibTrans" cxnId="{F0C6C7B9-EF7E-49AC-9E26-8B44D9FB9186}">
      <dgm:prSet/>
      <dgm:spPr/>
      <dgm:t>
        <a:bodyPr/>
        <a:lstStyle/>
        <a:p>
          <a:endParaRPr lang="en-US"/>
        </a:p>
      </dgm:t>
    </dgm:pt>
    <dgm:pt modelId="{FD99BA98-EC87-412D-B0D1-7B3E20A9CBC5}">
      <dgm:prSet/>
      <dgm:spPr/>
      <dgm:t>
        <a:bodyPr/>
        <a:lstStyle/>
        <a:p>
          <a:pPr algn="l" rtl="0"/>
          <a:r>
            <a:rPr lang="en-US" b="1" dirty="0" err="1" smtClean="0"/>
            <a:t>Pajak</a:t>
          </a:r>
          <a:r>
            <a:rPr lang="en-US" b="1" dirty="0" smtClean="0"/>
            <a:t> Hotel</a:t>
          </a:r>
        </a:p>
        <a:p>
          <a:pPr algn="l" rtl="0"/>
          <a:r>
            <a:rPr lang="en-US" b="1" dirty="0" err="1" smtClean="0"/>
            <a:t>Pajak</a:t>
          </a:r>
          <a:r>
            <a:rPr lang="en-US" b="1" dirty="0" smtClean="0"/>
            <a:t> </a:t>
          </a:r>
          <a:r>
            <a:rPr lang="en-US" b="1" dirty="0" err="1" smtClean="0"/>
            <a:t>Hiburan</a:t>
          </a:r>
          <a:endParaRPr lang="en-US" b="1" dirty="0" smtClean="0"/>
        </a:p>
        <a:p>
          <a:pPr algn="l" rtl="0"/>
          <a:r>
            <a:rPr lang="en-US" b="1" dirty="0" err="1" smtClean="0"/>
            <a:t>Pajak</a:t>
          </a:r>
          <a:r>
            <a:rPr lang="en-US" b="1" dirty="0" smtClean="0"/>
            <a:t> </a:t>
          </a:r>
          <a:r>
            <a:rPr lang="en-US" b="1" dirty="0" err="1" smtClean="0"/>
            <a:t>Restoran</a:t>
          </a:r>
          <a:endParaRPr lang="en-US" b="1" dirty="0" smtClean="0"/>
        </a:p>
        <a:p>
          <a:pPr algn="l" rtl="0"/>
          <a:r>
            <a:rPr lang="en-US" b="1" dirty="0" err="1" smtClean="0"/>
            <a:t>Pajak</a:t>
          </a:r>
          <a:r>
            <a:rPr lang="en-US" b="1" dirty="0" smtClean="0"/>
            <a:t> </a:t>
          </a:r>
          <a:r>
            <a:rPr lang="en-US" b="1" dirty="0" err="1" smtClean="0"/>
            <a:t>Reklame</a:t>
          </a:r>
          <a:r>
            <a:rPr lang="en-US" b="1" dirty="0" smtClean="0"/>
            <a:t>,</a:t>
          </a:r>
        </a:p>
        <a:p>
          <a:pPr algn="l" rtl="0"/>
          <a:r>
            <a:rPr lang="en-US" b="1" dirty="0" smtClean="0"/>
            <a:t>PBB (</a:t>
          </a:r>
          <a:r>
            <a:rPr lang="en-US" b="1" dirty="0" err="1" smtClean="0"/>
            <a:t>Perkotaan</a:t>
          </a:r>
          <a:r>
            <a:rPr lang="en-US" b="1" dirty="0" smtClean="0"/>
            <a:t> &amp; </a:t>
          </a:r>
          <a:r>
            <a:rPr lang="en-US" b="1" dirty="0" err="1" smtClean="0"/>
            <a:t>Pedesaan</a:t>
          </a:r>
          <a:r>
            <a:rPr lang="en-US" b="1" dirty="0" smtClean="0"/>
            <a:t>) </a:t>
          </a:r>
          <a:r>
            <a:rPr lang="en-US" b="1" dirty="0" err="1" smtClean="0"/>
            <a:t>dll</a:t>
          </a:r>
          <a:endParaRPr lang="en-US" b="1" dirty="0"/>
        </a:p>
      </dgm:t>
    </dgm:pt>
    <dgm:pt modelId="{A8EC89FD-FE35-46F1-B858-4A9709E4263F}" type="parTrans" cxnId="{6CA85EA9-AE1D-458A-9445-29E35785BF43}">
      <dgm:prSet/>
      <dgm:spPr/>
      <dgm:t>
        <a:bodyPr/>
        <a:lstStyle/>
        <a:p>
          <a:endParaRPr lang="en-US"/>
        </a:p>
      </dgm:t>
    </dgm:pt>
    <dgm:pt modelId="{311A8A03-2A8E-406C-81CE-75518D9B3200}" type="sibTrans" cxnId="{6CA85EA9-AE1D-458A-9445-29E35785BF43}">
      <dgm:prSet/>
      <dgm:spPr/>
      <dgm:t>
        <a:bodyPr/>
        <a:lstStyle/>
        <a:p>
          <a:endParaRPr lang="en-US"/>
        </a:p>
      </dgm:t>
    </dgm:pt>
    <dgm:pt modelId="{CD563277-0F78-406F-8CB4-FDEC308CE38A}" type="pres">
      <dgm:prSet presAssocID="{26B09A2D-4FC4-4193-9991-9FF6CBF375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06C288B-00D6-4E3D-8016-BE5BC7C3E657}" type="pres">
      <dgm:prSet presAssocID="{03F40712-A381-4508-BCAB-97014511210C}" presName="hierRoot1" presStyleCnt="0"/>
      <dgm:spPr/>
    </dgm:pt>
    <dgm:pt modelId="{2144B0B0-F843-48D1-8AA1-0775343CBA64}" type="pres">
      <dgm:prSet presAssocID="{03F40712-A381-4508-BCAB-97014511210C}" presName="composite" presStyleCnt="0"/>
      <dgm:spPr/>
    </dgm:pt>
    <dgm:pt modelId="{84A244CA-EA19-4830-BD15-AB3B8B2BF613}" type="pres">
      <dgm:prSet presAssocID="{03F40712-A381-4508-BCAB-97014511210C}" presName="background" presStyleLbl="node0" presStyleIdx="0" presStyleCnt="1"/>
      <dgm:spPr/>
    </dgm:pt>
    <dgm:pt modelId="{8FFA1B0E-9FEE-4E1F-BAC6-FC75C7134F9A}" type="pres">
      <dgm:prSet presAssocID="{03F40712-A381-4508-BCAB-97014511210C}" presName="text" presStyleLbl="fgAcc0" presStyleIdx="0" presStyleCnt="1" custScaleX="149989" custScaleY="6898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5254DE-B7EB-428E-A789-D297DFB9295F}" type="pres">
      <dgm:prSet presAssocID="{03F40712-A381-4508-BCAB-97014511210C}" presName="hierChild2" presStyleCnt="0"/>
      <dgm:spPr/>
    </dgm:pt>
    <dgm:pt modelId="{7B5C03E6-787C-4336-BCBB-AC65146FE590}" type="pres">
      <dgm:prSet presAssocID="{5A727A92-2DBB-4DA7-913E-AD2BE7E605A4}" presName="Name10" presStyleLbl="parChTrans1D2" presStyleIdx="0" presStyleCnt="2"/>
      <dgm:spPr/>
      <dgm:t>
        <a:bodyPr/>
        <a:lstStyle/>
        <a:p>
          <a:endParaRPr lang="en-US"/>
        </a:p>
      </dgm:t>
    </dgm:pt>
    <dgm:pt modelId="{2C4A8622-59E6-46EE-B502-55C8B5F0E1C1}" type="pres">
      <dgm:prSet presAssocID="{544194AD-3316-4960-8EEA-958ECC5E464F}" presName="hierRoot2" presStyleCnt="0"/>
      <dgm:spPr/>
    </dgm:pt>
    <dgm:pt modelId="{D2DD5DBF-072A-44F0-AD63-48890E4E3C86}" type="pres">
      <dgm:prSet presAssocID="{544194AD-3316-4960-8EEA-958ECC5E464F}" presName="composite2" presStyleCnt="0"/>
      <dgm:spPr/>
    </dgm:pt>
    <dgm:pt modelId="{6FCF0F0D-4C9C-46CB-90E6-DC59008154AE}" type="pres">
      <dgm:prSet presAssocID="{544194AD-3316-4960-8EEA-958ECC5E464F}" presName="background2" presStyleLbl="node2" presStyleIdx="0" presStyleCnt="2"/>
      <dgm:spPr/>
    </dgm:pt>
    <dgm:pt modelId="{F76DF158-B89C-48E4-9026-7E3DEB201E6B}" type="pres">
      <dgm:prSet presAssocID="{544194AD-3316-4960-8EEA-958ECC5E464F}" presName="text2" presStyleLbl="fgAcc2" presStyleIdx="0" presStyleCnt="2" custScaleX="135744" custScaleY="414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951F30-FE02-4B27-8B4E-3335E1D15466}" type="pres">
      <dgm:prSet presAssocID="{544194AD-3316-4960-8EEA-958ECC5E464F}" presName="hierChild3" presStyleCnt="0"/>
      <dgm:spPr/>
    </dgm:pt>
    <dgm:pt modelId="{38302411-5D2D-477D-8A55-7B43AEBCD869}" type="pres">
      <dgm:prSet presAssocID="{913330F5-32BE-4FCF-A80E-6609497250D7}" presName="Name17" presStyleLbl="parChTrans1D3" presStyleIdx="0" presStyleCnt="3"/>
      <dgm:spPr/>
      <dgm:t>
        <a:bodyPr/>
        <a:lstStyle/>
        <a:p>
          <a:endParaRPr lang="en-US"/>
        </a:p>
      </dgm:t>
    </dgm:pt>
    <dgm:pt modelId="{C417E888-CEFA-42D0-858B-09EEF789CC85}" type="pres">
      <dgm:prSet presAssocID="{C37DC8D8-7B7F-4F19-8C2D-EFBAE1C21F69}" presName="hierRoot3" presStyleCnt="0"/>
      <dgm:spPr/>
    </dgm:pt>
    <dgm:pt modelId="{C4B186A2-0682-4A74-AA04-C985A350AED4}" type="pres">
      <dgm:prSet presAssocID="{C37DC8D8-7B7F-4F19-8C2D-EFBAE1C21F69}" presName="composite3" presStyleCnt="0"/>
      <dgm:spPr/>
    </dgm:pt>
    <dgm:pt modelId="{CAE7D70D-8AE9-4854-973B-C40C5159FEB9}" type="pres">
      <dgm:prSet presAssocID="{C37DC8D8-7B7F-4F19-8C2D-EFBAE1C21F69}" presName="background3" presStyleLbl="node3" presStyleIdx="0" presStyleCnt="3"/>
      <dgm:spPr/>
    </dgm:pt>
    <dgm:pt modelId="{96C8C04E-777F-4E9F-B00B-49C2DF3A2517}" type="pres">
      <dgm:prSet presAssocID="{C37DC8D8-7B7F-4F19-8C2D-EFBAE1C21F69}" presName="text3" presStyleLbl="fgAcc3" presStyleIdx="0" presStyleCnt="3" custScaleX="140676" custScaleY="2267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4AD2DE8-B42C-4F40-BA73-C7CCE38221CB}" type="pres">
      <dgm:prSet presAssocID="{C37DC8D8-7B7F-4F19-8C2D-EFBAE1C21F69}" presName="hierChild4" presStyleCnt="0"/>
      <dgm:spPr/>
    </dgm:pt>
    <dgm:pt modelId="{43BCBA24-BC1C-49CC-B47D-2E3F556C663E}" type="pres">
      <dgm:prSet presAssocID="{9B78E295-7269-4598-8F35-156F97980F92}" presName="Name10" presStyleLbl="parChTrans1D2" presStyleIdx="1" presStyleCnt="2"/>
      <dgm:spPr/>
      <dgm:t>
        <a:bodyPr/>
        <a:lstStyle/>
        <a:p>
          <a:endParaRPr lang="en-US"/>
        </a:p>
      </dgm:t>
    </dgm:pt>
    <dgm:pt modelId="{9164C9E5-EC46-40B4-B411-04657FF99964}" type="pres">
      <dgm:prSet presAssocID="{77B12A44-B3BB-46DD-8566-AF49F51A97FD}" presName="hierRoot2" presStyleCnt="0"/>
      <dgm:spPr/>
    </dgm:pt>
    <dgm:pt modelId="{273B36AD-42BA-41A2-9628-E05BAF4E7469}" type="pres">
      <dgm:prSet presAssocID="{77B12A44-B3BB-46DD-8566-AF49F51A97FD}" presName="composite2" presStyleCnt="0"/>
      <dgm:spPr/>
    </dgm:pt>
    <dgm:pt modelId="{FA8931FF-133A-46B2-A668-565A3F8A8AC2}" type="pres">
      <dgm:prSet presAssocID="{77B12A44-B3BB-46DD-8566-AF49F51A97FD}" presName="background2" presStyleLbl="node2" presStyleIdx="1" presStyleCnt="2"/>
      <dgm:spPr/>
    </dgm:pt>
    <dgm:pt modelId="{0AA87A02-8322-4D1D-B386-7308AFDFB459}" type="pres">
      <dgm:prSet presAssocID="{77B12A44-B3BB-46DD-8566-AF49F51A97FD}" presName="text2" presStyleLbl="fgAcc2" presStyleIdx="1" presStyleCnt="2" custScaleX="159559" custScaleY="414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D6B610-2859-4322-B3C9-AC3B19DA3A78}" type="pres">
      <dgm:prSet presAssocID="{77B12A44-B3BB-46DD-8566-AF49F51A97FD}" presName="hierChild3" presStyleCnt="0"/>
      <dgm:spPr/>
    </dgm:pt>
    <dgm:pt modelId="{0A4389FB-ACD6-4A0F-95C5-FF03488A2703}" type="pres">
      <dgm:prSet presAssocID="{39A00D70-30C8-474E-B366-1C8C9AFD0BB0}" presName="Name17" presStyleLbl="parChTrans1D3" presStyleIdx="1" presStyleCnt="3"/>
      <dgm:spPr/>
      <dgm:t>
        <a:bodyPr/>
        <a:lstStyle/>
        <a:p>
          <a:endParaRPr lang="en-US"/>
        </a:p>
      </dgm:t>
    </dgm:pt>
    <dgm:pt modelId="{9C39AF21-FCE3-4FE5-A877-79B6741041C1}" type="pres">
      <dgm:prSet presAssocID="{300D4B45-C092-4ABC-8A17-1B30024C4681}" presName="hierRoot3" presStyleCnt="0"/>
      <dgm:spPr/>
    </dgm:pt>
    <dgm:pt modelId="{E44C9562-E3D1-4D9D-ADF1-7D043DC8E31D}" type="pres">
      <dgm:prSet presAssocID="{300D4B45-C092-4ABC-8A17-1B30024C4681}" presName="composite3" presStyleCnt="0"/>
      <dgm:spPr/>
    </dgm:pt>
    <dgm:pt modelId="{028F9922-3C52-4569-9F7B-315124D4163A}" type="pres">
      <dgm:prSet presAssocID="{300D4B45-C092-4ABC-8A17-1B30024C4681}" presName="background3" presStyleLbl="node3" presStyleIdx="1" presStyleCnt="3"/>
      <dgm:spPr/>
    </dgm:pt>
    <dgm:pt modelId="{59C898FA-46A7-48F6-BD44-6B4A38771515}" type="pres">
      <dgm:prSet presAssocID="{300D4B45-C092-4ABC-8A17-1B30024C4681}" presName="text3" presStyleLbl="fgAcc3" presStyleIdx="1" presStyleCnt="3" custScaleX="142220" custScaleY="518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8E885A-BA62-48F3-8FA1-8184183A1FD0}" type="pres">
      <dgm:prSet presAssocID="{300D4B45-C092-4ABC-8A17-1B30024C4681}" presName="hierChild4" presStyleCnt="0"/>
      <dgm:spPr/>
    </dgm:pt>
    <dgm:pt modelId="{C3E009AC-CB56-4128-B672-D9F07C41CE39}" type="pres">
      <dgm:prSet presAssocID="{BD652CE0-ECA8-4980-937C-435D29493A52}" presName="Name23" presStyleLbl="parChTrans1D4" presStyleIdx="0" presStyleCnt="2"/>
      <dgm:spPr/>
      <dgm:t>
        <a:bodyPr/>
        <a:lstStyle/>
        <a:p>
          <a:endParaRPr lang="en-US"/>
        </a:p>
      </dgm:t>
    </dgm:pt>
    <dgm:pt modelId="{B69133B5-29A0-4D15-872D-58EC9B2B4686}" type="pres">
      <dgm:prSet presAssocID="{5A6BBAAC-F67C-4680-8928-6FE3DAF91598}" presName="hierRoot4" presStyleCnt="0"/>
      <dgm:spPr/>
    </dgm:pt>
    <dgm:pt modelId="{FF91D559-C920-429D-B762-E1C4254ABBA6}" type="pres">
      <dgm:prSet presAssocID="{5A6BBAAC-F67C-4680-8928-6FE3DAF91598}" presName="composite4" presStyleCnt="0"/>
      <dgm:spPr/>
    </dgm:pt>
    <dgm:pt modelId="{2356866E-087C-418F-967D-A42D8A182F62}" type="pres">
      <dgm:prSet presAssocID="{5A6BBAAC-F67C-4680-8928-6FE3DAF91598}" presName="background4" presStyleLbl="node4" presStyleIdx="0" presStyleCnt="2"/>
      <dgm:spPr/>
    </dgm:pt>
    <dgm:pt modelId="{4EF31CC6-62E7-4C34-A632-CCDE40243DA3}" type="pres">
      <dgm:prSet presAssocID="{5A6BBAAC-F67C-4680-8928-6FE3DAF91598}" presName="text4" presStyleLbl="fgAcc4" presStyleIdx="0" presStyleCnt="2" custScaleX="180466" custScaleY="204414" custLinFactNeighborX="51" custLinFactNeighborY="-9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4D2DF2-2527-44FC-A20B-D4B17C620F3A}" type="pres">
      <dgm:prSet presAssocID="{5A6BBAAC-F67C-4680-8928-6FE3DAF91598}" presName="hierChild5" presStyleCnt="0"/>
      <dgm:spPr/>
    </dgm:pt>
    <dgm:pt modelId="{5CC792C7-B3DB-4C15-9E44-B3C9E4F0E2A5}" type="pres">
      <dgm:prSet presAssocID="{BA2996AC-5673-4C68-AD57-9C8E4D58E056}" presName="Name17" presStyleLbl="parChTrans1D3" presStyleIdx="2" presStyleCnt="3"/>
      <dgm:spPr/>
      <dgm:t>
        <a:bodyPr/>
        <a:lstStyle/>
        <a:p>
          <a:endParaRPr lang="en-US"/>
        </a:p>
      </dgm:t>
    </dgm:pt>
    <dgm:pt modelId="{2B3471C1-0211-4235-8D37-EC81C2082E1D}" type="pres">
      <dgm:prSet presAssocID="{C6ED4EEA-AE75-4DD4-9985-2FBA855C742C}" presName="hierRoot3" presStyleCnt="0"/>
      <dgm:spPr/>
    </dgm:pt>
    <dgm:pt modelId="{63E27418-FA53-4651-BD1C-D284FEE94DF5}" type="pres">
      <dgm:prSet presAssocID="{C6ED4EEA-AE75-4DD4-9985-2FBA855C742C}" presName="composite3" presStyleCnt="0"/>
      <dgm:spPr/>
    </dgm:pt>
    <dgm:pt modelId="{0F7CFAA4-AE30-403C-80D0-FB758A88C596}" type="pres">
      <dgm:prSet presAssocID="{C6ED4EEA-AE75-4DD4-9985-2FBA855C742C}" presName="background3" presStyleLbl="node3" presStyleIdx="2" presStyleCnt="3"/>
      <dgm:spPr/>
    </dgm:pt>
    <dgm:pt modelId="{B2C3BBF4-3F34-4ECF-A673-0313A0868E3E}" type="pres">
      <dgm:prSet presAssocID="{C6ED4EEA-AE75-4DD4-9985-2FBA855C742C}" presName="text3" presStyleLbl="fgAcc3" presStyleIdx="2" presStyleCnt="3" custScaleX="158355" custScaleY="5990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5C2AB1-C9D9-453A-B265-CFB3A36A763E}" type="pres">
      <dgm:prSet presAssocID="{C6ED4EEA-AE75-4DD4-9985-2FBA855C742C}" presName="hierChild4" presStyleCnt="0"/>
      <dgm:spPr/>
    </dgm:pt>
    <dgm:pt modelId="{F681F900-DD10-46F8-98A3-AE56AC46A2B1}" type="pres">
      <dgm:prSet presAssocID="{A8EC89FD-FE35-46F1-B858-4A9709E4263F}" presName="Name23" presStyleLbl="parChTrans1D4" presStyleIdx="1" presStyleCnt="2"/>
      <dgm:spPr/>
      <dgm:t>
        <a:bodyPr/>
        <a:lstStyle/>
        <a:p>
          <a:endParaRPr lang="en-US"/>
        </a:p>
      </dgm:t>
    </dgm:pt>
    <dgm:pt modelId="{35194462-4801-4ED7-BE3C-A2D52D4DA554}" type="pres">
      <dgm:prSet presAssocID="{FD99BA98-EC87-412D-B0D1-7B3E20A9CBC5}" presName="hierRoot4" presStyleCnt="0"/>
      <dgm:spPr/>
    </dgm:pt>
    <dgm:pt modelId="{20F1FAAA-CF54-4ADF-A4AA-DDC244CA069F}" type="pres">
      <dgm:prSet presAssocID="{FD99BA98-EC87-412D-B0D1-7B3E20A9CBC5}" presName="composite4" presStyleCnt="0"/>
      <dgm:spPr/>
    </dgm:pt>
    <dgm:pt modelId="{FEE1CA93-5F81-45DA-87BD-64A78FB4572B}" type="pres">
      <dgm:prSet presAssocID="{FD99BA98-EC87-412D-B0D1-7B3E20A9CBC5}" presName="background4" presStyleLbl="node4" presStyleIdx="1" presStyleCnt="2"/>
      <dgm:spPr/>
    </dgm:pt>
    <dgm:pt modelId="{859F5C8F-D704-44D8-9C0A-4BF5C41AF619}" type="pres">
      <dgm:prSet presAssocID="{FD99BA98-EC87-412D-B0D1-7B3E20A9CBC5}" presName="text4" presStyleLbl="fgAcc4" presStyleIdx="1" presStyleCnt="2" custScaleX="105531" custScaleY="1759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7A5B09-F9AF-4CDD-95AB-6323A847076D}" type="pres">
      <dgm:prSet presAssocID="{FD99BA98-EC87-412D-B0D1-7B3E20A9CBC5}" presName="hierChild5" presStyleCnt="0"/>
      <dgm:spPr/>
    </dgm:pt>
  </dgm:ptLst>
  <dgm:cxnLst>
    <dgm:cxn modelId="{ABB94F59-34D7-449D-8A72-ED05C0B3045D}" type="presOf" srcId="{26B09A2D-4FC4-4193-9991-9FF6CBF37570}" destId="{CD563277-0F78-406F-8CB4-FDEC308CE38A}" srcOrd="0" destOrd="0" presId="urn:microsoft.com/office/officeart/2005/8/layout/hierarchy1"/>
    <dgm:cxn modelId="{E25EB598-8CE3-4E4A-B7F1-421609370419}" type="presOf" srcId="{FD99BA98-EC87-412D-B0D1-7B3E20A9CBC5}" destId="{859F5C8F-D704-44D8-9C0A-4BF5C41AF619}" srcOrd="0" destOrd="0" presId="urn:microsoft.com/office/officeart/2005/8/layout/hierarchy1"/>
    <dgm:cxn modelId="{D3D8A042-4782-49AC-A292-E81F7011494F}" type="presOf" srcId="{5A727A92-2DBB-4DA7-913E-AD2BE7E605A4}" destId="{7B5C03E6-787C-4336-BCBB-AC65146FE590}" srcOrd="0" destOrd="0" presId="urn:microsoft.com/office/officeart/2005/8/layout/hierarchy1"/>
    <dgm:cxn modelId="{53A7DEB9-045C-43DF-9A33-07B000796BDF}" srcId="{26B09A2D-4FC4-4193-9991-9FF6CBF37570}" destId="{03F40712-A381-4508-BCAB-97014511210C}" srcOrd="0" destOrd="0" parTransId="{1243AB8D-EEC4-4D78-9D21-0F783B4517EB}" sibTransId="{31E96AD3-93BC-48B0-BB18-7D5644388870}"/>
    <dgm:cxn modelId="{F6FC5EB2-F434-49B7-B0DE-117699840EFE}" type="presOf" srcId="{03F40712-A381-4508-BCAB-97014511210C}" destId="{8FFA1B0E-9FEE-4E1F-BAC6-FC75C7134F9A}" srcOrd="0" destOrd="0" presId="urn:microsoft.com/office/officeart/2005/8/layout/hierarchy1"/>
    <dgm:cxn modelId="{C5B3D82E-522D-4EE3-98C9-FE80E4D9BA4B}" type="presOf" srcId="{A8EC89FD-FE35-46F1-B858-4A9709E4263F}" destId="{F681F900-DD10-46F8-98A3-AE56AC46A2B1}" srcOrd="0" destOrd="0" presId="urn:microsoft.com/office/officeart/2005/8/layout/hierarchy1"/>
    <dgm:cxn modelId="{A0065BC8-EE98-494F-9D44-0A1537F7920F}" srcId="{77B12A44-B3BB-46DD-8566-AF49F51A97FD}" destId="{300D4B45-C092-4ABC-8A17-1B30024C4681}" srcOrd="0" destOrd="0" parTransId="{39A00D70-30C8-474E-B366-1C8C9AFD0BB0}" sibTransId="{742D703D-3E90-4431-A3BF-CAFB9CAC19ED}"/>
    <dgm:cxn modelId="{C475C3FD-4DD6-4B66-AF08-91E0CA591A4C}" type="presOf" srcId="{5A6BBAAC-F67C-4680-8928-6FE3DAF91598}" destId="{4EF31CC6-62E7-4C34-A632-CCDE40243DA3}" srcOrd="0" destOrd="0" presId="urn:microsoft.com/office/officeart/2005/8/layout/hierarchy1"/>
    <dgm:cxn modelId="{60A64221-A93B-44D9-9946-BCB2ED194722}" srcId="{77B12A44-B3BB-46DD-8566-AF49F51A97FD}" destId="{C6ED4EEA-AE75-4DD4-9985-2FBA855C742C}" srcOrd="1" destOrd="0" parTransId="{BA2996AC-5673-4C68-AD57-9C8E4D58E056}" sibTransId="{376C9A6A-1CFA-4EB5-A381-F9A77E7B8E84}"/>
    <dgm:cxn modelId="{C1B66275-B364-4DD8-A2FC-D8DA2C6F8F30}" srcId="{03F40712-A381-4508-BCAB-97014511210C}" destId="{77B12A44-B3BB-46DD-8566-AF49F51A97FD}" srcOrd="1" destOrd="0" parTransId="{9B78E295-7269-4598-8F35-156F97980F92}" sibTransId="{6448C15D-97B4-42DC-A4B7-E2DC56D29AAA}"/>
    <dgm:cxn modelId="{AF82BF8D-37F1-421D-98F0-BEE050FE0055}" type="presOf" srcId="{C6ED4EEA-AE75-4DD4-9985-2FBA855C742C}" destId="{B2C3BBF4-3F34-4ECF-A673-0313A0868E3E}" srcOrd="0" destOrd="0" presId="urn:microsoft.com/office/officeart/2005/8/layout/hierarchy1"/>
    <dgm:cxn modelId="{DFBD034E-61F0-4893-BDB3-34A3E00F15D0}" type="presOf" srcId="{BD652CE0-ECA8-4980-937C-435D29493A52}" destId="{C3E009AC-CB56-4128-B672-D9F07C41CE39}" srcOrd="0" destOrd="0" presId="urn:microsoft.com/office/officeart/2005/8/layout/hierarchy1"/>
    <dgm:cxn modelId="{6BFCE9A4-182F-4184-A69D-4A7510F5A8F3}" type="presOf" srcId="{C37DC8D8-7B7F-4F19-8C2D-EFBAE1C21F69}" destId="{96C8C04E-777F-4E9F-B00B-49C2DF3A2517}" srcOrd="0" destOrd="0" presId="urn:microsoft.com/office/officeart/2005/8/layout/hierarchy1"/>
    <dgm:cxn modelId="{56031093-E979-4BAF-AE64-7DA124BDB2A3}" type="presOf" srcId="{300D4B45-C092-4ABC-8A17-1B30024C4681}" destId="{59C898FA-46A7-48F6-BD44-6B4A38771515}" srcOrd="0" destOrd="0" presId="urn:microsoft.com/office/officeart/2005/8/layout/hierarchy1"/>
    <dgm:cxn modelId="{BCE3C5A8-64C8-4290-87BB-9661FD0FDE4B}" type="presOf" srcId="{BA2996AC-5673-4C68-AD57-9C8E4D58E056}" destId="{5CC792C7-B3DB-4C15-9E44-B3C9E4F0E2A5}" srcOrd="0" destOrd="0" presId="urn:microsoft.com/office/officeart/2005/8/layout/hierarchy1"/>
    <dgm:cxn modelId="{6CA85EA9-AE1D-458A-9445-29E35785BF43}" srcId="{C6ED4EEA-AE75-4DD4-9985-2FBA855C742C}" destId="{FD99BA98-EC87-412D-B0D1-7B3E20A9CBC5}" srcOrd="0" destOrd="0" parTransId="{A8EC89FD-FE35-46F1-B858-4A9709E4263F}" sibTransId="{311A8A03-2A8E-406C-81CE-75518D9B3200}"/>
    <dgm:cxn modelId="{BDA695B5-0476-4765-A5DE-76B46487CE38}" type="presOf" srcId="{9B78E295-7269-4598-8F35-156F97980F92}" destId="{43BCBA24-BC1C-49CC-B47D-2E3F556C663E}" srcOrd="0" destOrd="0" presId="urn:microsoft.com/office/officeart/2005/8/layout/hierarchy1"/>
    <dgm:cxn modelId="{A86773F7-6CDC-499F-BF6E-579EC97038D5}" type="presOf" srcId="{913330F5-32BE-4FCF-A80E-6609497250D7}" destId="{38302411-5D2D-477D-8A55-7B43AEBCD869}" srcOrd="0" destOrd="0" presId="urn:microsoft.com/office/officeart/2005/8/layout/hierarchy1"/>
    <dgm:cxn modelId="{461F1969-E93C-401B-BD69-2DBA98446D35}" srcId="{544194AD-3316-4960-8EEA-958ECC5E464F}" destId="{C37DC8D8-7B7F-4F19-8C2D-EFBAE1C21F69}" srcOrd="0" destOrd="0" parTransId="{913330F5-32BE-4FCF-A80E-6609497250D7}" sibTransId="{80EBAAD6-DCF3-4FD7-A87D-0716AE0E0E8F}"/>
    <dgm:cxn modelId="{DDBE7617-0F4E-4569-86D3-18D221B171BE}" srcId="{03F40712-A381-4508-BCAB-97014511210C}" destId="{544194AD-3316-4960-8EEA-958ECC5E464F}" srcOrd="0" destOrd="0" parTransId="{5A727A92-2DBB-4DA7-913E-AD2BE7E605A4}" sibTransId="{4224B4C0-71D6-4733-90AC-9224D2E336A8}"/>
    <dgm:cxn modelId="{F0C6C7B9-EF7E-49AC-9E26-8B44D9FB9186}" srcId="{300D4B45-C092-4ABC-8A17-1B30024C4681}" destId="{5A6BBAAC-F67C-4680-8928-6FE3DAF91598}" srcOrd="0" destOrd="0" parTransId="{BD652CE0-ECA8-4980-937C-435D29493A52}" sibTransId="{D27FFC1C-76FF-4FEA-B423-AEF9E5D69925}"/>
    <dgm:cxn modelId="{EDC9C2A9-E535-4360-A1DD-22E7B9309558}" type="presOf" srcId="{39A00D70-30C8-474E-B366-1C8C9AFD0BB0}" destId="{0A4389FB-ACD6-4A0F-95C5-FF03488A2703}" srcOrd="0" destOrd="0" presId="urn:microsoft.com/office/officeart/2005/8/layout/hierarchy1"/>
    <dgm:cxn modelId="{6E73468E-0F95-4C6C-A541-42531DC8B35A}" type="presOf" srcId="{544194AD-3316-4960-8EEA-958ECC5E464F}" destId="{F76DF158-B89C-48E4-9026-7E3DEB201E6B}" srcOrd="0" destOrd="0" presId="urn:microsoft.com/office/officeart/2005/8/layout/hierarchy1"/>
    <dgm:cxn modelId="{0859EDFE-209F-4D0F-B2B9-B83133454F0D}" type="presOf" srcId="{77B12A44-B3BB-46DD-8566-AF49F51A97FD}" destId="{0AA87A02-8322-4D1D-B386-7308AFDFB459}" srcOrd="0" destOrd="0" presId="urn:microsoft.com/office/officeart/2005/8/layout/hierarchy1"/>
    <dgm:cxn modelId="{2CB66FA0-9CCC-4DD7-B410-36E5F4A02DFD}" type="presParOf" srcId="{CD563277-0F78-406F-8CB4-FDEC308CE38A}" destId="{506C288B-00D6-4E3D-8016-BE5BC7C3E657}" srcOrd="0" destOrd="0" presId="urn:microsoft.com/office/officeart/2005/8/layout/hierarchy1"/>
    <dgm:cxn modelId="{DF082AE3-D51E-4263-B8EF-F52BB534003E}" type="presParOf" srcId="{506C288B-00D6-4E3D-8016-BE5BC7C3E657}" destId="{2144B0B0-F843-48D1-8AA1-0775343CBA64}" srcOrd="0" destOrd="0" presId="urn:microsoft.com/office/officeart/2005/8/layout/hierarchy1"/>
    <dgm:cxn modelId="{2AA70758-13F7-44F3-94F3-F547A219E0A1}" type="presParOf" srcId="{2144B0B0-F843-48D1-8AA1-0775343CBA64}" destId="{84A244CA-EA19-4830-BD15-AB3B8B2BF613}" srcOrd="0" destOrd="0" presId="urn:microsoft.com/office/officeart/2005/8/layout/hierarchy1"/>
    <dgm:cxn modelId="{251FEDFC-7FB0-40A9-BDA8-F5A00D736F71}" type="presParOf" srcId="{2144B0B0-F843-48D1-8AA1-0775343CBA64}" destId="{8FFA1B0E-9FEE-4E1F-BAC6-FC75C7134F9A}" srcOrd="1" destOrd="0" presId="urn:microsoft.com/office/officeart/2005/8/layout/hierarchy1"/>
    <dgm:cxn modelId="{9E94629B-47F4-4FB4-A2B8-E12365E3986B}" type="presParOf" srcId="{506C288B-00D6-4E3D-8016-BE5BC7C3E657}" destId="{165254DE-B7EB-428E-A789-D297DFB9295F}" srcOrd="1" destOrd="0" presId="urn:microsoft.com/office/officeart/2005/8/layout/hierarchy1"/>
    <dgm:cxn modelId="{CE774C4A-01B0-4E5B-96C3-2D5F7065DABF}" type="presParOf" srcId="{165254DE-B7EB-428E-A789-D297DFB9295F}" destId="{7B5C03E6-787C-4336-BCBB-AC65146FE590}" srcOrd="0" destOrd="0" presId="urn:microsoft.com/office/officeart/2005/8/layout/hierarchy1"/>
    <dgm:cxn modelId="{31EBC458-FFAA-4F56-A119-EA122A054E70}" type="presParOf" srcId="{165254DE-B7EB-428E-A789-D297DFB9295F}" destId="{2C4A8622-59E6-46EE-B502-55C8B5F0E1C1}" srcOrd="1" destOrd="0" presId="urn:microsoft.com/office/officeart/2005/8/layout/hierarchy1"/>
    <dgm:cxn modelId="{48575CDD-CC92-4318-B407-1ED0001881FF}" type="presParOf" srcId="{2C4A8622-59E6-46EE-B502-55C8B5F0E1C1}" destId="{D2DD5DBF-072A-44F0-AD63-48890E4E3C86}" srcOrd="0" destOrd="0" presId="urn:microsoft.com/office/officeart/2005/8/layout/hierarchy1"/>
    <dgm:cxn modelId="{BABF7CD1-E11C-41F2-B6A8-E492242267DB}" type="presParOf" srcId="{D2DD5DBF-072A-44F0-AD63-48890E4E3C86}" destId="{6FCF0F0D-4C9C-46CB-90E6-DC59008154AE}" srcOrd="0" destOrd="0" presId="urn:microsoft.com/office/officeart/2005/8/layout/hierarchy1"/>
    <dgm:cxn modelId="{C09CB3B7-77EB-4BDC-AD6A-09925E030787}" type="presParOf" srcId="{D2DD5DBF-072A-44F0-AD63-48890E4E3C86}" destId="{F76DF158-B89C-48E4-9026-7E3DEB201E6B}" srcOrd="1" destOrd="0" presId="urn:microsoft.com/office/officeart/2005/8/layout/hierarchy1"/>
    <dgm:cxn modelId="{C84135B1-CCAB-4968-840E-8D72B69BD600}" type="presParOf" srcId="{2C4A8622-59E6-46EE-B502-55C8B5F0E1C1}" destId="{BF951F30-FE02-4B27-8B4E-3335E1D15466}" srcOrd="1" destOrd="0" presId="urn:microsoft.com/office/officeart/2005/8/layout/hierarchy1"/>
    <dgm:cxn modelId="{54DEDC40-73FB-456A-BB1B-41AB5B5A4A26}" type="presParOf" srcId="{BF951F30-FE02-4B27-8B4E-3335E1D15466}" destId="{38302411-5D2D-477D-8A55-7B43AEBCD869}" srcOrd="0" destOrd="0" presId="urn:microsoft.com/office/officeart/2005/8/layout/hierarchy1"/>
    <dgm:cxn modelId="{D9810D90-17EB-4DE7-BD9F-B57D2CC90F06}" type="presParOf" srcId="{BF951F30-FE02-4B27-8B4E-3335E1D15466}" destId="{C417E888-CEFA-42D0-858B-09EEF789CC85}" srcOrd="1" destOrd="0" presId="urn:microsoft.com/office/officeart/2005/8/layout/hierarchy1"/>
    <dgm:cxn modelId="{E654FD0B-A604-44C1-95B4-175788844F54}" type="presParOf" srcId="{C417E888-CEFA-42D0-858B-09EEF789CC85}" destId="{C4B186A2-0682-4A74-AA04-C985A350AED4}" srcOrd="0" destOrd="0" presId="urn:microsoft.com/office/officeart/2005/8/layout/hierarchy1"/>
    <dgm:cxn modelId="{6BB9A302-3140-48B1-9E96-105A49B786EC}" type="presParOf" srcId="{C4B186A2-0682-4A74-AA04-C985A350AED4}" destId="{CAE7D70D-8AE9-4854-973B-C40C5159FEB9}" srcOrd="0" destOrd="0" presId="urn:microsoft.com/office/officeart/2005/8/layout/hierarchy1"/>
    <dgm:cxn modelId="{CCC7896C-9DE8-4D53-85F5-22302DC33C8F}" type="presParOf" srcId="{C4B186A2-0682-4A74-AA04-C985A350AED4}" destId="{96C8C04E-777F-4E9F-B00B-49C2DF3A2517}" srcOrd="1" destOrd="0" presId="urn:microsoft.com/office/officeart/2005/8/layout/hierarchy1"/>
    <dgm:cxn modelId="{98BC4212-AE3A-4077-BB2D-2635B404A47B}" type="presParOf" srcId="{C417E888-CEFA-42D0-858B-09EEF789CC85}" destId="{84AD2DE8-B42C-4F40-BA73-C7CCE38221CB}" srcOrd="1" destOrd="0" presId="urn:microsoft.com/office/officeart/2005/8/layout/hierarchy1"/>
    <dgm:cxn modelId="{19830541-170A-4C6E-B1F2-1ADA67449389}" type="presParOf" srcId="{165254DE-B7EB-428E-A789-D297DFB9295F}" destId="{43BCBA24-BC1C-49CC-B47D-2E3F556C663E}" srcOrd="2" destOrd="0" presId="urn:microsoft.com/office/officeart/2005/8/layout/hierarchy1"/>
    <dgm:cxn modelId="{D3FAF2CB-7F9F-4835-A6A1-BF19FE634246}" type="presParOf" srcId="{165254DE-B7EB-428E-A789-D297DFB9295F}" destId="{9164C9E5-EC46-40B4-B411-04657FF99964}" srcOrd="3" destOrd="0" presId="urn:microsoft.com/office/officeart/2005/8/layout/hierarchy1"/>
    <dgm:cxn modelId="{D402EB45-C703-4B55-94B9-A629717538F5}" type="presParOf" srcId="{9164C9E5-EC46-40B4-B411-04657FF99964}" destId="{273B36AD-42BA-41A2-9628-E05BAF4E7469}" srcOrd="0" destOrd="0" presId="urn:microsoft.com/office/officeart/2005/8/layout/hierarchy1"/>
    <dgm:cxn modelId="{8108BA78-FA89-4E2C-BA33-7496DBCF88DE}" type="presParOf" srcId="{273B36AD-42BA-41A2-9628-E05BAF4E7469}" destId="{FA8931FF-133A-46B2-A668-565A3F8A8AC2}" srcOrd="0" destOrd="0" presId="urn:microsoft.com/office/officeart/2005/8/layout/hierarchy1"/>
    <dgm:cxn modelId="{90F7CBE3-BA3B-46F4-B2D8-E4A9ACCEC973}" type="presParOf" srcId="{273B36AD-42BA-41A2-9628-E05BAF4E7469}" destId="{0AA87A02-8322-4D1D-B386-7308AFDFB459}" srcOrd="1" destOrd="0" presId="urn:microsoft.com/office/officeart/2005/8/layout/hierarchy1"/>
    <dgm:cxn modelId="{5882DE75-3B2B-4077-B7D7-651B37D66BF3}" type="presParOf" srcId="{9164C9E5-EC46-40B4-B411-04657FF99964}" destId="{D7D6B610-2859-4322-B3C9-AC3B19DA3A78}" srcOrd="1" destOrd="0" presId="urn:microsoft.com/office/officeart/2005/8/layout/hierarchy1"/>
    <dgm:cxn modelId="{B8C04184-B592-4051-BF5F-176E58B4C601}" type="presParOf" srcId="{D7D6B610-2859-4322-B3C9-AC3B19DA3A78}" destId="{0A4389FB-ACD6-4A0F-95C5-FF03488A2703}" srcOrd="0" destOrd="0" presId="urn:microsoft.com/office/officeart/2005/8/layout/hierarchy1"/>
    <dgm:cxn modelId="{6ACE6732-C130-49C1-B169-7E2374A0282C}" type="presParOf" srcId="{D7D6B610-2859-4322-B3C9-AC3B19DA3A78}" destId="{9C39AF21-FCE3-4FE5-A877-79B6741041C1}" srcOrd="1" destOrd="0" presId="urn:microsoft.com/office/officeart/2005/8/layout/hierarchy1"/>
    <dgm:cxn modelId="{82D627C7-886F-42A9-BC3F-D57F4B39A6E2}" type="presParOf" srcId="{9C39AF21-FCE3-4FE5-A877-79B6741041C1}" destId="{E44C9562-E3D1-4D9D-ADF1-7D043DC8E31D}" srcOrd="0" destOrd="0" presId="urn:microsoft.com/office/officeart/2005/8/layout/hierarchy1"/>
    <dgm:cxn modelId="{B1B97763-1909-4AD2-A272-E2D12D598B8F}" type="presParOf" srcId="{E44C9562-E3D1-4D9D-ADF1-7D043DC8E31D}" destId="{028F9922-3C52-4569-9F7B-315124D4163A}" srcOrd="0" destOrd="0" presId="urn:microsoft.com/office/officeart/2005/8/layout/hierarchy1"/>
    <dgm:cxn modelId="{9D39E5F7-E1C1-4083-A42C-5791CD2280CD}" type="presParOf" srcId="{E44C9562-E3D1-4D9D-ADF1-7D043DC8E31D}" destId="{59C898FA-46A7-48F6-BD44-6B4A38771515}" srcOrd="1" destOrd="0" presId="urn:microsoft.com/office/officeart/2005/8/layout/hierarchy1"/>
    <dgm:cxn modelId="{30DC4B13-ACEA-4A62-B64F-1BE313E07EE1}" type="presParOf" srcId="{9C39AF21-FCE3-4FE5-A877-79B6741041C1}" destId="{D88E885A-BA62-48F3-8FA1-8184183A1FD0}" srcOrd="1" destOrd="0" presId="urn:microsoft.com/office/officeart/2005/8/layout/hierarchy1"/>
    <dgm:cxn modelId="{9E0E1681-F772-49F9-92FD-8845829855D9}" type="presParOf" srcId="{D88E885A-BA62-48F3-8FA1-8184183A1FD0}" destId="{C3E009AC-CB56-4128-B672-D9F07C41CE39}" srcOrd="0" destOrd="0" presId="urn:microsoft.com/office/officeart/2005/8/layout/hierarchy1"/>
    <dgm:cxn modelId="{F2869488-3BD5-49C5-855F-E552ED944583}" type="presParOf" srcId="{D88E885A-BA62-48F3-8FA1-8184183A1FD0}" destId="{B69133B5-29A0-4D15-872D-58EC9B2B4686}" srcOrd="1" destOrd="0" presId="urn:microsoft.com/office/officeart/2005/8/layout/hierarchy1"/>
    <dgm:cxn modelId="{E3CB90A8-43CF-4C16-8FF2-7167D77C09C1}" type="presParOf" srcId="{B69133B5-29A0-4D15-872D-58EC9B2B4686}" destId="{FF91D559-C920-429D-B762-E1C4254ABBA6}" srcOrd="0" destOrd="0" presId="urn:microsoft.com/office/officeart/2005/8/layout/hierarchy1"/>
    <dgm:cxn modelId="{68990F81-7041-44DF-8AC2-4BAE9AA33B23}" type="presParOf" srcId="{FF91D559-C920-429D-B762-E1C4254ABBA6}" destId="{2356866E-087C-418F-967D-A42D8A182F62}" srcOrd="0" destOrd="0" presId="urn:microsoft.com/office/officeart/2005/8/layout/hierarchy1"/>
    <dgm:cxn modelId="{46A44643-2B29-4D35-9B47-F3EE008FBD2B}" type="presParOf" srcId="{FF91D559-C920-429D-B762-E1C4254ABBA6}" destId="{4EF31CC6-62E7-4C34-A632-CCDE40243DA3}" srcOrd="1" destOrd="0" presId="urn:microsoft.com/office/officeart/2005/8/layout/hierarchy1"/>
    <dgm:cxn modelId="{2B218096-1100-44EC-89FB-D136A4873785}" type="presParOf" srcId="{B69133B5-29A0-4D15-872D-58EC9B2B4686}" destId="{BF4D2DF2-2527-44FC-A20B-D4B17C620F3A}" srcOrd="1" destOrd="0" presId="urn:microsoft.com/office/officeart/2005/8/layout/hierarchy1"/>
    <dgm:cxn modelId="{F962D446-FF03-410C-8BA0-3455ECAD5DE1}" type="presParOf" srcId="{D7D6B610-2859-4322-B3C9-AC3B19DA3A78}" destId="{5CC792C7-B3DB-4C15-9E44-B3C9E4F0E2A5}" srcOrd="2" destOrd="0" presId="urn:microsoft.com/office/officeart/2005/8/layout/hierarchy1"/>
    <dgm:cxn modelId="{974BFFAE-78AB-4EC3-80B9-5C33D743F8CD}" type="presParOf" srcId="{D7D6B610-2859-4322-B3C9-AC3B19DA3A78}" destId="{2B3471C1-0211-4235-8D37-EC81C2082E1D}" srcOrd="3" destOrd="0" presId="urn:microsoft.com/office/officeart/2005/8/layout/hierarchy1"/>
    <dgm:cxn modelId="{DBF0B1CD-7221-411C-8929-662C86132651}" type="presParOf" srcId="{2B3471C1-0211-4235-8D37-EC81C2082E1D}" destId="{63E27418-FA53-4651-BD1C-D284FEE94DF5}" srcOrd="0" destOrd="0" presId="urn:microsoft.com/office/officeart/2005/8/layout/hierarchy1"/>
    <dgm:cxn modelId="{042C161C-F602-4C9D-A06E-320AAF1AAEBD}" type="presParOf" srcId="{63E27418-FA53-4651-BD1C-D284FEE94DF5}" destId="{0F7CFAA4-AE30-403C-80D0-FB758A88C596}" srcOrd="0" destOrd="0" presId="urn:microsoft.com/office/officeart/2005/8/layout/hierarchy1"/>
    <dgm:cxn modelId="{A1EDF4A7-27A6-4D53-A1A8-2A7B3B6FF879}" type="presParOf" srcId="{63E27418-FA53-4651-BD1C-D284FEE94DF5}" destId="{B2C3BBF4-3F34-4ECF-A673-0313A0868E3E}" srcOrd="1" destOrd="0" presId="urn:microsoft.com/office/officeart/2005/8/layout/hierarchy1"/>
    <dgm:cxn modelId="{0BEE912C-BFC6-46DB-B8AF-22DC93E558E9}" type="presParOf" srcId="{2B3471C1-0211-4235-8D37-EC81C2082E1D}" destId="{ED5C2AB1-C9D9-453A-B265-CFB3A36A763E}" srcOrd="1" destOrd="0" presId="urn:microsoft.com/office/officeart/2005/8/layout/hierarchy1"/>
    <dgm:cxn modelId="{800B63A2-1577-4035-BD21-AEB643F6F4E8}" type="presParOf" srcId="{ED5C2AB1-C9D9-453A-B265-CFB3A36A763E}" destId="{F681F900-DD10-46F8-98A3-AE56AC46A2B1}" srcOrd="0" destOrd="0" presId="urn:microsoft.com/office/officeart/2005/8/layout/hierarchy1"/>
    <dgm:cxn modelId="{B5A0ED3E-FABE-4F01-8618-79C03E72A2F2}" type="presParOf" srcId="{ED5C2AB1-C9D9-453A-B265-CFB3A36A763E}" destId="{35194462-4801-4ED7-BE3C-A2D52D4DA554}" srcOrd="1" destOrd="0" presId="urn:microsoft.com/office/officeart/2005/8/layout/hierarchy1"/>
    <dgm:cxn modelId="{934475C2-B94C-40D1-8683-6C94FF7316BE}" type="presParOf" srcId="{35194462-4801-4ED7-BE3C-A2D52D4DA554}" destId="{20F1FAAA-CF54-4ADF-A4AA-DDC244CA069F}" srcOrd="0" destOrd="0" presId="urn:microsoft.com/office/officeart/2005/8/layout/hierarchy1"/>
    <dgm:cxn modelId="{63ADF309-0838-4CFF-AC4C-F259EC235FAA}" type="presParOf" srcId="{20F1FAAA-CF54-4ADF-A4AA-DDC244CA069F}" destId="{FEE1CA93-5F81-45DA-87BD-64A78FB4572B}" srcOrd="0" destOrd="0" presId="urn:microsoft.com/office/officeart/2005/8/layout/hierarchy1"/>
    <dgm:cxn modelId="{86366E2B-10DF-4AF6-BC0A-C0F4DC701F9A}" type="presParOf" srcId="{20F1FAAA-CF54-4ADF-A4AA-DDC244CA069F}" destId="{859F5C8F-D704-44D8-9C0A-4BF5C41AF619}" srcOrd="1" destOrd="0" presId="urn:microsoft.com/office/officeart/2005/8/layout/hierarchy1"/>
    <dgm:cxn modelId="{1D334CE1-A280-42F0-8C14-CE7ECB5E4129}" type="presParOf" srcId="{35194462-4801-4ED7-BE3C-A2D52D4DA554}" destId="{857A5B09-F9AF-4CDD-95AB-6323A847076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1F900-DD10-46F8-98A3-AE56AC46A2B1}">
      <dsp:nvSpPr>
        <dsp:cNvPr id="0" name=""/>
        <dsp:cNvSpPr/>
      </dsp:nvSpPr>
      <dsp:spPr>
        <a:xfrm>
          <a:off x="6982241" y="2683118"/>
          <a:ext cx="91440" cy="4687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877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792C7-B3DB-4C15-9E44-B3C9E4F0E2A5}">
      <dsp:nvSpPr>
        <dsp:cNvPr id="0" name=""/>
        <dsp:cNvSpPr/>
      </dsp:nvSpPr>
      <dsp:spPr>
        <a:xfrm>
          <a:off x="5702685" y="1601169"/>
          <a:ext cx="1325275" cy="468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9458"/>
              </a:lnTo>
              <a:lnTo>
                <a:pt x="1325275" y="319458"/>
              </a:lnTo>
              <a:lnTo>
                <a:pt x="1325275" y="4687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E009AC-CB56-4128-B672-D9F07C41CE39}">
      <dsp:nvSpPr>
        <dsp:cNvPr id="0" name=""/>
        <dsp:cNvSpPr/>
      </dsp:nvSpPr>
      <dsp:spPr>
        <a:xfrm>
          <a:off x="4201654" y="2600561"/>
          <a:ext cx="91440" cy="4586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05"/>
              </a:lnTo>
              <a:lnTo>
                <a:pt x="46542" y="309305"/>
              </a:lnTo>
              <a:lnTo>
                <a:pt x="46542" y="45862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4389FB-ACD6-4A0F-95C5-FF03488A2703}">
      <dsp:nvSpPr>
        <dsp:cNvPr id="0" name=""/>
        <dsp:cNvSpPr/>
      </dsp:nvSpPr>
      <dsp:spPr>
        <a:xfrm>
          <a:off x="4247374" y="1601169"/>
          <a:ext cx="1455311" cy="468777"/>
        </a:xfrm>
        <a:custGeom>
          <a:avLst/>
          <a:gdLst/>
          <a:ahLst/>
          <a:cxnLst/>
          <a:rect l="0" t="0" r="0" b="0"/>
          <a:pathLst>
            <a:path>
              <a:moveTo>
                <a:pt x="1455311" y="0"/>
              </a:moveTo>
              <a:lnTo>
                <a:pt x="1455311" y="319458"/>
              </a:lnTo>
              <a:lnTo>
                <a:pt x="0" y="319458"/>
              </a:lnTo>
              <a:lnTo>
                <a:pt x="0" y="4687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CBA24-BC1C-49CC-B47D-2E3F556C663E}">
      <dsp:nvSpPr>
        <dsp:cNvPr id="0" name=""/>
        <dsp:cNvSpPr/>
      </dsp:nvSpPr>
      <dsp:spPr>
        <a:xfrm>
          <a:off x="3597824" y="708408"/>
          <a:ext cx="2104861" cy="468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9458"/>
              </a:lnTo>
              <a:lnTo>
                <a:pt x="2104861" y="319458"/>
              </a:lnTo>
              <a:lnTo>
                <a:pt x="2104861" y="4687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302411-5D2D-477D-8A55-7B43AEBCD869}">
      <dsp:nvSpPr>
        <dsp:cNvPr id="0" name=""/>
        <dsp:cNvSpPr/>
      </dsp:nvSpPr>
      <dsp:spPr>
        <a:xfrm>
          <a:off x="1255312" y="1601169"/>
          <a:ext cx="91440" cy="4687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87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5C03E6-787C-4336-BCBB-AC65146FE590}">
      <dsp:nvSpPr>
        <dsp:cNvPr id="0" name=""/>
        <dsp:cNvSpPr/>
      </dsp:nvSpPr>
      <dsp:spPr>
        <a:xfrm>
          <a:off x="1301032" y="708408"/>
          <a:ext cx="2296791" cy="468777"/>
        </a:xfrm>
        <a:custGeom>
          <a:avLst/>
          <a:gdLst/>
          <a:ahLst/>
          <a:cxnLst/>
          <a:rect l="0" t="0" r="0" b="0"/>
          <a:pathLst>
            <a:path>
              <a:moveTo>
                <a:pt x="2296791" y="0"/>
              </a:moveTo>
              <a:lnTo>
                <a:pt x="2296791" y="319458"/>
              </a:lnTo>
              <a:lnTo>
                <a:pt x="0" y="319458"/>
              </a:lnTo>
              <a:lnTo>
                <a:pt x="0" y="4687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244CA-EA19-4830-BD15-AB3B8B2BF613}">
      <dsp:nvSpPr>
        <dsp:cNvPr id="0" name=""/>
        <dsp:cNvSpPr/>
      </dsp:nvSpPr>
      <dsp:spPr>
        <a:xfrm>
          <a:off x="2389030" y="2301"/>
          <a:ext cx="2417588" cy="7061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FA1B0E-9FEE-4E1F-BAC6-FC75C7134F9A}">
      <dsp:nvSpPr>
        <dsp:cNvPr id="0" name=""/>
        <dsp:cNvSpPr/>
      </dsp:nvSpPr>
      <dsp:spPr>
        <a:xfrm>
          <a:off x="2568123" y="172440"/>
          <a:ext cx="2417588" cy="7061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err="1" smtClean="0"/>
            <a:t>Jenis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Pajak</a:t>
          </a:r>
          <a:endParaRPr lang="en-US" sz="2400" b="1" kern="1200" dirty="0" smtClean="0"/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b="0" kern="1200" dirty="0" smtClean="0"/>
            <a:t>(</a:t>
          </a:r>
          <a:r>
            <a:rPr lang="en-US" sz="1200" b="0" kern="1200" dirty="0" err="1" smtClean="0"/>
            <a:t>menurut</a:t>
          </a:r>
          <a:r>
            <a:rPr lang="en-US" sz="1200" b="0" kern="1200" dirty="0" smtClean="0"/>
            <a:t> </a:t>
          </a:r>
          <a:r>
            <a:rPr lang="en-US" sz="1200" b="0" kern="1200" dirty="0" err="1" smtClean="0"/>
            <a:t>Lembaga</a:t>
          </a:r>
          <a:r>
            <a:rPr lang="en-US" sz="1200" b="0" kern="1200" dirty="0" smtClean="0"/>
            <a:t> </a:t>
          </a:r>
          <a:r>
            <a:rPr lang="en-US" sz="1200" b="0" kern="1200" dirty="0" err="1" smtClean="0"/>
            <a:t>Pemungut</a:t>
          </a:r>
          <a:r>
            <a:rPr lang="en-US" sz="1200" b="0" kern="1200" dirty="0" smtClean="0"/>
            <a:t>)</a:t>
          </a:r>
          <a:endParaRPr lang="en-US" sz="1200" b="0" kern="1200" dirty="0"/>
        </a:p>
      </dsp:txBody>
      <dsp:txXfrm>
        <a:off x="2588804" y="193121"/>
        <a:ext cx="2376226" cy="664744"/>
      </dsp:txXfrm>
    </dsp:sp>
    <dsp:sp modelId="{6FCF0F0D-4C9C-46CB-90E6-DC59008154AE}">
      <dsp:nvSpPr>
        <dsp:cNvPr id="0" name=""/>
        <dsp:cNvSpPr/>
      </dsp:nvSpPr>
      <dsp:spPr>
        <a:xfrm>
          <a:off x="207041" y="1177186"/>
          <a:ext cx="2187981" cy="4239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76DF158-B89C-48E4-9026-7E3DEB201E6B}">
      <dsp:nvSpPr>
        <dsp:cNvPr id="0" name=""/>
        <dsp:cNvSpPr/>
      </dsp:nvSpPr>
      <dsp:spPr>
        <a:xfrm>
          <a:off x="386135" y="1347325"/>
          <a:ext cx="2187981" cy="423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/>
            <a:t>Pajak</a:t>
          </a:r>
          <a:r>
            <a:rPr lang="en-US" sz="2800" b="1" kern="1200" dirty="0" smtClean="0"/>
            <a:t> </a:t>
          </a:r>
          <a:r>
            <a:rPr lang="en-US" sz="2800" b="1" kern="1200" dirty="0" err="1" smtClean="0"/>
            <a:t>Pusat</a:t>
          </a:r>
          <a:endParaRPr lang="en-US" sz="2800" kern="1200" dirty="0"/>
        </a:p>
      </dsp:txBody>
      <dsp:txXfrm>
        <a:off x="398553" y="1359743"/>
        <a:ext cx="2163145" cy="399147"/>
      </dsp:txXfrm>
    </dsp:sp>
    <dsp:sp modelId="{CAE7D70D-8AE9-4854-973B-C40C5159FEB9}">
      <dsp:nvSpPr>
        <dsp:cNvPr id="0" name=""/>
        <dsp:cNvSpPr/>
      </dsp:nvSpPr>
      <dsp:spPr>
        <a:xfrm>
          <a:off x="167293" y="2069947"/>
          <a:ext cx="2267477" cy="23207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C8C04E-777F-4E9F-B00B-49C2DF3A2517}">
      <dsp:nvSpPr>
        <dsp:cNvPr id="0" name=""/>
        <dsp:cNvSpPr/>
      </dsp:nvSpPr>
      <dsp:spPr>
        <a:xfrm>
          <a:off x="346387" y="2240086"/>
          <a:ext cx="2267477" cy="2320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err="1" smtClean="0"/>
            <a:t>PPh</a:t>
          </a:r>
          <a:endParaRPr lang="en-US" sz="2000" b="1" kern="1200" dirty="0" smtClean="0"/>
        </a:p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/>
            <a:t>PPN &amp; </a:t>
          </a:r>
          <a:r>
            <a:rPr lang="en-US" sz="2000" b="1" kern="1200" dirty="0" err="1" smtClean="0"/>
            <a:t>PPnBM</a:t>
          </a:r>
          <a:endParaRPr lang="en-US" sz="2000" b="1" kern="1200" dirty="0" smtClean="0"/>
        </a:p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/>
            <a:t>PBB (Perkebunan, </a:t>
          </a:r>
        </a:p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err="1" smtClean="0"/>
            <a:t>Perhutanan</a:t>
          </a:r>
          <a:r>
            <a:rPr lang="en-US" sz="2000" b="1" kern="1200" dirty="0" smtClean="0"/>
            <a:t>, </a:t>
          </a:r>
        </a:p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err="1" smtClean="0"/>
            <a:t>Pertambangan</a:t>
          </a:r>
          <a:r>
            <a:rPr lang="en-US" sz="2000" b="1" kern="1200" dirty="0" smtClean="0"/>
            <a:t>)</a:t>
          </a:r>
        </a:p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/>
            <a:t>Bea </a:t>
          </a:r>
          <a:r>
            <a:rPr lang="en-US" sz="2000" b="1" kern="1200" dirty="0" err="1" smtClean="0"/>
            <a:t>Meterai</a:t>
          </a:r>
          <a:endParaRPr lang="en-US" sz="2000" b="0" kern="1200" dirty="0"/>
        </a:p>
      </dsp:txBody>
      <dsp:txXfrm>
        <a:off x="412799" y="2306498"/>
        <a:ext cx="2134653" cy="2187907"/>
      </dsp:txXfrm>
    </dsp:sp>
    <dsp:sp modelId="{FA8931FF-133A-46B2-A668-565A3F8A8AC2}">
      <dsp:nvSpPr>
        <dsp:cNvPr id="0" name=""/>
        <dsp:cNvSpPr/>
      </dsp:nvSpPr>
      <dsp:spPr>
        <a:xfrm>
          <a:off x="4416764" y="1177186"/>
          <a:ext cx="2571842" cy="4239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AA87A02-8322-4D1D-B386-7308AFDFB459}">
      <dsp:nvSpPr>
        <dsp:cNvPr id="0" name=""/>
        <dsp:cNvSpPr/>
      </dsp:nvSpPr>
      <dsp:spPr>
        <a:xfrm>
          <a:off x="4595858" y="1347325"/>
          <a:ext cx="2571842" cy="423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/>
            <a:t>Pajak</a:t>
          </a:r>
          <a:r>
            <a:rPr lang="en-US" sz="2800" b="1" kern="1200" dirty="0" smtClean="0"/>
            <a:t> Daerah</a:t>
          </a:r>
          <a:endParaRPr lang="en-US" sz="2800" kern="1200" dirty="0"/>
        </a:p>
      </dsp:txBody>
      <dsp:txXfrm>
        <a:off x="4608276" y="1359743"/>
        <a:ext cx="2547006" cy="399147"/>
      </dsp:txXfrm>
    </dsp:sp>
    <dsp:sp modelId="{028F9922-3C52-4569-9F7B-315124D4163A}">
      <dsp:nvSpPr>
        <dsp:cNvPr id="0" name=""/>
        <dsp:cNvSpPr/>
      </dsp:nvSpPr>
      <dsp:spPr>
        <a:xfrm>
          <a:off x="3101191" y="2069947"/>
          <a:ext cx="2292364" cy="5306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C898FA-46A7-48F6-BD44-6B4A38771515}">
      <dsp:nvSpPr>
        <dsp:cNvPr id="0" name=""/>
        <dsp:cNvSpPr/>
      </dsp:nvSpPr>
      <dsp:spPr>
        <a:xfrm>
          <a:off x="3280285" y="2240086"/>
          <a:ext cx="2292364" cy="53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Pajak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Provinsi</a:t>
          </a:r>
          <a:endParaRPr lang="en-US" sz="2400" b="1" kern="1200" dirty="0"/>
        </a:p>
      </dsp:txBody>
      <dsp:txXfrm>
        <a:off x="3295826" y="2255627"/>
        <a:ext cx="2261282" cy="499531"/>
      </dsp:txXfrm>
    </dsp:sp>
    <dsp:sp modelId="{2356866E-087C-418F-967D-A42D8A182F62}">
      <dsp:nvSpPr>
        <dsp:cNvPr id="0" name=""/>
        <dsp:cNvSpPr/>
      </dsp:nvSpPr>
      <dsp:spPr>
        <a:xfrm>
          <a:off x="2793781" y="3059185"/>
          <a:ext cx="2908830" cy="20922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F31CC6-62E7-4C34-A632-CCDE40243DA3}">
      <dsp:nvSpPr>
        <dsp:cNvPr id="0" name=""/>
        <dsp:cNvSpPr/>
      </dsp:nvSpPr>
      <dsp:spPr>
        <a:xfrm>
          <a:off x="2972874" y="3229324"/>
          <a:ext cx="2908830" cy="2092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Bea </a:t>
          </a:r>
          <a:r>
            <a:rPr lang="en-US" sz="1400" b="1" kern="1200" dirty="0" err="1" smtClean="0"/>
            <a:t>Balik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Nama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Kendaraan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Bermotor</a:t>
          </a:r>
          <a:endParaRPr lang="en-US" sz="1400" b="1" kern="1200" dirty="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/>
            <a:t>Kendaraan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bermotor</a:t>
          </a:r>
          <a:r>
            <a:rPr lang="en-US" sz="1400" b="1" kern="1200" dirty="0" smtClean="0"/>
            <a:t> &amp; </a:t>
          </a:r>
          <a:r>
            <a:rPr lang="en-US" sz="1400" b="1" kern="1200" dirty="0" err="1" smtClean="0"/>
            <a:t>kendaraan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di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atas</a:t>
          </a:r>
          <a:r>
            <a:rPr lang="en-US" sz="1400" b="1" kern="1200" dirty="0" smtClean="0"/>
            <a:t> air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/>
            <a:t>Pajak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Bahan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Bakar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Kendaraan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Bermotor</a:t>
          </a:r>
          <a:endParaRPr lang="en-US" sz="1400" b="1" kern="1200" dirty="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/>
            <a:t>Pengambilan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Pemanfaatan</a:t>
          </a:r>
          <a:r>
            <a:rPr lang="en-US" sz="1400" b="1" kern="1200" dirty="0" smtClean="0"/>
            <a:t> Air  </a:t>
          </a:r>
          <a:r>
            <a:rPr lang="en-US" sz="1400" b="1" kern="1200" dirty="0" err="1" smtClean="0"/>
            <a:t>Bawah</a:t>
          </a:r>
          <a:r>
            <a:rPr lang="en-US" sz="1400" b="1" kern="1200" dirty="0" smtClean="0"/>
            <a:t> Tanah </a:t>
          </a:r>
          <a:r>
            <a:rPr lang="en-US" sz="1400" b="1" kern="1200" dirty="0" err="1" smtClean="0"/>
            <a:t>dan</a:t>
          </a:r>
          <a:r>
            <a:rPr lang="en-US" sz="1400" b="1" kern="1200" dirty="0" smtClean="0"/>
            <a:t> Air </a:t>
          </a:r>
          <a:r>
            <a:rPr lang="en-US" sz="1400" b="1" kern="1200" dirty="0" err="1" smtClean="0"/>
            <a:t>Permukaan</a:t>
          </a:r>
          <a:endParaRPr lang="en-US" sz="1400" b="1" kern="1200" dirty="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BPHTB</a:t>
          </a:r>
          <a:endParaRPr lang="en-US" sz="1400" b="1" kern="1200" dirty="0"/>
        </a:p>
      </dsp:txBody>
      <dsp:txXfrm>
        <a:off x="3034153" y="3290603"/>
        <a:ext cx="2786272" cy="1969662"/>
      </dsp:txXfrm>
    </dsp:sp>
    <dsp:sp modelId="{0F7CFAA4-AE30-403C-80D0-FB758A88C596}">
      <dsp:nvSpPr>
        <dsp:cNvPr id="0" name=""/>
        <dsp:cNvSpPr/>
      </dsp:nvSpPr>
      <dsp:spPr>
        <a:xfrm>
          <a:off x="5751743" y="2069947"/>
          <a:ext cx="2552435" cy="6131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C3BBF4-3F34-4ECF-A673-0313A0868E3E}">
      <dsp:nvSpPr>
        <dsp:cNvPr id="0" name=""/>
        <dsp:cNvSpPr/>
      </dsp:nvSpPr>
      <dsp:spPr>
        <a:xfrm>
          <a:off x="5930837" y="2240086"/>
          <a:ext cx="2552435" cy="6131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Pajak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Kabupaten</a:t>
          </a:r>
          <a:r>
            <a:rPr lang="en-US" sz="2400" b="1" kern="1200" dirty="0" smtClean="0"/>
            <a:t>/Kota</a:t>
          </a:r>
          <a:endParaRPr lang="en-US" sz="2400" kern="1200" dirty="0"/>
        </a:p>
      </dsp:txBody>
      <dsp:txXfrm>
        <a:off x="5948796" y="2258045"/>
        <a:ext cx="2516517" cy="577252"/>
      </dsp:txXfrm>
    </dsp:sp>
    <dsp:sp modelId="{FEE1CA93-5F81-45DA-87BD-64A78FB4572B}">
      <dsp:nvSpPr>
        <dsp:cNvPr id="0" name=""/>
        <dsp:cNvSpPr/>
      </dsp:nvSpPr>
      <dsp:spPr>
        <a:xfrm>
          <a:off x="6177464" y="3151896"/>
          <a:ext cx="1700995" cy="1801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59F5C8F-D704-44D8-9C0A-4BF5C41AF619}">
      <dsp:nvSpPr>
        <dsp:cNvPr id="0" name=""/>
        <dsp:cNvSpPr/>
      </dsp:nvSpPr>
      <dsp:spPr>
        <a:xfrm>
          <a:off x="6356557" y="3322035"/>
          <a:ext cx="1700995" cy="1801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Pajak</a:t>
          </a:r>
          <a:r>
            <a:rPr lang="en-US" sz="1500" b="1" kern="1200" dirty="0" smtClean="0"/>
            <a:t> Hotel</a:t>
          </a:r>
        </a:p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Pajak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Hiburan</a:t>
          </a:r>
          <a:endParaRPr lang="en-US" sz="1500" b="1" kern="1200" dirty="0" smtClean="0"/>
        </a:p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Pajak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Restoran</a:t>
          </a:r>
          <a:endParaRPr lang="en-US" sz="1500" b="1" kern="1200" dirty="0" smtClean="0"/>
        </a:p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/>
            <a:t>Pajak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Reklame</a:t>
          </a:r>
          <a:r>
            <a:rPr lang="en-US" sz="1500" b="1" kern="1200" dirty="0" smtClean="0"/>
            <a:t>,</a:t>
          </a:r>
        </a:p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PBB (</a:t>
          </a:r>
          <a:r>
            <a:rPr lang="en-US" sz="1500" b="1" kern="1200" dirty="0" err="1" smtClean="0"/>
            <a:t>Perkotaan</a:t>
          </a:r>
          <a:r>
            <a:rPr lang="en-US" sz="1500" b="1" kern="1200" dirty="0" smtClean="0"/>
            <a:t> &amp; </a:t>
          </a:r>
          <a:r>
            <a:rPr lang="en-US" sz="1500" b="1" kern="1200" dirty="0" err="1" smtClean="0"/>
            <a:t>Pedesaan</a:t>
          </a:r>
          <a:r>
            <a:rPr lang="en-US" sz="1500" b="1" kern="1200" dirty="0" smtClean="0"/>
            <a:t>) </a:t>
          </a:r>
          <a:r>
            <a:rPr lang="en-US" sz="1500" b="1" kern="1200" dirty="0" err="1" smtClean="0"/>
            <a:t>dll</a:t>
          </a:r>
          <a:endParaRPr lang="en-US" sz="1500" b="1" kern="1200" dirty="0"/>
        </a:p>
      </dsp:txBody>
      <dsp:txXfrm>
        <a:off x="6406377" y="3371855"/>
        <a:ext cx="1601355" cy="1701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28DA93F-2610-4C64-9527-B8E681A599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22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50888"/>
            <a:ext cx="4959350" cy="37195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19638"/>
            <a:ext cx="499110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0A1752F-27C2-4623-8F39-8BB6AEA33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83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468" tIns="48734" rIns="97468" bIns="48734" anchor="b"/>
          <a:lstStyle/>
          <a:p>
            <a:pPr algn="r" defTabSz="974725"/>
            <a:fld id="{3AB96BE2-A9C3-4A96-AE26-6E8A4452E769}" type="slidenum">
              <a:rPr lang="en-US" sz="1200" b="0">
                <a:latin typeface="Arial" pitchFamily="34" charset="0"/>
              </a:rPr>
              <a:pPr algn="r" defTabSz="974725"/>
              <a:t>13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6125"/>
            <a:ext cx="4967287" cy="3725863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19638"/>
            <a:ext cx="5445125" cy="4473575"/>
          </a:xfrm>
          <a:noFill/>
          <a:ln/>
        </p:spPr>
        <p:txBody>
          <a:bodyPr lIns="97468" tIns="48734" rIns="97468" bIns="48734"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7100" y="746125"/>
            <a:ext cx="4967288" cy="3725863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81183F-B1AB-40FD-AF1A-726A92720AA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7100" y="750888"/>
            <a:ext cx="4957763" cy="3719512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4721225"/>
            <a:ext cx="4987925" cy="4471988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72050" cy="3729037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74756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endParaRPr lang="id-ID" smtClean="0"/>
          </a:p>
        </p:txBody>
      </p:sp>
      <p:sp>
        <p:nvSpPr>
          <p:cNvPr id="74757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819425-5F44-4EB3-9575-25C1F70E7361}" type="slidenum">
              <a:rPr lang="id-ID" smtClean="0"/>
              <a:pPr/>
              <a:t>2</a:t>
            </a:fld>
            <a:endParaRPr lang="id-ID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82F89-9BCC-40BB-93FC-4C7CDF9279F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FB84DE-C5CA-4DF4-B9EC-633D78C5A44E}" type="slidenum">
              <a:rPr lang="en-US" sz="1200">
                <a:latin typeface="Arial" pitchFamily="34" charset="0"/>
              </a:rPr>
              <a:pPr algn="r"/>
              <a:t>23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1838"/>
            <a:ext cx="4972050" cy="3729037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4238" y="4705350"/>
            <a:ext cx="5000625" cy="4460875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043EB-0759-4FB2-8DCF-EB0113193F3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8300" cy="4471988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8300" cy="4471988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8300" cy="4471988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8300" cy="4471988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EC84DF-7E4D-41E1-A895-A9CF26B8485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043EB-0759-4FB2-8DCF-EB0113193F38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804F8D-8264-49F9-9EA9-226FD2FBBFB4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804F8D-8264-49F9-9EA9-226FD2FBBFB4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ChangeArrowheads="1"/>
          </p:cNvSpPr>
          <p:nvPr/>
        </p:nvSpPr>
        <p:spPr bwMode="auto">
          <a:xfrm>
            <a:off x="3857721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3857721" y="9439150"/>
            <a:ext cx="2951019" cy="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54</a:t>
            </a:r>
          </a:p>
        </p:txBody>
      </p:sp>
      <p:sp>
        <p:nvSpPr>
          <p:cNvPr id="189444" name="Rectangle 4"/>
          <p:cNvSpPr>
            <a:spLocks noChangeArrowheads="1"/>
          </p:cNvSpPr>
          <p:nvPr/>
        </p:nvSpPr>
        <p:spPr bwMode="auto">
          <a:xfrm>
            <a:off x="-1540" y="9439150"/>
            <a:ext cx="2951019" cy="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-1540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46" name="Rectangle 6"/>
          <p:cNvSpPr>
            <a:spLocks noChangeArrowheads="1"/>
          </p:cNvSpPr>
          <p:nvPr/>
        </p:nvSpPr>
        <p:spPr bwMode="auto">
          <a:xfrm>
            <a:off x="3857721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47" name="Rectangle 7"/>
          <p:cNvSpPr>
            <a:spLocks noChangeArrowheads="1"/>
          </p:cNvSpPr>
          <p:nvPr/>
        </p:nvSpPr>
        <p:spPr bwMode="auto">
          <a:xfrm>
            <a:off x="3857721" y="9439150"/>
            <a:ext cx="2951019" cy="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50</a:t>
            </a:r>
          </a:p>
        </p:txBody>
      </p:sp>
      <p:sp>
        <p:nvSpPr>
          <p:cNvPr id="189448" name="Rectangle 8"/>
          <p:cNvSpPr>
            <a:spLocks noChangeArrowheads="1"/>
          </p:cNvSpPr>
          <p:nvPr/>
        </p:nvSpPr>
        <p:spPr bwMode="auto">
          <a:xfrm>
            <a:off x="-1540" y="9439150"/>
            <a:ext cx="2951019" cy="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49" name="Rectangle 9"/>
          <p:cNvSpPr>
            <a:spLocks noChangeArrowheads="1"/>
          </p:cNvSpPr>
          <p:nvPr/>
        </p:nvSpPr>
        <p:spPr bwMode="auto">
          <a:xfrm>
            <a:off x="-1540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0" name="Rectangle 10"/>
          <p:cNvSpPr>
            <a:spLocks noChangeArrowheads="1"/>
          </p:cNvSpPr>
          <p:nvPr/>
        </p:nvSpPr>
        <p:spPr bwMode="auto">
          <a:xfrm>
            <a:off x="3857721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1" name="Rectangle 11"/>
          <p:cNvSpPr>
            <a:spLocks noChangeArrowheads="1"/>
          </p:cNvSpPr>
          <p:nvPr/>
        </p:nvSpPr>
        <p:spPr bwMode="auto">
          <a:xfrm>
            <a:off x="3857721" y="9437454"/>
            <a:ext cx="2951019" cy="50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50</a:t>
            </a:r>
          </a:p>
        </p:txBody>
      </p:sp>
      <p:sp>
        <p:nvSpPr>
          <p:cNvPr id="189452" name="Rectangle 12"/>
          <p:cNvSpPr>
            <a:spLocks noChangeArrowheads="1"/>
          </p:cNvSpPr>
          <p:nvPr/>
        </p:nvSpPr>
        <p:spPr bwMode="auto">
          <a:xfrm>
            <a:off x="-1540" y="9437454"/>
            <a:ext cx="2951019" cy="50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3" name="Rectangle 13"/>
          <p:cNvSpPr>
            <a:spLocks noChangeArrowheads="1"/>
          </p:cNvSpPr>
          <p:nvPr/>
        </p:nvSpPr>
        <p:spPr bwMode="auto">
          <a:xfrm>
            <a:off x="-1540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4" name="Rectangle 14"/>
          <p:cNvSpPr>
            <a:spLocks noChangeArrowheads="1"/>
          </p:cNvSpPr>
          <p:nvPr/>
        </p:nvSpPr>
        <p:spPr bwMode="auto">
          <a:xfrm>
            <a:off x="3857721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5" name="Rectangle 15"/>
          <p:cNvSpPr>
            <a:spLocks noChangeArrowheads="1"/>
          </p:cNvSpPr>
          <p:nvPr/>
        </p:nvSpPr>
        <p:spPr bwMode="auto">
          <a:xfrm>
            <a:off x="3857721" y="9437454"/>
            <a:ext cx="2951019" cy="50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50</a:t>
            </a:r>
          </a:p>
        </p:txBody>
      </p:sp>
      <p:sp>
        <p:nvSpPr>
          <p:cNvPr id="189456" name="Rectangle 16"/>
          <p:cNvSpPr>
            <a:spLocks noChangeArrowheads="1"/>
          </p:cNvSpPr>
          <p:nvPr/>
        </p:nvSpPr>
        <p:spPr bwMode="auto">
          <a:xfrm>
            <a:off x="-1540" y="9437454"/>
            <a:ext cx="2951019" cy="50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7" name="Rectangle 17"/>
          <p:cNvSpPr>
            <a:spLocks noChangeArrowheads="1"/>
          </p:cNvSpPr>
          <p:nvPr/>
        </p:nvSpPr>
        <p:spPr bwMode="auto">
          <a:xfrm>
            <a:off x="-1540" y="0"/>
            <a:ext cx="2951019" cy="49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8" name="Rectangle 18"/>
          <p:cNvSpPr>
            <a:spLocks noChangeArrowheads="1"/>
          </p:cNvSpPr>
          <p:nvPr/>
        </p:nvSpPr>
        <p:spPr bwMode="auto">
          <a:xfrm>
            <a:off x="3856183" y="0"/>
            <a:ext cx="2952558" cy="49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59" name="Rectangle 19"/>
          <p:cNvSpPr>
            <a:spLocks noChangeArrowheads="1"/>
          </p:cNvSpPr>
          <p:nvPr/>
        </p:nvSpPr>
        <p:spPr bwMode="auto">
          <a:xfrm>
            <a:off x="3856183" y="9434063"/>
            <a:ext cx="2952558" cy="5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47</a:t>
            </a:r>
          </a:p>
        </p:txBody>
      </p:sp>
      <p:sp>
        <p:nvSpPr>
          <p:cNvPr id="189460" name="Rectangle 20"/>
          <p:cNvSpPr>
            <a:spLocks noChangeArrowheads="1"/>
          </p:cNvSpPr>
          <p:nvPr/>
        </p:nvSpPr>
        <p:spPr bwMode="auto">
          <a:xfrm>
            <a:off x="-1540" y="9434063"/>
            <a:ext cx="2949480" cy="5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61" name="Rectangle 21"/>
          <p:cNvSpPr>
            <a:spLocks noChangeArrowheads="1"/>
          </p:cNvSpPr>
          <p:nvPr/>
        </p:nvSpPr>
        <p:spPr bwMode="auto">
          <a:xfrm>
            <a:off x="-1540" y="0"/>
            <a:ext cx="2949480" cy="49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62" name="Rectangle 22"/>
          <p:cNvSpPr>
            <a:spLocks noChangeArrowheads="1"/>
          </p:cNvSpPr>
          <p:nvPr/>
        </p:nvSpPr>
        <p:spPr bwMode="auto">
          <a:xfrm>
            <a:off x="3854643" y="0"/>
            <a:ext cx="2954097" cy="49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63" name="Rectangle 23"/>
          <p:cNvSpPr>
            <a:spLocks noChangeArrowheads="1"/>
          </p:cNvSpPr>
          <p:nvPr/>
        </p:nvSpPr>
        <p:spPr bwMode="auto">
          <a:xfrm>
            <a:off x="3854643" y="9434063"/>
            <a:ext cx="2954097" cy="5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en-US" b="0" i="1">
                <a:latin typeface="Times New Roman" pitchFamily="18" charset="0"/>
              </a:rPr>
              <a:t>55</a:t>
            </a:r>
          </a:p>
        </p:txBody>
      </p:sp>
      <p:sp>
        <p:nvSpPr>
          <p:cNvPr id="189464" name="Rectangle 24"/>
          <p:cNvSpPr>
            <a:spLocks noChangeArrowheads="1"/>
          </p:cNvSpPr>
          <p:nvPr/>
        </p:nvSpPr>
        <p:spPr bwMode="auto">
          <a:xfrm>
            <a:off x="-1539" y="9434063"/>
            <a:ext cx="2947940" cy="5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65" name="Rectangle 25"/>
          <p:cNvSpPr>
            <a:spLocks noChangeArrowheads="1"/>
          </p:cNvSpPr>
          <p:nvPr/>
        </p:nvSpPr>
        <p:spPr bwMode="auto">
          <a:xfrm>
            <a:off x="-1539" y="0"/>
            <a:ext cx="2947940" cy="49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9466" name="Rectangle 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54063"/>
            <a:ext cx="4946650" cy="3711575"/>
          </a:xfrm>
          <a:ln cap="flat">
            <a:solidFill>
              <a:schemeClr val="tx1"/>
            </a:solidFill>
          </a:ln>
        </p:spPr>
      </p:sp>
      <p:sp>
        <p:nvSpPr>
          <p:cNvPr id="189467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905164" y="4717032"/>
            <a:ext cx="4990715" cy="4466089"/>
          </a:xfrm>
          <a:noFill/>
          <a:ln/>
        </p:spPr>
        <p:txBody>
          <a:bodyPr lIns="90488" tIns="44450" rIns="90488" bIns="44450"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A3659C-2F29-4A1A-A1C5-4834BBA926B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D923-4745-455D-BFC8-267DE25C494A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D923-4745-455D-BFC8-267DE25C494A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Free Rider : </a:t>
            </a:r>
            <a:r>
              <a:rPr lang="en-US" dirty="0" err="1" smtClean="0"/>
              <a:t>orang</a:t>
            </a:r>
            <a:r>
              <a:rPr lang="en-US" dirty="0" smtClean="0"/>
              <a:t> yang </a:t>
            </a:r>
            <a:r>
              <a:rPr lang="en-US" dirty="0" err="1" smtClean="0"/>
              <a:t>menikmati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/</a:t>
            </a:r>
            <a:r>
              <a:rPr lang="en-US" dirty="0" err="1" smtClean="0"/>
              <a:t>pelayanan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umum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berkontribusi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pembayaran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Wajib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Depan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diberi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baseline="0" dirty="0" smtClean="0"/>
              <a:t> yang </a:t>
            </a:r>
            <a:r>
              <a:rPr lang="en-US" baseline="0" dirty="0" err="1" smtClean="0"/>
              <a:t>lebih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besar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karena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tidak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berharap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terlalu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banyak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kepada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Wajib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terdaftar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Sehingga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pelajar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sejak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usia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diberi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pengetahuan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perpajakan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dengan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harapan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mereka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memiliki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kepedulian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kesadaran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tentang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Ketika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mereka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menjadi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dewasa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berpenghasilan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mereka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diharapkan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patuh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melaksanakan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kewajiban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perpajakannya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sehingga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penerimaan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dapat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signifikan</a:t>
            </a:r>
            <a:r>
              <a:rPr lang="en-US" baseline="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Menanamkan</a:t>
            </a:r>
            <a:r>
              <a:rPr lang="en-US" dirty="0" smtClean="0"/>
              <a:t> </a:t>
            </a:r>
            <a:r>
              <a:rPr lang="en-US" dirty="0" err="1" smtClean="0"/>
              <a:t>pengetahuan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pendidikan</a:t>
            </a:r>
            <a:r>
              <a:rPr lang="en-US" baseline="0" dirty="0" smtClean="0"/>
              <a:t> formal </a:t>
            </a:r>
            <a:r>
              <a:rPr lang="en-US" baseline="0" dirty="0" err="1" smtClean="0"/>
              <a:t>yaitu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memasukkan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dalam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sistem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pendidikan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nasional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Sebagai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informasi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negara-negara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maju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seperti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Jepang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Amerika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Inggris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sudah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melakukan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edukasi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perpajakan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kepada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pengajar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siswa</a:t>
            </a:r>
            <a:r>
              <a:rPr lang="en-US" baseline="0" dirty="0" smtClean="0"/>
              <a:t>.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SD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. Di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memperhatikan</a:t>
            </a:r>
            <a:r>
              <a:rPr lang="en-US" dirty="0" smtClean="0"/>
              <a:t> </a:t>
            </a:r>
            <a:r>
              <a:rPr lang="en-US" dirty="0" err="1" smtClean="0"/>
              <a:t>kurikulum</a:t>
            </a:r>
            <a:r>
              <a:rPr lang="en-US" dirty="0" smtClean="0"/>
              <a:t>, </a:t>
            </a:r>
            <a:r>
              <a:rPr lang="en-US" dirty="0" err="1" smtClean="0"/>
              <a:t>bahan</a:t>
            </a:r>
            <a:r>
              <a:rPr lang="en-US" dirty="0" smtClean="0"/>
              <a:t> ajar, </a:t>
            </a:r>
            <a:r>
              <a:rPr lang="en-US" dirty="0" err="1" smtClean="0"/>
              <a:t>pengajar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metode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pengajaran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Jumlah</a:t>
            </a:r>
            <a:r>
              <a:rPr lang="en-US" baseline="0" dirty="0" smtClean="0"/>
              <a:t> per 2010 </a:t>
            </a:r>
            <a:r>
              <a:rPr lang="en-US" baseline="0" dirty="0" err="1" smtClean="0"/>
              <a:t>siswa</a:t>
            </a:r>
            <a:r>
              <a:rPr lang="en-US" baseline="0" dirty="0" smtClean="0"/>
              <a:t> SD: 27 </a:t>
            </a:r>
            <a:r>
              <a:rPr lang="en-US" baseline="0" dirty="0" err="1" smtClean="0"/>
              <a:t>juta</a:t>
            </a:r>
            <a:r>
              <a:rPr lang="en-US" baseline="0" dirty="0" smtClean="0"/>
              <a:t>, SMP: 23 </a:t>
            </a:r>
            <a:r>
              <a:rPr lang="en-US" baseline="0" dirty="0" err="1" smtClean="0"/>
              <a:t>juta</a:t>
            </a:r>
            <a:r>
              <a:rPr lang="en-US" baseline="0" dirty="0" smtClean="0"/>
              <a:t>, SMA: 8 </a:t>
            </a:r>
            <a:r>
              <a:rPr lang="en-US" baseline="0" dirty="0" err="1" smtClean="0"/>
              <a:t>juta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PT: 4,8 </a:t>
            </a:r>
            <a:r>
              <a:rPr lang="en-US" baseline="0" dirty="0" err="1" smtClean="0"/>
              <a:t>juta</a:t>
            </a:r>
            <a:r>
              <a:rPr lang="en-US" baseline="0" dirty="0" smtClean="0"/>
              <a:t>. Dari </a:t>
            </a:r>
            <a:r>
              <a:rPr lang="en-US" baseline="0" dirty="0" err="1" smtClean="0"/>
              <a:t>angka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tersebut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menunjukkan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betapa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besar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potensi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Wajib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Depan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sehingga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dibina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mulai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sekarang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sehingga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diharapkan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dapat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meningkatkan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kepatuhan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jumlah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penerimaan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pajak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Sebagai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ilustrasi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seorang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petani</a:t>
            </a:r>
            <a:r>
              <a:rPr lang="en-US" baseline="0" dirty="0" smtClean="0"/>
              <a:t> yang </a:t>
            </a:r>
            <a:r>
              <a:rPr lang="en-US" baseline="0" dirty="0" err="1" smtClean="0"/>
              <a:t>memulai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bercocok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tanan</a:t>
            </a:r>
            <a:r>
              <a:rPr lang="en-US" baseline="0" dirty="0" smtClean="0"/>
              <a:t> yang </a:t>
            </a:r>
            <a:r>
              <a:rPr lang="en-US" baseline="0" dirty="0" err="1" smtClean="0"/>
              <a:t>dimulai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membuka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lahan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mengolah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tanah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memupuk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memelihara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memanen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dengan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hasil</a:t>
            </a:r>
            <a:r>
              <a:rPr lang="en-US" baseline="0" dirty="0" smtClean="0"/>
              <a:t> yang optimal.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D923-4745-455D-BFC8-267DE25C494A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9D923-4745-455D-BFC8-267DE25C494A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0462" cy="3727450"/>
          </a:xfrm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21225"/>
            <a:ext cx="5445125" cy="4473575"/>
          </a:xfrm>
          <a:noFill/>
          <a:ln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5BE7F-D714-4A32-972D-363A56C0AA8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2947" name="Rectangle 7"/>
          <p:cNvSpPr txBox="1">
            <a:spLocks noGrp="1" noChangeArrowheads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E027469-63EA-42AB-A2FA-F497C16D37CB}" type="slidenum">
              <a:rPr lang="en-US" sz="1200">
                <a:latin typeface="Arial" pitchFamily="34" charset="0"/>
              </a:rPr>
              <a:pPr algn="r"/>
              <a:t>7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829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6125"/>
            <a:ext cx="4964112" cy="3724275"/>
          </a:xfrm>
          <a:ln/>
        </p:spPr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19638"/>
            <a:ext cx="5445125" cy="4473575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CD0EB-BFD2-4F78-A235-B956CB176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898A9-1361-4A9B-BE34-FDF8824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0819B-68AA-428B-BF9F-6CB2E5778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49CD9-3C95-4DA0-8C6D-A41B43033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5E2FE-E9DD-4CB9-9C92-9C7D5E2B4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9DD91-6D49-4191-B51B-E5971E443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E1A0C-13BE-49A8-B8E3-6075736A6B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E48E7-DB1D-460A-A04F-FC3A8B85E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37AA3-B785-4AD2-B646-67CE2C705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C89C3-C7D9-4EC0-846C-B5AD683D0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D9846-74C6-4545-91E3-E85B15064E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0003C-1F53-4AB6-843E-F5A5D6CE4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367D-2CC0-4F25-96ED-5DF079A7C6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D727F-99EA-4293-9574-41497AE4D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7454C-3C78-4669-B924-69903AE3B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38A3-174B-46CA-AF56-C981CCB408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C9A0D-0136-47E5-8763-0CF35CCBD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58615-D649-47F9-9893-FB3150816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95934-BA79-45C4-9FDC-A93ADF6C7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5FC97-7FAE-4C75-B44F-AE460296EB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64BC5-8BC6-4D7A-AA8F-AF6B2383E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6F1A2-FB07-44D0-AC39-56DD8BA28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1CF86-CEA5-4032-9566-B738D2BE9A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E2AE-70DC-481B-A52D-BC9D63934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5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0F3DDC38-BDEE-45AD-A1EA-26B1F101C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3A189F-7501-4B7C-B2E4-805DADA76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gif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mailto:humas@pajak.go.i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DE5E4A-D53F-4C1B-844D-81632B1E82A9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099" name="Text Box 10"/>
          <p:cNvSpPr txBox="1">
            <a:spLocks noChangeArrowheads="1"/>
          </p:cNvSpPr>
          <p:nvPr/>
        </p:nvSpPr>
        <p:spPr bwMode="auto">
          <a:xfrm>
            <a:off x="1828800" y="2895600"/>
            <a:ext cx="6395983" cy="13824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Batang" pitchFamily="18" charset="-127"/>
              </a:rPr>
              <a:t>PEMOTONGAN DAN PEMUNGUTAN </a:t>
            </a:r>
          </a:p>
          <a:p>
            <a:pPr algn="ctr"/>
            <a:r>
              <a:rPr lang="en-US" sz="2800" dirty="0" smtClean="0">
                <a:solidFill>
                  <a:srgbClr val="000000"/>
                </a:solidFill>
                <a:latin typeface="Batang" pitchFamily="18" charset="-127"/>
              </a:rPr>
              <a:t>PAJAK </a:t>
            </a:r>
            <a:endParaRPr lang="en-US" sz="2800" dirty="0">
              <a:solidFill>
                <a:srgbClr val="000000"/>
              </a:solidFill>
              <a:latin typeface="Batang" pitchFamily="18" charset="-127"/>
            </a:endParaRPr>
          </a:p>
          <a:p>
            <a:pPr algn="ctr"/>
            <a:endParaRPr lang="en-US" sz="2800" dirty="0">
              <a:solidFill>
                <a:srgbClr val="000000"/>
              </a:solidFill>
              <a:latin typeface="Batang" pitchFamily="18" charset="-127"/>
            </a:endParaRPr>
          </a:p>
        </p:txBody>
      </p:sp>
      <p:pic>
        <p:nvPicPr>
          <p:cNvPr id="408580" name="Picture 4" descr="DepkeuLogo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5181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DE44E-BE7A-4335-8E47-D7699F2BC4E6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25603" name="AutoShape 66"/>
          <p:cNvSpPr>
            <a:spLocks noChangeArrowheads="1"/>
          </p:cNvSpPr>
          <p:nvPr/>
        </p:nvSpPr>
        <p:spPr bwMode="auto">
          <a:xfrm flipH="1">
            <a:off x="7010400" y="4419600"/>
            <a:ext cx="508000" cy="4572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05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914400" y="223838"/>
            <a:ext cx="7326313" cy="471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chemeClr val="tx2"/>
                </a:solidFill>
                <a:latin typeface="Arial" pitchFamily="34" charset="0"/>
              </a:rPr>
              <a:t>Penghitungan PPh Pasal 21</a:t>
            </a:r>
          </a:p>
          <a:p>
            <a:pPr algn="ctr" eaLnBrk="0" hangingPunct="0"/>
            <a:r>
              <a:rPr lang="en-US" sz="1600">
                <a:solidFill>
                  <a:schemeClr val="tx2"/>
                </a:solidFill>
                <a:latin typeface="Arial" pitchFamily="34" charset="0"/>
              </a:rPr>
              <a:t>Mulai 1 Januari 20</a:t>
            </a:r>
            <a:r>
              <a:rPr lang="id-ID" sz="1600">
                <a:solidFill>
                  <a:schemeClr val="tx2"/>
                </a:solidFill>
                <a:latin typeface="Arial" pitchFamily="34" charset="0"/>
              </a:rPr>
              <a:t>11</a:t>
            </a:r>
            <a:endParaRPr lang="en-US" sz="16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81000" y="3505200"/>
            <a:ext cx="2667000" cy="828675"/>
          </a:xfrm>
          <a:prstGeom prst="rect">
            <a:avLst/>
          </a:prstGeom>
          <a:solidFill>
            <a:srgbClr val="FFFF66"/>
          </a:solidFill>
          <a:ln w="12700">
            <a:solidFill>
              <a:srgbClr val="CC33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DTERIMA PNS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GOL.I&amp;II</a:t>
            </a:r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, ANGGOTA TNI/POLRI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PANGKAT TAMTAMA DAN BINTARA DAN PENSIUNANNYA</a:t>
            </a:r>
            <a:endParaRPr lang="en-US" sz="12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5608" name="AutoShape 14"/>
          <p:cNvSpPr>
            <a:spLocks noChangeArrowheads="1"/>
          </p:cNvSpPr>
          <p:nvPr/>
        </p:nvSpPr>
        <p:spPr bwMode="auto">
          <a:xfrm flipH="1">
            <a:off x="1066800" y="4419600"/>
            <a:ext cx="609600" cy="3048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09" name="AutoShape 15"/>
          <p:cNvSpPr>
            <a:spLocks noChangeArrowheads="1"/>
          </p:cNvSpPr>
          <p:nvPr/>
        </p:nvSpPr>
        <p:spPr bwMode="auto">
          <a:xfrm flipH="1">
            <a:off x="4038600" y="4419600"/>
            <a:ext cx="381000" cy="457200"/>
          </a:xfrm>
          <a:prstGeom prst="downArrow">
            <a:avLst>
              <a:gd name="adj1" fmla="val 50000"/>
              <a:gd name="adj2" fmla="val 76583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10" name="Rectangle 55"/>
          <p:cNvSpPr>
            <a:spLocks noChangeArrowheads="1"/>
          </p:cNvSpPr>
          <p:nvPr/>
        </p:nvSpPr>
        <p:spPr bwMode="auto">
          <a:xfrm>
            <a:off x="2362200" y="1600200"/>
            <a:ext cx="4343400" cy="9509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400" dirty="0">
                <a:solidFill>
                  <a:schemeClr val="tx2"/>
                </a:solidFill>
                <a:latin typeface="Arial" pitchFamily="34" charset="0"/>
              </a:rPr>
              <a:t>PENGHASILAN BRUTO</a:t>
            </a:r>
            <a:r>
              <a:rPr lang="id-ID" sz="1400" dirty="0">
                <a:solidFill>
                  <a:schemeClr val="tx2"/>
                </a:solidFill>
                <a:latin typeface="Arial" pitchFamily="34" charset="0"/>
              </a:rPr>
              <a:t> HONORARIUM DAN IMBALAN LAIN DENGAN NAMA APAPUN YG DIBEBANKAN KPD KEUANGAN NEGARA/DAERAH</a:t>
            </a:r>
            <a:endParaRPr lang="en-US" sz="14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5611" name="Rectangle 56"/>
          <p:cNvSpPr>
            <a:spLocks noChangeArrowheads="1"/>
          </p:cNvSpPr>
          <p:nvPr/>
        </p:nvSpPr>
        <p:spPr bwMode="auto">
          <a:xfrm>
            <a:off x="2362200" y="914400"/>
            <a:ext cx="4343400" cy="3460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>
                <a:solidFill>
                  <a:schemeClr val="tx2"/>
                </a:solidFill>
                <a:latin typeface="Arial" pitchFamily="34" charset="0"/>
              </a:rPr>
              <a:t>PENGHASILAN TIDAK TERATUR</a:t>
            </a:r>
          </a:p>
        </p:txBody>
      </p:sp>
      <p:sp>
        <p:nvSpPr>
          <p:cNvPr id="25612" name="AutoShape 57"/>
          <p:cNvSpPr>
            <a:spLocks noChangeArrowheads="1"/>
          </p:cNvSpPr>
          <p:nvPr/>
        </p:nvSpPr>
        <p:spPr bwMode="auto">
          <a:xfrm flipH="1">
            <a:off x="4038600" y="1295400"/>
            <a:ext cx="508000" cy="1524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13" name="AutoShape 58"/>
          <p:cNvSpPr>
            <a:spLocks noChangeArrowheads="1"/>
          </p:cNvSpPr>
          <p:nvPr/>
        </p:nvSpPr>
        <p:spPr bwMode="auto">
          <a:xfrm flipH="1">
            <a:off x="4114800" y="2590800"/>
            <a:ext cx="508000" cy="1524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14" name="Rectangle 67"/>
          <p:cNvSpPr>
            <a:spLocks noChangeArrowheads="1"/>
          </p:cNvSpPr>
          <p:nvPr/>
        </p:nvSpPr>
        <p:spPr bwMode="auto">
          <a:xfrm>
            <a:off x="381000" y="4800600"/>
            <a:ext cx="2133600" cy="606425"/>
          </a:xfrm>
          <a:prstGeom prst="rect">
            <a:avLst/>
          </a:prstGeom>
          <a:solidFill>
            <a:srgbClr val="CC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DIPOTONG PPh Ps. 21 :</a:t>
            </a:r>
          </a:p>
          <a:p>
            <a:pPr algn="ctr" eaLnBrk="0" hangingPunct="0"/>
            <a:r>
              <a:rPr lang="id-ID" sz="1100">
                <a:solidFill>
                  <a:srgbClr val="000066"/>
                </a:solidFill>
                <a:latin typeface="Arial" pitchFamily="34" charset="0"/>
              </a:rPr>
              <a:t>0</a:t>
            </a:r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% DARI PENGH. BRUTO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(FINAL)</a:t>
            </a:r>
          </a:p>
        </p:txBody>
      </p:sp>
      <p:sp>
        <p:nvSpPr>
          <p:cNvPr id="25615" name="Rectangle 7"/>
          <p:cNvSpPr>
            <a:spLocks noChangeArrowheads="1"/>
          </p:cNvSpPr>
          <p:nvPr/>
        </p:nvSpPr>
        <p:spPr bwMode="auto">
          <a:xfrm>
            <a:off x="3124200" y="3581400"/>
            <a:ext cx="2514600" cy="828675"/>
          </a:xfrm>
          <a:prstGeom prst="rect">
            <a:avLst/>
          </a:prstGeom>
          <a:solidFill>
            <a:srgbClr val="FFFF66"/>
          </a:solidFill>
          <a:ln w="12700">
            <a:solidFill>
              <a:srgbClr val="CC33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DTERIMA PNS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GOL.III</a:t>
            </a:r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, ANGGOTA TNI/POLRI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PANGKAT PERWIRA PERTAMA DAN PENSIUNANNYA</a:t>
            </a:r>
            <a:endParaRPr lang="en-US" sz="12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5616" name="Rectangle 7"/>
          <p:cNvSpPr>
            <a:spLocks noChangeArrowheads="1"/>
          </p:cNvSpPr>
          <p:nvPr/>
        </p:nvSpPr>
        <p:spPr bwMode="auto">
          <a:xfrm>
            <a:off x="5867400" y="3505200"/>
            <a:ext cx="2667000" cy="828675"/>
          </a:xfrm>
          <a:prstGeom prst="rect">
            <a:avLst/>
          </a:prstGeom>
          <a:solidFill>
            <a:srgbClr val="FFFF66"/>
          </a:solidFill>
          <a:ln w="12700">
            <a:solidFill>
              <a:srgbClr val="CC33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DTERIMA PEJABAT NEGARA, PNS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GOL.IV</a:t>
            </a:r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, ANGGOTA TNI/POLRI</a:t>
            </a:r>
            <a:r>
              <a:rPr lang="id-ID" sz="1200">
                <a:solidFill>
                  <a:srgbClr val="000066"/>
                </a:solidFill>
                <a:latin typeface="Arial" pitchFamily="34" charset="0"/>
              </a:rPr>
              <a:t> PANGKAT PERWIRA MENENGAH DAN TINGGI</a:t>
            </a:r>
            <a:endParaRPr lang="en-US" sz="12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5617" name="Rectangle 25"/>
          <p:cNvSpPr>
            <a:spLocks noChangeArrowheads="1"/>
          </p:cNvSpPr>
          <p:nvPr/>
        </p:nvSpPr>
        <p:spPr bwMode="auto">
          <a:xfrm>
            <a:off x="1600200" y="2895600"/>
            <a:ext cx="5410200" cy="228600"/>
          </a:xfrm>
          <a:prstGeom prst="rect">
            <a:avLst/>
          </a:prstGeom>
          <a:solidFill>
            <a:srgbClr val="6600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18" name="AutoShape 15"/>
          <p:cNvSpPr>
            <a:spLocks noChangeArrowheads="1"/>
          </p:cNvSpPr>
          <p:nvPr/>
        </p:nvSpPr>
        <p:spPr bwMode="auto">
          <a:xfrm flipH="1">
            <a:off x="6858000" y="2895600"/>
            <a:ext cx="381000" cy="457200"/>
          </a:xfrm>
          <a:prstGeom prst="downArrow">
            <a:avLst>
              <a:gd name="adj1" fmla="val 50000"/>
              <a:gd name="adj2" fmla="val 76583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19" name="AutoShape 15"/>
          <p:cNvSpPr>
            <a:spLocks noChangeArrowheads="1"/>
          </p:cNvSpPr>
          <p:nvPr/>
        </p:nvSpPr>
        <p:spPr bwMode="auto">
          <a:xfrm flipH="1">
            <a:off x="4114800" y="3048000"/>
            <a:ext cx="381000" cy="457200"/>
          </a:xfrm>
          <a:prstGeom prst="downArrow">
            <a:avLst>
              <a:gd name="adj1" fmla="val 50000"/>
              <a:gd name="adj2" fmla="val 76583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20" name="AutoShape 15"/>
          <p:cNvSpPr>
            <a:spLocks noChangeArrowheads="1"/>
          </p:cNvSpPr>
          <p:nvPr/>
        </p:nvSpPr>
        <p:spPr bwMode="auto">
          <a:xfrm flipH="1">
            <a:off x="1371600" y="2895600"/>
            <a:ext cx="381000" cy="457200"/>
          </a:xfrm>
          <a:prstGeom prst="downArrow">
            <a:avLst>
              <a:gd name="adj1" fmla="val 50000"/>
              <a:gd name="adj2" fmla="val 76583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21" name="Rectangle 67"/>
          <p:cNvSpPr>
            <a:spLocks noChangeArrowheads="1"/>
          </p:cNvSpPr>
          <p:nvPr/>
        </p:nvSpPr>
        <p:spPr bwMode="auto">
          <a:xfrm>
            <a:off x="3200400" y="4953000"/>
            <a:ext cx="2133600" cy="606425"/>
          </a:xfrm>
          <a:prstGeom prst="rect">
            <a:avLst/>
          </a:prstGeom>
          <a:solidFill>
            <a:srgbClr val="CC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DIPOTONG PPh Ps. 21 :</a:t>
            </a:r>
          </a:p>
          <a:p>
            <a:pPr algn="ctr" eaLnBrk="0" hangingPunct="0"/>
            <a:r>
              <a:rPr lang="id-ID" sz="1100">
                <a:solidFill>
                  <a:srgbClr val="000066"/>
                </a:solidFill>
                <a:latin typeface="Arial" pitchFamily="34" charset="0"/>
              </a:rPr>
              <a:t>5</a:t>
            </a:r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% DARI PENGH. BRUTO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(FINAL)</a:t>
            </a:r>
          </a:p>
        </p:txBody>
      </p:sp>
      <p:sp>
        <p:nvSpPr>
          <p:cNvPr id="25622" name="Rectangle 67"/>
          <p:cNvSpPr>
            <a:spLocks noChangeArrowheads="1"/>
          </p:cNvSpPr>
          <p:nvPr/>
        </p:nvSpPr>
        <p:spPr bwMode="auto">
          <a:xfrm>
            <a:off x="6096000" y="4953000"/>
            <a:ext cx="2133600" cy="606425"/>
          </a:xfrm>
          <a:prstGeom prst="rect">
            <a:avLst/>
          </a:prstGeom>
          <a:solidFill>
            <a:srgbClr val="CC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DIPOTONG PPh Ps. 21 :</a:t>
            </a:r>
          </a:p>
          <a:p>
            <a:pPr algn="ctr" eaLnBrk="0" hangingPunct="0"/>
            <a:r>
              <a:rPr lang="id-ID" sz="1100">
                <a:solidFill>
                  <a:srgbClr val="000066"/>
                </a:solidFill>
                <a:latin typeface="Arial" pitchFamily="34" charset="0"/>
              </a:rPr>
              <a:t>15</a:t>
            </a:r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% DARI PENGH. BRUTO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(FINAL)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F15C5F-69C6-476C-93FE-15558CD46841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762000" y="304800"/>
            <a:ext cx="7924800" cy="121920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PENGHASILAN YANG DITERIMA OLEH PENERIMA PENGHASILAN </a:t>
            </a:r>
          </a:p>
          <a:p>
            <a:pPr algn="ctr" eaLnBrk="0" hangingPunct="0"/>
            <a:r>
              <a:rPr lang="en-US" i="1" u="sng">
                <a:solidFill>
                  <a:srgbClr val="FF0000"/>
                </a:solidFill>
                <a:latin typeface="Arial" pitchFamily="34" charset="0"/>
              </a:rPr>
              <a:t>SELAIN</a:t>
            </a:r>
            <a:r>
              <a:rPr lang="en-US" i="1" u="sng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PEJABAT NEGARA, PNS, ANGGOTA TNI</a:t>
            </a:r>
            <a:r>
              <a:rPr lang="id-ID">
                <a:solidFill>
                  <a:srgbClr val="000066"/>
                </a:solidFill>
                <a:latin typeface="Arial" pitchFamily="34" charset="0"/>
              </a:rPr>
              <a:t>, POLRI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 DAN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PARA PENSIUNAN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YG DIBEBANKAN KEPADA APBN/APBD</a:t>
            </a:r>
          </a:p>
        </p:txBody>
      </p:sp>
      <p:sp>
        <p:nvSpPr>
          <p:cNvPr id="26630" name="AutoShape 5"/>
          <p:cNvSpPr>
            <a:spLocks noChangeArrowheads="1"/>
          </p:cNvSpPr>
          <p:nvPr/>
        </p:nvSpPr>
        <p:spPr bwMode="auto">
          <a:xfrm>
            <a:off x="312738" y="2633663"/>
            <a:ext cx="3844925" cy="1957387"/>
          </a:xfrm>
          <a:prstGeom prst="roundRect">
            <a:avLst>
              <a:gd name="adj" fmla="val 3273"/>
            </a:avLst>
          </a:prstGeom>
          <a:solidFill>
            <a:srgbClr val="CCFFFF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UPAH HARIAN</a:t>
            </a:r>
          </a:p>
          <a:p>
            <a:pPr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UPAH MINGGUAN</a:t>
            </a:r>
          </a:p>
          <a:p>
            <a:pPr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UPAH SATUAN</a:t>
            </a:r>
          </a:p>
          <a:p>
            <a:pPr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UANG SAKU HARIAN</a:t>
            </a:r>
          </a:p>
          <a:p>
            <a:pPr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UPAH BORONGAN</a:t>
            </a:r>
          </a:p>
        </p:txBody>
      </p:sp>
      <p:sp>
        <p:nvSpPr>
          <p:cNvPr id="26631" name="AutoShape 6"/>
          <p:cNvSpPr>
            <a:spLocks noChangeArrowheads="1"/>
          </p:cNvSpPr>
          <p:nvPr/>
        </p:nvSpPr>
        <p:spPr bwMode="auto">
          <a:xfrm>
            <a:off x="4656138" y="2619375"/>
            <a:ext cx="4335462" cy="1971675"/>
          </a:xfrm>
          <a:prstGeom prst="roundRect">
            <a:avLst>
              <a:gd name="adj" fmla="val 3931"/>
            </a:avLst>
          </a:prstGeom>
          <a:solidFill>
            <a:srgbClr val="CCFFFF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HONORARIUM, KOMISI, FEE, DAN </a:t>
            </a:r>
            <a:endParaRPr lang="id-ID">
              <a:solidFill>
                <a:srgbClr val="000066"/>
              </a:solidFill>
              <a:latin typeface="Arial" pitchFamily="34" charset="0"/>
            </a:endParaRPr>
          </a:p>
          <a:p>
            <a:pPr eaLnBrk="0" hangingPunct="0"/>
            <a:r>
              <a:rPr lang="id-ID">
                <a:solidFill>
                  <a:srgbClr val="000066"/>
                </a:solidFill>
                <a:latin typeface="Arial" pitchFamily="34" charset="0"/>
              </a:rPr>
              <a:t>IMBALAN SEJENIS LAINNYA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 SBG</a:t>
            </a:r>
            <a:endParaRPr lang="id-ID">
              <a:solidFill>
                <a:srgbClr val="000066"/>
              </a:solidFill>
              <a:latin typeface="Arial" pitchFamily="34" charset="0"/>
            </a:endParaRPr>
          </a:p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IMBALAN SEHUBUNGAN</a:t>
            </a:r>
            <a:r>
              <a:rPr lang="id-ID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DGN </a:t>
            </a:r>
            <a:endParaRPr lang="id-ID">
              <a:solidFill>
                <a:srgbClr val="000066"/>
              </a:solidFill>
              <a:latin typeface="Arial" pitchFamily="34" charset="0"/>
            </a:endParaRPr>
          </a:p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PEKERJAAN, JASA, DAN KEGIATAN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4876800" y="5124450"/>
            <a:ext cx="4114800" cy="120015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DIPOTONG PPh Psl 21/26 DARI</a:t>
            </a:r>
            <a:endParaRPr lang="id-ID">
              <a:solidFill>
                <a:srgbClr val="000066"/>
              </a:solidFill>
              <a:latin typeface="Arial" pitchFamily="34" charset="0"/>
            </a:endParaRP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PENGHASILAN BRUTO</a:t>
            </a:r>
            <a:r>
              <a:rPr lang="id-ID">
                <a:solidFill>
                  <a:srgbClr val="000066"/>
                </a:solidFill>
                <a:latin typeface="Arial" pitchFamily="34" charset="0"/>
              </a:rPr>
              <a:t> X NORMA</a:t>
            </a:r>
          </a:p>
          <a:p>
            <a:pPr algn="ctr" eaLnBrk="0" hangingPunct="0"/>
            <a:r>
              <a:rPr lang="id-ID">
                <a:solidFill>
                  <a:srgbClr val="000066"/>
                </a:solidFill>
                <a:latin typeface="Arial" pitchFamily="34" charset="0"/>
              </a:rPr>
              <a:t>PENGHASILAN NETO (50%)</a:t>
            </a:r>
            <a:endParaRPr lang="en-US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2032000" y="2171700"/>
            <a:ext cx="4978400" cy="114300"/>
          </a:xfrm>
          <a:prstGeom prst="rect">
            <a:avLst/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d-ID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flipH="1">
            <a:off x="6705600" y="2266950"/>
            <a:ext cx="406400" cy="323850"/>
          </a:xfrm>
          <a:prstGeom prst="downArrow">
            <a:avLst>
              <a:gd name="adj1" fmla="val 50000"/>
              <a:gd name="adj2" fmla="val 35727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flipH="1">
            <a:off x="1930400" y="2266950"/>
            <a:ext cx="406400" cy="323850"/>
          </a:xfrm>
          <a:prstGeom prst="downArrow">
            <a:avLst>
              <a:gd name="adj1" fmla="val 50000"/>
              <a:gd name="adj2" fmla="val 35727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4470400" y="1524000"/>
            <a:ext cx="203200" cy="228600"/>
          </a:xfrm>
          <a:prstGeom prst="rect">
            <a:avLst/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flipH="1">
            <a:off x="5105400" y="4724400"/>
            <a:ext cx="3540125" cy="3333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8" name="AutoShape 17"/>
          <p:cNvSpPr>
            <a:spLocks noChangeArrowheads="1"/>
          </p:cNvSpPr>
          <p:nvPr/>
        </p:nvSpPr>
        <p:spPr bwMode="auto">
          <a:xfrm>
            <a:off x="2667000" y="1752600"/>
            <a:ext cx="3844925" cy="447675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Penghasilan teratur dan tidak teratur </a:t>
            </a:r>
          </a:p>
        </p:txBody>
      </p:sp>
      <p:sp>
        <p:nvSpPr>
          <p:cNvPr id="26639" name="AutoShape 13"/>
          <p:cNvSpPr>
            <a:spLocks noChangeArrowheads="1"/>
          </p:cNvSpPr>
          <p:nvPr/>
        </p:nvSpPr>
        <p:spPr bwMode="auto">
          <a:xfrm flipH="1">
            <a:off x="381000" y="4724400"/>
            <a:ext cx="3540125" cy="3333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40" name="Rectangle 8"/>
          <p:cNvSpPr>
            <a:spLocks noChangeArrowheads="1"/>
          </p:cNvSpPr>
          <p:nvPr/>
        </p:nvSpPr>
        <p:spPr bwMode="auto">
          <a:xfrm>
            <a:off x="228600" y="5181600"/>
            <a:ext cx="4114800" cy="120015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DIPOTONG PPh Psl 21/26 DARI</a:t>
            </a:r>
            <a:endParaRPr lang="id-ID">
              <a:solidFill>
                <a:srgbClr val="000066"/>
              </a:solidFill>
              <a:latin typeface="Arial" pitchFamily="34" charset="0"/>
            </a:endParaRP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PENGHASILAN BRUTO</a:t>
            </a:r>
            <a:r>
              <a:rPr lang="id-ID">
                <a:solidFill>
                  <a:srgbClr val="000066"/>
                </a:solidFill>
                <a:latin typeface="Arial" pitchFamily="34" charset="0"/>
              </a:rPr>
              <a:t>- PTKP</a:t>
            </a:r>
            <a:endParaRPr lang="en-US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 rot="19362511">
            <a:off x="-239949" y="4013277"/>
            <a:ext cx="4358297" cy="39754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FFC000"/>
                </a:solidFill>
              </a:rPr>
              <a:t>Cenderung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</a:rPr>
              <a:t>tdk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</a:rPr>
              <a:t>terutang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2286000" y="6460455"/>
            <a:ext cx="4358297" cy="3052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400" dirty="0" smtClean="0">
                <a:solidFill>
                  <a:srgbClr val="990000"/>
                </a:solidFill>
              </a:rPr>
              <a:t>PER - 31/PJ/2012</a:t>
            </a:r>
            <a:endParaRPr lang="en-US" sz="14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ECECA1-F13E-42AF-A7C1-1935E9082A5C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49600" y="617220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4276" name="Rectangle 4"/>
          <p:cNvSpPr>
            <a:spLocks noChangeArrowheads="1"/>
          </p:cNvSpPr>
          <p:nvPr/>
        </p:nvSpPr>
        <p:spPr bwMode="auto">
          <a:xfrm>
            <a:off x="1524000" y="161925"/>
            <a:ext cx="6781800" cy="447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FAFEE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Penghitungan PPh Pasal 21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1905000" y="609600"/>
            <a:ext cx="5097463" cy="77152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FFFF99"/>
                </a:solidFill>
                <a:latin typeface="Arial" pitchFamily="34" charset="0"/>
              </a:rPr>
              <a:t>ATAS PENGHASILAN BERUPA UPAH  HARIAN,</a:t>
            </a:r>
          </a:p>
          <a:p>
            <a:pPr algn="ctr" eaLnBrk="0" hangingPunct="0"/>
            <a:r>
              <a:rPr lang="en-US" sz="1600">
                <a:solidFill>
                  <a:srgbClr val="FFFF99"/>
                </a:solidFill>
                <a:latin typeface="Arial" pitchFamily="34" charset="0"/>
              </a:rPr>
              <a:t>MINGGUAN,  SATUAN, BORONGAN, DAN </a:t>
            </a:r>
          </a:p>
          <a:p>
            <a:pPr algn="ctr" eaLnBrk="0" hangingPunct="0"/>
            <a:r>
              <a:rPr lang="en-US" sz="1600">
                <a:solidFill>
                  <a:srgbClr val="FFFF99"/>
                </a:solidFill>
                <a:latin typeface="Arial" pitchFamily="34" charset="0"/>
              </a:rPr>
              <a:t>UANG SAKU HARIAN</a:t>
            </a: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838200" y="2133600"/>
            <a:ext cx="2133600" cy="447675"/>
          </a:xfrm>
          <a:prstGeom prst="roundRect">
            <a:avLst>
              <a:gd name="adj" fmla="val 12486"/>
            </a:avLst>
          </a:prstGeom>
          <a:solidFill>
            <a:srgbClr val="FFCC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dirty="0">
                <a:solidFill>
                  <a:srgbClr val="001918"/>
                </a:solidFill>
                <a:latin typeface="Arial" pitchFamily="34" charset="0"/>
              </a:rPr>
              <a:t>TIDAK LEBIH DARI</a:t>
            </a:r>
          </a:p>
          <a:p>
            <a:pPr algn="ctr" eaLnBrk="0" hangingPunct="0"/>
            <a:r>
              <a:rPr lang="en-US" sz="1600" dirty="0" err="1">
                <a:solidFill>
                  <a:srgbClr val="001918"/>
                </a:solidFill>
                <a:latin typeface="Arial" pitchFamily="34" charset="0"/>
              </a:rPr>
              <a:t>Rp</a:t>
            </a:r>
            <a:r>
              <a:rPr lang="en-US" sz="1600" dirty="0">
                <a:solidFill>
                  <a:srgbClr val="001918"/>
                </a:solidFill>
                <a:latin typeface="Arial" pitchFamily="34" charset="0"/>
              </a:rPr>
              <a:t> </a:t>
            </a:r>
            <a:r>
              <a:rPr lang="en-US" sz="1600" dirty="0" smtClean="0">
                <a:solidFill>
                  <a:srgbClr val="001918"/>
                </a:solidFill>
                <a:latin typeface="Arial" pitchFamily="34" charset="0"/>
              </a:rPr>
              <a:t>300.000</a:t>
            </a:r>
            <a:r>
              <a:rPr lang="en-US" sz="1600" dirty="0">
                <a:solidFill>
                  <a:srgbClr val="001918"/>
                </a:solidFill>
                <a:latin typeface="Arial" pitchFamily="34" charset="0"/>
              </a:rPr>
              <a:t>,-</a:t>
            </a: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 flipH="1">
            <a:off x="1508125" y="1871663"/>
            <a:ext cx="711200" cy="2286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838200" y="3663950"/>
            <a:ext cx="2057400" cy="531813"/>
          </a:xfrm>
          <a:prstGeom prst="roundRect">
            <a:avLst>
              <a:gd name="adj" fmla="val 12486"/>
            </a:avLst>
          </a:prstGeom>
          <a:solidFill>
            <a:srgbClr val="FAFEE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TIDAK DIPOTONG</a:t>
            </a:r>
          </a:p>
          <a:p>
            <a:pPr algn="ctr" eaLnBrk="0" hangingPunct="0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PPh Ps.21</a:t>
            </a: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 flipH="1">
            <a:off x="4114800" y="1447800"/>
            <a:ext cx="695325" cy="190500"/>
          </a:xfrm>
          <a:prstGeom prst="downArrow">
            <a:avLst>
              <a:gd name="adj1" fmla="val 50000"/>
              <a:gd name="adj2" fmla="val 45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3132138" y="1662113"/>
            <a:ext cx="2430462" cy="390525"/>
          </a:xfrm>
          <a:prstGeom prst="roundRect">
            <a:avLst>
              <a:gd name="adj" fmla="val 12486"/>
            </a:avLst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  <a:latin typeface="Arial" pitchFamily="34" charset="0"/>
              </a:rPr>
              <a:t>DIBAYAR HARIAN</a:t>
            </a: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5703888" y="2176463"/>
            <a:ext cx="2133600" cy="447675"/>
          </a:xfrm>
          <a:prstGeom prst="roundRect">
            <a:avLst>
              <a:gd name="adj" fmla="val 12486"/>
            </a:avLst>
          </a:prstGeom>
          <a:solidFill>
            <a:srgbClr val="FFCC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LEBIH DARI</a:t>
            </a:r>
          </a:p>
          <a:p>
            <a:pPr algn="ctr" eaLnBrk="0" hangingPunct="0"/>
            <a:r>
              <a:rPr lang="en-US" sz="1600" dirty="0" err="1">
                <a:solidFill>
                  <a:srgbClr val="191901"/>
                </a:solidFill>
                <a:latin typeface="Arial" pitchFamily="34" charset="0"/>
              </a:rPr>
              <a:t>Rp</a:t>
            </a:r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 </a:t>
            </a:r>
            <a:r>
              <a:rPr lang="en-US" sz="1600" dirty="0" smtClean="0">
                <a:solidFill>
                  <a:srgbClr val="191901"/>
                </a:solidFill>
                <a:latin typeface="Arial" pitchFamily="34" charset="0"/>
              </a:rPr>
              <a:t>300.000</a:t>
            </a:r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,-</a:t>
            </a:r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 flipH="1">
            <a:off x="6378575" y="1925638"/>
            <a:ext cx="711200" cy="214312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5703888" y="2878138"/>
            <a:ext cx="2133600" cy="531812"/>
          </a:xfrm>
          <a:prstGeom prst="roundRect">
            <a:avLst>
              <a:gd name="adj" fmla="val 12486"/>
            </a:avLst>
          </a:prstGeom>
          <a:solidFill>
            <a:srgbClr val="CCFF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DIKURANGI</a:t>
            </a:r>
          </a:p>
          <a:p>
            <a:pPr algn="ctr" eaLnBrk="0" hangingPunct="0"/>
            <a:r>
              <a:rPr lang="en-US" sz="1600" dirty="0" err="1">
                <a:solidFill>
                  <a:srgbClr val="191901"/>
                </a:solidFill>
                <a:latin typeface="Arial" pitchFamily="34" charset="0"/>
              </a:rPr>
              <a:t>Rp</a:t>
            </a:r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 </a:t>
            </a:r>
            <a:r>
              <a:rPr lang="en-US" sz="1600" dirty="0" smtClean="0">
                <a:solidFill>
                  <a:srgbClr val="191901"/>
                </a:solidFill>
                <a:latin typeface="Arial" pitchFamily="34" charset="0"/>
              </a:rPr>
              <a:t>300.000</a:t>
            </a:r>
            <a:r>
              <a:rPr lang="en-US" sz="1600" dirty="0">
                <a:solidFill>
                  <a:srgbClr val="191901"/>
                </a:solidFill>
                <a:latin typeface="Arial" pitchFamily="34" charset="0"/>
              </a:rPr>
              <a:t>,-</a:t>
            </a:r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5703888" y="3678238"/>
            <a:ext cx="2133600" cy="503237"/>
          </a:xfrm>
          <a:prstGeom prst="roundRect">
            <a:avLst>
              <a:gd name="adj" fmla="val 12486"/>
            </a:avLst>
          </a:prstGeom>
          <a:solidFill>
            <a:srgbClr val="FAFEE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DIPOTONG PPh</a:t>
            </a:r>
          </a:p>
          <a:p>
            <a:pPr algn="ctr" eaLnBrk="0" hangingPunct="0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TARIF 5%</a:t>
            </a: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>
            <a:off x="541338" y="4491038"/>
            <a:ext cx="8239125" cy="490537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solidFill>
                  <a:schemeClr val="hlink"/>
                </a:solidFill>
                <a:latin typeface="Arial" pitchFamily="34" charset="0"/>
              </a:rPr>
              <a:t>PADA SAAT TELAH MELEBIHI </a:t>
            </a:r>
          </a:p>
          <a:p>
            <a:pPr algn="ctr" eaLnBrk="0" hangingPunct="0"/>
            <a:r>
              <a:rPr lang="en-US" sz="1400">
                <a:solidFill>
                  <a:schemeClr val="hlink"/>
                </a:solidFill>
                <a:latin typeface="Arial" pitchFamily="34" charset="0"/>
              </a:rPr>
              <a:t>Rp 1.320.000 DALAM SATU BULAN KALENDER</a:t>
            </a:r>
          </a:p>
        </p:txBody>
      </p:sp>
      <p:sp>
        <p:nvSpPr>
          <p:cNvPr id="27664" name="AutoShape 17"/>
          <p:cNvSpPr>
            <a:spLocks noChangeArrowheads="1"/>
          </p:cNvSpPr>
          <p:nvPr/>
        </p:nvSpPr>
        <p:spPr bwMode="auto">
          <a:xfrm>
            <a:off x="4027488" y="5181600"/>
            <a:ext cx="1154112" cy="914400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PKP</a:t>
            </a:r>
          </a:p>
        </p:txBody>
      </p:sp>
      <p:sp>
        <p:nvSpPr>
          <p:cNvPr id="27665" name="AutoShape 18"/>
          <p:cNvSpPr>
            <a:spLocks noChangeArrowheads="1"/>
          </p:cNvSpPr>
          <p:nvPr/>
        </p:nvSpPr>
        <p:spPr bwMode="auto">
          <a:xfrm>
            <a:off x="6477000" y="5029200"/>
            <a:ext cx="1676400" cy="5969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JIKA PENGHASILAN </a:t>
            </a:r>
          </a:p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KUMULATIF DLM</a:t>
            </a:r>
          </a:p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1 BLN </a:t>
            </a:r>
            <a:r>
              <a:rPr lang="en-US" sz="1000" u="sng" dirty="0">
                <a:solidFill>
                  <a:srgbClr val="000066"/>
                </a:solidFill>
                <a:latin typeface="Arial" pitchFamily="34" charset="0"/>
              </a:rPr>
              <a:t>&lt;</a:t>
            </a:r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sz="1000" dirty="0" err="1">
                <a:solidFill>
                  <a:srgbClr val="000066"/>
                </a:solidFill>
                <a:latin typeface="Arial" pitchFamily="34" charset="0"/>
              </a:rPr>
              <a:t>Rp</a:t>
            </a:r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sz="1000" dirty="0" smtClean="0">
                <a:solidFill>
                  <a:srgbClr val="000066"/>
                </a:solidFill>
                <a:latin typeface="Arial" pitchFamily="34" charset="0"/>
              </a:rPr>
              <a:t>8.200.000</a:t>
            </a:r>
            <a:endParaRPr lang="en-US" sz="10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7666" name="Rectangle 19"/>
          <p:cNvSpPr>
            <a:spLocks noChangeArrowheads="1"/>
          </p:cNvSpPr>
          <p:nvPr/>
        </p:nvSpPr>
        <p:spPr bwMode="auto">
          <a:xfrm>
            <a:off x="1676400" y="1771650"/>
            <a:ext cx="1447800" cy="142875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67" name="Rectangle 20"/>
          <p:cNvSpPr>
            <a:spLocks noChangeArrowheads="1"/>
          </p:cNvSpPr>
          <p:nvPr/>
        </p:nvSpPr>
        <p:spPr bwMode="auto">
          <a:xfrm>
            <a:off x="5562600" y="1828800"/>
            <a:ext cx="1346200" cy="142875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68" name="AutoShape 21"/>
          <p:cNvSpPr>
            <a:spLocks noChangeArrowheads="1"/>
          </p:cNvSpPr>
          <p:nvPr/>
        </p:nvSpPr>
        <p:spPr bwMode="auto">
          <a:xfrm flipH="1">
            <a:off x="1506538" y="2662238"/>
            <a:ext cx="695325" cy="933450"/>
          </a:xfrm>
          <a:prstGeom prst="downArrow">
            <a:avLst>
              <a:gd name="adj1" fmla="val 50000"/>
              <a:gd name="adj2" fmla="val 24456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69" name="AutoShape 22"/>
          <p:cNvSpPr>
            <a:spLocks noChangeArrowheads="1"/>
          </p:cNvSpPr>
          <p:nvPr/>
        </p:nvSpPr>
        <p:spPr bwMode="auto">
          <a:xfrm flipH="1">
            <a:off x="6550025" y="2676525"/>
            <a:ext cx="695325" cy="176213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0" name="AutoShape 23"/>
          <p:cNvSpPr>
            <a:spLocks noChangeArrowheads="1"/>
          </p:cNvSpPr>
          <p:nvPr/>
        </p:nvSpPr>
        <p:spPr bwMode="auto">
          <a:xfrm flipH="1">
            <a:off x="6600825" y="3448050"/>
            <a:ext cx="695325" cy="176213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1" name="AutoShape 24"/>
          <p:cNvSpPr>
            <a:spLocks noChangeArrowheads="1"/>
          </p:cNvSpPr>
          <p:nvPr/>
        </p:nvSpPr>
        <p:spPr bwMode="auto">
          <a:xfrm flipH="1">
            <a:off x="1958975" y="4191000"/>
            <a:ext cx="4724400" cy="27622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2" name="AutoShape 25"/>
          <p:cNvSpPr>
            <a:spLocks noChangeArrowheads="1"/>
          </p:cNvSpPr>
          <p:nvPr/>
        </p:nvSpPr>
        <p:spPr bwMode="auto">
          <a:xfrm flipH="1">
            <a:off x="1752600" y="4995863"/>
            <a:ext cx="695325" cy="176212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FF99CC"/>
          </a:solidFill>
          <a:ln w="127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3" name="AutoShape 27"/>
          <p:cNvSpPr>
            <a:spLocks noChangeArrowheads="1"/>
          </p:cNvSpPr>
          <p:nvPr/>
        </p:nvSpPr>
        <p:spPr bwMode="auto">
          <a:xfrm>
            <a:off x="3663950" y="5386388"/>
            <a:ext cx="457200" cy="381000"/>
          </a:xfrm>
          <a:prstGeom prst="rightArrow">
            <a:avLst>
              <a:gd name="adj1" fmla="val 50000"/>
              <a:gd name="adj2" fmla="val 60017"/>
            </a:avLst>
          </a:prstGeom>
          <a:solidFill>
            <a:srgbClr val="FF99CC"/>
          </a:solidFill>
          <a:ln w="127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4" name="AutoShape 28"/>
          <p:cNvSpPr>
            <a:spLocks noChangeArrowheads="1"/>
          </p:cNvSpPr>
          <p:nvPr/>
        </p:nvSpPr>
        <p:spPr bwMode="auto">
          <a:xfrm>
            <a:off x="4003675" y="6334125"/>
            <a:ext cx="4149725" cy="5238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FFFF00"/>
                </a:solidFill>
                <a:latin typeface="Arial" pitchFamily="34" charset="0"/>
              </a:rPr>
              <a:t>DIPERHITUNGKAN PPh Ps.21</a:t>
            </a:r>
          </a:p>
          <a:p>
            <a:pPr algn="ctr" eaLnBrk="0" hangingPunct="0"/>
            <a:r>
              <a:rPr lang="en-US" sz="1600">
                <a:solidFill>
                  <a:srgbClr val="FFFF00"/>
                </a:solidFill>
                <a:latin typeface="Arial" pitchFamily="34" charset="0"/>
              </a:rPr>
              <a:t>YANG TELAH DIPOTONG</a:t>
            </a:r>
          </a:p>
        </p:txBody>
      </p:sp>
      <p:sp>
        <p:nvSpPr>
          <p:cNvPr id="27675" name="AutoShape 33"/>
          <p:cNvSpPr>
            <a:spLocks noChangeArrowheads="1"/>
          </p:cNvSpPr>
          <p:nvPr/>
        </p:nvSpPr>
        <p:spPr bwMode="auto">
          <a:xfrm>
            <a:off x="8197850" y="5029200"/>
            <a:ext cx="914400" cy="1358900"/>
          </a:xfrm>
          <a:prstGeom prst="roundRect">
            <a:avLst>
              <a:gd name="adj" fmla="val 8991"/>
            </a:avLst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000">
                <a:solidFill>
                  <a:srgbClr val="000000"/>
                </a:solidFill>
                <a:latin typeface="Arial" pitchFamily="34" charset="0"/>
              </a:rPr>
              <a:t>JIKA WP TDK MEMILIKI NPWP MAKA</a:t>
            </a:r>
          </a:p>
          <a:p>
            <a:pPr algn="ctr" eaLnBrk="0" hangingPunct="0"/>
            <a:r>
              <a:rPr lang="en-US" sz="1000">
                <a:solidFill>
                  <a:srgbClr val="000000"/>
                </a:solidFill>
                <a:latin typeface="Arial" pitchFamily="34" charset="0"/>
              </a:rPr>
              <a:t>TARIFNYA 20% LEBIH TINGGI</a:t>
            </a:r>
          </a:p>
        </p:txBody>
      </p:sp>
      <p:sp>
        <p:nvSpPr>
          <p:cNvPr id="27676" name="AutoShape 42"/>
          <p:cNvSpPr>
            <a:spLocks noChangeArrowheads="1"/>
          </p:cNvSpPr>
          <p:nvPr/>
        </p:nvSpPr>
        <p:spPr bwMode="auto">
          <a:xfrm>
            <a:off x="5181600" y="5135563"/>
            <a:ext cx="457200" cy="381000"/>
          </a:xfrm>
          <a:prstGeom prst="rightArrow">
            <a:avLst>
              <a:gd name="adj1" fmla="val 50000"/>
              <a:gd name="adj2" fmla="val 60017"/>
            </a:avLst>
          </a:prstGeom>
          <a:solidFill>
            <a:srgbClr val="FF99CC"/>
          </a:solidFill>
          <a:ln w="127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7" name="AutoShape 43"/>
          <p:cNvSpPr>
            <a:spLocks noChangeArrowheads="1"/>
          </p:cNvSpPr>
          <p:nvPr/>
        </p:nvSpPr>
        <p:spPr bwMode="auto">
          <a:xfrm>
            <a:off x="5715000" y="5127625"/>
            <a:ext cx="838200" cy="3810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marL="190500" lvl="1" algn="r" eaLnBrk="0" hangingPunct="0"/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TARIF 5%</a:t>
            </a:r>
            <a:endParaRPr lang="en-US" sz="16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7678" name="AutoShape 44"/>
          <p:cNvSpPr>
            <a:spLocks noChangeArrowheads="1"/>
          </p:cNvSpPr>
          <p:nvPr/>
        </p:nvSpPr>
        <p:spPr bwMode="auto">
          <a:xfrm>
            <a:off x="5181600" y="5715000"/>
            <a:ext cx="457200" cy="381000"/>
          </a:xfrm>
          <a:prstGeom prst="rightArrow">
            <a:avLst>
              <a:gd name="adj1" fmla="val 50000"/>
              <a:gd name="adj2" fmla="val 60017"/>
            </a:avLst>
          </a:prstGeom>
          <a:solidFill>
            <a:srgbClr val="FF99CC"/>
          </a:solidFill>
          <a:ln w="127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9" name="AutoShape 52"/>
          <p:cNvSpPr>
            <a:spLocks noChangeArrowheads="1"/>
          </p:cNvSpPr>
          <p:nvPr/>
        </p:nvSpPr>
        <p:spPr bwMode="auto">
          <a:xfrm>
            <a:off x="6477000" y="5651500"/>
            <a:ext cx="1676400" cy="5969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JIKA PENGHASILAN </a:t>
            </a:r>
          </a:p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KUMULATIF DLM</a:t>
            </a:r>
          </a:p>
          <a:p>
            <a:pPr marL="190500" lvl="1" eaLnBrk="0" hangingPunct="0"/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1 BLN </a:t>
            </a:r>
            <a:r>
              <a:rPr lang="en-US" sz="1000" u="sng" dirty="0">
                <a:solidFill>
                  <a:srgbClr val="000066"/>
                </a:solidFill>
                <a:latin typeface="Arial" pitchFamily="34" charset="0"/>
              </a:rPr>
              <a:t>&gt;</a:t>
            </a:r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sz="1000" dirty="0" err="1">
                <a:solidFill>
                  <a:srgbClr val="000066"/>
                </a:solidFill>
                <a:latin typeface="Arial" pitchFamily="34" charset="0"/>
              </a:rPr>
              <a:t>Rp</a:t>
            </a:r>
            <a:r>
              <a:rPr lang="en-US" sz="100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sz="1000" dirty="0" smtClean="0">
                <a:solidFill>
                  <a:srgbClr val="000066"/>
                </a:solidFill>
                <a:latin typeface="Arial" pitchFamily="34" charset="0"/>
              </a:rPr>
              <a:t>8.200.000</a:t>
            </a:r>
            <a:endParaRPr lang="en-US" sz="10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7680" name="AutoShape 53"/>
          <p:cNvSpPr>
            <a:spLocks noChangeArrowheads="1"/>
          </p:cNvSpPr>
          <p:nvPr/>
        </p:nvSpPr>
        <p:spPr bwMode="auto">
          <a:xfrm>
            <a:off x="5638800" y="5749925"/>
            <a:ext cx="1066800" cy="3810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marL="190500" lvl="1" algn="r" eaLnBrk="0" hangingPunct="0"/>
            <a:r>
              <a:rPr lang="en-US" sz="1200">
                <a:solidFill>
                  <a:srgbClr val="000066"/>
                </a:solidFill>
                <a:latin typeface="Arial" pitchFamily="34" charset="0"/>
              </a:rPr>
              <a:t>TARIF Psl 17</a:t>
            </a:r>
            <a:endParaRPr lang="en-US" sz="16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7681" name="AutoShape 57"/>
          <p:cNvSpPr>
            <a:spLocks noChangeArrowheads="1"/>
          </p:cNvSpPr>
          <p:nvPr/>
        </p:nvSpPr>
        <p:spPr bwMode="auto">
          <a:xfrm>
            <a:off x="914400" y="5857875"/>
            <a:ext cx="2514600" cy="685800"/>
          </a:xfrm>
          <a:prstGeom prst="roundRect">
            <a:avLst>
              <a:gd name="adj" fmla="val 12486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Iuran Jaminan Hari Tua/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Iuran Tunjangan Hari Tua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yg dibayarkan ke Jamsostek, </a:t>
            </a:r>
          </a:p>
          <a:p>
            <a:pPr algn="ctr" eaLnBrk="0" hangingPunct="0"/>
            <a:r>
              <a:rPr lang="en-US" sz="1100">
                <a:solidFill>
                  <a:srgbClr val="000066"/>
                </a:solidFill>
                <a:latin typeface="Arial" pitchFamily="34" charset="0"/>
              </a:rPr>
              <a:t>bila diwajibkan </a:t>
            </a:r>
          </a:p>
        </p:txBody>
      </p:sp>
      <p:sp>
        <p:nvSpPr>
          <p:cNvPr id="27682" name="AutoShape 16"/>
          <p:cNvSpPr>
            <a:spLocks noChangeArrowheads="1"/>
          </p:cNvSpPr>
          <p:nvPr/>
        </p:nvSpPr>
        <p:spPr bwMode="auto">
          <a:xfrm>
            <a:off x="381000" y="5192713"/>
            <a:ext cx="3276600" cy="674687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DIKURANGI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PTKP HARIAN SEBENARNYA +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4800" y="685800"/>
            <a:ext cx="755335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SKIP</a:t>
            </a:r>
            <a:endParaRPr lang="en-US" dirty="0"/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 rot="19362511">
            <a:off x="2037132" y="3108445"/>
            <a:ext cx="4358297" cy="39754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FFC000"/>
                </a:solidFill>
              </a:rPr>
              <a:t>Cenderung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</a:rPr>
              <a:t>tdk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</a:rPr>
              <a:t>terutang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E7A8C-5A66-4B52-BA19-A20571806D86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28675" name="Text Box 79"/>
          <p:cNvSpPr txBox="1">
            <a:spLocks noChangeArrowheads="1"/>
          </p:cNvSpPr>
          <p:nvPr/>
        </p:nvSpPr>
        <p:spPr bwMode="auto">
          <a:xfrm>
            <a:off x="1310176" y="245491"/>
            <a:ext cx="6324600" cy="409575"/>
          </a:xfrm>
          <a:prstGeom prst="rect">
            <a:avLst/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" pitchFamily="34" charset="0"/>
              </a:rPr>
              <a:t>PTKP=PENGHASILAN TIDAK KENA PAJAK </a:t>
            </a:r>
          </a:p>
        </p:txBody>
      </p:sp>
      <p:graphicFrame>
        <p:nvGraphicFramePr>
          <p:cNvPr id="898123" name="Group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01113"/>
              </p:ext>
            </p:extLst>
          </p:nvPr>
        </p:nvGraphicFramePr>
        <p:xfrm>
          <a:off x="443552" y="744936"/>
          <a:ext cx="8001000" cy="4252514"/>
        </p:xfrm>
        <a:graphic>
          <a:graphicData uri="http://schemas.openxmlformats.org/drawingml/2006/table">
            <a:tbl>
              <a:tblPr/>
              <a:tblGrid>
                <a:gridCol w="3733800"/>
                <a:gridCol w="2139950"/>
                <a:gridCol w="2127250"/>
              </a:tblGrid>
              <a:tr h="702864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PTKP BARU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Mulai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1-1-2015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2763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SETAHUN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(Rp)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SEBULAN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(Rp)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UNTUK DIRI PEGAWAI (TK/-)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36.000.000,-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UNTUK DIRI PEGAWAI YG KAWIN/NIKAH (K/-)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39.000.000,-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3.250.000,-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UNTUK PEGAWAI YG KAWIN &amp; MEMILIKI 1 TANGGUNGAN (K/1)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42.000.000,-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3.500.000,-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UNTUK PEGAWAI YG KAWIN &amp; MEMILIKI 2 TANGGUNGAN (K/2)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45.000.000,-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3.750.000,-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UNTUK PEGAWAI YG KAWIN &amp; MEMILIKI 3 TANGGUNGAN (K/3)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            48.000.000,-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4.000.000,-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28711" name="Text Box 65"/>
          <p:cNvSpPr txBox="1">
            <a:spLocks noChangeArrowheads="1"/>
          </p:cNvSpPr>
          <p:nvPr/>
        </p:nvSpPr>
        <p:spPr bwMode="auto">
          <a:xfrm>
            <a:off x="457200" y="5407330"/>
            <a:ext cx="8015287" cy="1166986"/>
          </a:xfrm>
          <a:prstGeom prst="rect">
            <a:avLst/>
          </a:prstGeom>
          <a:solidFill>
            <a:srgbClr val="CCFF66"/>
          </a:solidFill>
          <a:ln w="12700" algn="ctr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73050" indent="-273050">
              <a:buFontTx/>
              <a:buChar char="•"/>
            </a:pPr>
            <a:r>
              <a:rPr lang="en-US" sz="1400" b="0" i="1" dirty="0">
                <a:solidFill>
                  <a:srgbClr val="191901"/>
                </a:solidFill>
              </a:rPr>
              <a:t>PTKP DITENTUKAN BERDASARKAN KEADAAN PADA AWAL TAHUN KALENDER,</a:t>
            </a:r>
          </a:p>
          <a:p>
            <a:pPr marL="273050" indent="-273050">
              <a:buFontTx/>
              <a:buChar char="•"/>
            </a:pPr>
            <a:r>
              <a:rPr lang="en-US" sz="1400" b="0" i="1" dirty="0">
                <a:solidFill>
                  <a:srgbClr val="191901"/>
                </a:solidFill>
              </a:rPr>
              <a:t>PTKP BAGI PEGAWAI YG BARU DATANG DAN MENETAP DI INDONESIA DLM </a:t>
            </a:r>
            <a:r>
              <a:rPr lang="en-US" sz="1400" b="0" i="1" dirty="0" smtClean="0">
                <a:solidFill>
                  <a:srgbClr val="191901"/>
                </a:solidFill>
              </a:rPr>
              <a:t>BAGIAN TAHUN </a:t>
            </a:r>
            <a:r>
              <a:rPr lang="en-US" sz="1400" b="0" i="1" dirty="0">
                <a:solidFill>
                  <a:srgbClr val="191901"/>
                </a:solidFill>
              </a:rPr>
              <a:t>KALENDER YG NYA DITENTUKAN BERDASARKAN KEADAAN </a:t>
            </a:r>
            <a:r>
              <a:rPr lang="en-US" sz="1400" b="0" i="1" dirty="0" smtClean="0">
                <a:solidFill>
                  <a:srgbClr val="191901"/>
                </a:solidFill>
              </a:rPr>
              <a:t>PADA AWAL </a:t>
            </a:r>
            <a:r>
              <a:rPr lang="en-US" sz="1400" b="0" i="1" dirty="0">
                <a:solidFill>
                  <a:srgbClr val="191901"/>
                </a:solidFill>
              </a:rPr>
              <a:t>BULAN DARI BAGIAN TAHUN KALENDER </a:t>
            </a:r>
            <a:r>
              <a:rPr lang="en-US" sz="1400" b="0" i="1" dirty="0" smtClean="0">
                <a:solidFill>
                  <a:srgbClr val="191901"/>
                </a:solidFill>
              </a:rPr>
              <a:t>YBS</a:t>
            </a:r>
          </a:p>
          <a:p>
            <a:pPr marL="273050" indent="-273050">
              <a:buFont typeface="Arial" pitchFamily="34" charset="0"/>
              <a:buChar char="•"/>
            </a:pPr>
            <a:r>
              <a:rPr lang="en-US" sz="1400" i="1" dirty="0" smtClean="0">
                <a:solidFill>
                  <a:srgbClr val="111111"/>
                </a:solidFill>
              </a:rPr>
              <a:t>PMK-162/PMK.011/2012 </a:t>
            </a:r>
            <a:r>
              <a:rPr lang="en-US" sz="1400" i="1" dirty="0" err="1" smtClean="0">
                <a:solidFill>
                  <a:srgbClr val="111111"/>
                </a:solidFill>
              </a:rPr>
              <a:t>tanggal</a:t>
            </a:r>
            <a:r>
              <a:rPr lang="en-US" sz="1400" i="1" dirty="0" smtClean="0">
                <a:solidFill>
                  <a:srgbClr val="111111"/>
                </a:solidFill>
              </a:rPr>
              <a:t> 22 </a:t>
            </a:r>
            <a:r>
              <a:rPr lang="en-US" sz="1400" i="1" dirty="0" err="1" smtClean="0">
                <a:solidFill>
                  <a:srgbClr val="111111"/>
                </a:solidFill>
              </a:rPr>
              <a:t>Oktober</a:t>
            </a:r>
            <a:r>
              <a:rPr lang="en-US" sz="1400" i="1" dirty="0" smtClean="0">
                <a:solidFill>
                  <a:srgbClr val="111111"/>
                </a:solidFill>
              </a:rPr>
              <a:t> 2012</a:t>
            </a:r>
            <a:endParaRPr lang="en-US" sz="1400" i="1" dirty="0">
              <a:solidFill>
                <a:srgbClr val="111111"/>
              </a:solidFill>
            </a:endParaRPr>
          </a:p>
        </p:txBody>
      </p:sp>
      <p:sp>
        <p:nvSpPr>
          <p:cNvPr id="28712" name="Text Box 76"/>
          <p:cNvSpPr txBox="1">
            <a:spLocks noChangeArrowheads="1"/>
          </p:cNvSpPr>
          <p:nvPr/>
        </p:nvSpPr>
        <p:spPr bwMode="auto">
          <a:xfrm>
            <a:off x="463859" y="5047039"/>
            <a:ext cx="3627437" cy="333375"/>
          </a:xfrm>
          <a:prstGeom prst="rect">
            <a:avLst/>
          </a:prstGeom>
          <a:solidFill>
            <a:srgbClr val="990000"/>
          </a:solidFill>
          <a:ln w="12700" algn="ctr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600"/>
              <a:t>PTKP MAKSIMAL 3 TANGGUNGAN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04800"/>
            <a:ext cx="755335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SKIP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6C1154-6F3C-4B0F-A301-456725CC805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0988" y="381000"/>
            <a:ext cx="8391525" cy="79057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200" b="1" smtClean="0"/>
              <a:t>9. TARIF UNTUK WAJIB PAJAK ORANG PRIBADI      </a:t>
            </a:r>
            <a:br>
              <a:rPr lang="en-US" sz="2200" b="1" smtClean="0"/>
            </a:br>
            <a:r>
              <a:rPr lang="en-US" sz="2200" b="1" smtClean="0"/>
              <a:t>     Pasal 17 ayat (1) a UU No.36/2008 ( UU PPh)</a:t>
            </a:r>
          </a:p>
        </p:txBody>
      </p:sp>
      <p:sp>
        <p:nvSpPr>
          <p:cNvPr id="896033" name="Rectangle 33"/>
          <p:cNvSpPr>
            <a:spLocks noChangeArrowheads="1"/>
          </p:cNvSpPr>
          <p:nvPr/>
        </p:nvSpPr>
        <p:spPr bwMode="auto">
          <a:xfrm>
            <a:off x="390525" y="1828800"/>
            <a:ext cx="829945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KETENTUAN BARU (Mulai tahun pajak 2009):</a:t>
            </a:r>
          </a:p>
          <a:p>
            <a:pPr>
              <a:buClr>
                <a:schemeClr val="hlink"/>
              </a:buClr>
              <a:buSzPct val="65000"/>
              <a:buFont typeface="+mj-lt"/>
              <a:buNone/>
              <a:defRPr/>
            </a:pP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896065" name="Group 65"/>
          <p:cNvGraphicFramePr>
            <a:graphicFrameLocks noGrp="1"/>
          </p:cNvGraphicFramePr>
          <p:nvPr>
            <p:ph sz="half" idx="2"/>
          </p:nvPr>
        </p:nvGraphicFramePr>
        <p:xfrm>
          <a:off x="422275" y="2209800"/>
          <a:ext cx="8170863" cy="2057400"/>
        </p:xfrm>
        <a:graphic>
          <a:graphicData uri="http://schemas.openxmlformats.org/drawingml/2006/table">
            <a:tbl>
              <a:tblPr/>
              <a:tblGrid>
                <a:gridCol w="620713"/>
                <a:gridCol w="5418137"/>
                <a:gridCol w="2132013"/>
              </a:tblGrid>
              <a:tr h="333375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NO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Lapisan Penghasilan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Tarif</a:t>
                      </a: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SimSun" pitchFamily="2" charset="-122"/>
                          <a:cs typeface="Arial" pitchFamily="34" charset="0"/>
                        </a:rPr>
                        <a:t>1.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S.d. Rp 50.000.000,-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5%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SimSun" pitchFamily="2" charset="-122"/>
                          <a:cs typeface="Arial" pitchFamily="34" charset="0"/>
                        </a:rPr>
                        <a:t>2.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Di atas Rp50.000.000,-  s.d. Rp 250.000.000</a:t>
                      </a:r>
                      <a:endParaRPr kumimoji="0" lang="it-IT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15%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SimSun" pitchFamily="2" charset="-122"/>
                          <a:cs typeface="Arial" pitchFamily="34" charset="0"/>
                        </a:rPr>
                        <a:t>3.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Di atas Rp250.000.000,- s.d.Rp500.000.000,-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25%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ea typeface="SimSun" pitchFamily="2" charset="-122"/>
                          <a:cs typeface="Arial" pitchFamily="34" charset="0"/>
                        </a:rPr>
                        <a:t>4.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Di atas Rp500.000.000,-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30%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29727" name="Picture 61" descr="DepkeuLogo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82025" y="0"/>
            <a:ext cx="5619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53988" y="182563"/>
            <a:ext cx="8839200" cy="6553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en-US" sz="2000" dirty="0">
                <a:latin typeface="Franklin Gothic Medium" pitchFamily="34" charset="0"/>
              </a:rPr>
              <a:t>PERHITUNGAN PEMOTONGAN </a:t>
            </a:r>
            <a:r>
              <a:rPr lang="en-US" sz="2000" dirty="0" err="1">
                <a:latin typeface="Franklin Gothic Medium" pitchFamily="34" charset="0"/>
              </a:rPr>
              <a:t>PPh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Psl</a:t>
            </a:r>
            <a:r>
              <a:rPr lang="en-US" sz="2000" dirty="0">
                <a:latin typeface="Franklin Gothic Medium" pitchFamily="34" charset="0"/>
              </a:rPr>
              <a:t> 21 TERHADAP PEGAWAI</a:t>
            </a:r>
            <a:r>
              <a:rPr lang="id-ID" sz="2000" dirty="0">
                <a:latin typeface="Franklin Gothic Medium" pitchFamily="34" charset="0"/>
              </a:rPr>
              <a:t> </a:t>
            </a:r>
            <a:r>
              <a:rPr lang="en-US" sz="2000" dirty="0">
                <a:latin typeface="Franklin Gothic Medium" pitchFamily="34" charset="0"/>
              </a:rPr>
              <a:t>HARIAN, </a:t>
            </a:r>
            <a:r>
              <a:rPr lang="id-ID" sz="2000" dirty="0">
                <a:latin typeface="Franklin Gothic Medium" pitchFamily="34" charset="0"/>
              </a:rPr>
              <a:t> </a:t>
            </a:r>
          </a:p>
          <a:p>
            <a:pPr algn="just"/>
            <a:r>
              <a:rPr lang="en-US" sz="2000" dirty="0">
                <a:latin typeface="Franklin Gothic Medium" pitchFamily="34" charset="0"/>
              </a:rPr>
              <a:t>TENAGA HARIAN LEPAS, PENERIMA UPAH SATUAN,</a:t>
            </a:r>
            <a:r>
              <a:rPr lang="id-ID" sz="2000" dirty="0">
                <a:latin typeface="Franklin Gothic Medium" pitchFamily="34" charset="0"/>
              </a:rPr>
              <a:t> </a:t>
            </a:r>
            <a:r>
              <a:rPr lang="en-US" sz="2000" dirty="0">
                <a:latin typeface="Franklin Gothic Medium" pitchFamily="34" charset="0"/>
              </a:rPr>
              <a:t>DAN PENERIMA UPAH </a:t>
            </a:r>
            <a:endParaRPr lang="id-ID" sz="2000" dirty="0">
              <a:latin typeface="Franklin Gothic Medium" pitchFamily="34" charset="0"/>
            </a:endParaRPr>
          </a:p>
          <a:p>
            <a:pPr algn="just"/>
            <a:r>
              <a:rPr lang="en-US" sz="2000" dirty="0">
                <a:latin typeface="Franklin Gothic Medium" pitchFamily="34" charset="0"/>
              </a:rPr>
              <a:t>BORONGAN.  </a:t>
            </a:r>
            <a:endParaRPr lang="id-ID" sz="2000" dirty="0">
              <a:latin typeface="Franklin Gothic Medium" pitchFamily="34" charset="0"/>
            </a:endParaRPr>
          </a:p>
          <a:p>
            <a:pPr algn="just"/>
            <a:endParaRPr lang="id-ID" sz="2000" dirty="0">
              <a:latin typeface="Franklin Gothic Medium" pitchFamily="34" charset="0"/>
            </a:endParaRPr>
          </a:p>
          <a:p>
            <a:pPr algn="just"/>
            <a:r>
              <a:rPr lang="en-US" sz="2000" dirty="0">
                <a:latin typeface="Franklin Gothic Medium" pitchFamily="34" charset="0"/>
              </a:rPr>
              <a:t>CONTOH </a:t>
            </a:r>
            <a:r>
              <a:rPr lang="id-ID" sz="2000" dirty="0">
                <a:latin typeface="Franklin Gothic Medium" pitchFamily="34" charset="0"/>
              </a:rPr>
              <a:t>:</a:t>
            </a:r>
            <a:endParaRPr lang="en-US" sz="2000" dirty="0">
              <a:latin typeface="Franklin Gothic Medium" pitchFamily="34" charset="0"/>
            </a:endParaRPr>
          </a:p>
          <a:p>
            <a:pPr algn="just"/>
            <a:endParaRPr lang="id-ID" sz="2000" dirty="0">
              <a:latin typeface="Franklin Gothic Medium" pitchFamily="34" charset="0"/>
            </a:endParaRPr>
          </a:p>
          <a:p>
            <a:pPr algn="just"/>
            <a:r>
              <a:rPr lang="en-US" sz="2000" dirty="0" err="1">
                <a:latin typeface="Franklin Gothic Medium" pitchFamily="34" charset="0"/>
              </a:rPr>
              <a:t>seto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dgn</a:t>
            </a:r>
            <a:r>
              <a:rPr lang="en-US" sz="2000" dirty="0">
                <a:latin typeface="Franklin Gothic Medium" pitchFamily="34" charset="0"/>
              </a:rPr>
              <a:t> status </a:t>
            </a:r>
            <a:r>
              <a:rPr lang="id-ID" sz="2000" dirty="0">
                <a:latin typeface="Franklin Gothic Medium" pitchFamily="34" charset="0"/>
              </a:rPr>
              <a:t>blm </a:t>
            </a:r>
            <a:r>
              <a:rPr lang="en-US" sz="2000" dirty="0" err="1">
                <a:latin typeface="Franklin Gothic Medium" pitchFamily="34" charset="0"/>
              </a:rPr>
              <a:t>menikah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id-ID" sz="2000" dirty="0">
                <a:latin typeface="Franklin Gothic Medium" pitchFamily="34" charset="0"/>
              </a:rPr>
              <a:t>(tk/-) </a:t>
            </a:r>
            <a:r>
              <a:rPr lang="en-US" sz="2000" dirty="0">
                <a:latin typeface="Franklin Gothic Medium" pitchFamily="34" charset="0"/>
              </a:rPr>
              <a:t>pd </a:t>
            </a:r>
            <a:r>
              <a:rPr lang="en-US" sz="2000" dirty="0" err="1">
                <a:latin typeface="Franklin Gothic Medium" pitchFamily="34" charset="0"/>
              </a:rPr>
              <a:t>bln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januari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smtClean="0">
                <a:latin typeface="Franklin Gothic Medium" pitchFamily="34" charset="0"/>
              </a:rPr>
              <a:t>2015</a:t>
            </a:r>
            <a:r>
              <a:rPr lang="id-ID" sz="2000" dirty="0" smtClean="0">
                <a:latin typeface="Franklin Gothic Medium" pitchFamily="34" charset="0"/>
              </a:rPr>
              <a:t>, </a:t>
            </a:r>
            <a:r>
              <a:rPr lang="en-US" sz="2000" dirty="0" err="1">
                <a:latin typeface="Franklin Gothic Medium" pitchFamily="34" charset="0"/>
              </a:rPr>
              <a:t>bekerja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harian</a:t>
            </a:r>
            <a:r>
              <a:rPr lang="en-US" sz="2000" dirty="0">
                <a:latin typeface="Franklin Gothic Medium" pitchFamily="34" charset="0"/>
              </a:rPr>
              <a:t> </a:t>
            </a:r>
            <a:endParaRPr lang="id-ID" sz="2000" dirty="0">
              <a:latin typeface="Franklin Gothic Medium" pitchFamily="34" charset="0"/>
            </a:endParaRPr>
          </a:p>
          <a:p>
            <a:pPr algn="just"/>
            <a:r>
              <a:rPr lang="id-ID" sz="2000" dirty="0">
                <a:latin typeface="Franklin Gothic Medium" pitchFamily="34" charset="0"/>
              </a:rPr>
              <a:t>memperbaiki gedung kantor kanwil djp selama </a:t>
            </a:r>
            <a:r>
              <a:rPr lang="en-US" sz="2000" dirty="0">
                <a:latin typeface="Franklin Gothic Medium" pitchFamily="34" charset="0"/>
              </a:rPr>
              <a:t>10 </a:t>
            </a:r>
            <a:r>
              <a:rPr lang="en-US" sz="2000" dirty="0" err="1">
                <a:latin typeface="Franklin Gothic Medium" pitchFamily="34" charset="0"/>
              </a:rPr>
              <a:t>hari</a:t>
            </a:r>
            <a:r>
              <a:rPr lang="en-US" sz="2000" dirty="0">
                <a:latin typeface="Franklin Gothic Medium" pitchFamily="34" charset="0"/>
              </a:rPr>
              <a:t>. </a:t>
            </a:r>
            <a:r>
              <a:rPr lang="en-US" sz="2000" dirty="0" err="1">
                <a:latin typeface="Franklin Gothic Medium" pitchFamily="34" charset="0"/>
              </a:rPr>
              <a:t>dengan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upah</a:t>
            </a:r>
            <a:r>
              <a:rPr lang="en-US" sz="2000" dirty="0">
                <a:latin typeface="Franklin Gothic Medium" pitchFamily="34" charset="0"/>
              </a:rPr>
              <a:t> </a:t>
            </a:r>
            <a:endParaRPr lang="id-ID" sz="2000" dirty="0">
              <a:latin typeface="Franklin Gothic Medium" pitchFamily="34" charset="0"/>
            </a:endParaRPr>
          </a:p>
          <a:p>
            <a:pPr algn="just"/>
            <a:r>
              <a:rPr lang="id-ID" sz="2000" dirty="0">
                <a:latin typeface="Franklin Gothic Medium" pitchFamily="34" charset="0"/>
              </a:rPr>
              <a:t>R</a:t>
            </a:r>
            <a:r>
              <a:rPr lang="en-US" sz="2000" dirty="0">
                <a:latin typeface="Franklin Gothic Medium" pitchFamily="34" charset="0"/>
              </a:rPr>
              <a:t>p </a:t>
            </a:r>
            <a:r>
              <a:rPr lang="en-US" sz="2000" dirty="0" smtClean="0">
                <a:latin typeface="Franklin Gothic Medium" pitchFamily="34" charset="0"/>
              </a:rPr>
              <a:t>300.000</a:t>
            </a:r>
            <a:r>
              <a:rPr lang="en-US" sz="2000" dirty="0">
                <a:latin typeface="Franklin Gothic Medium" pitchFamily="34" charset="0"/>
              </a:rPr>
              <a:t>. </a:t>
            </a:r>
            <a:r>
              <a:rPr lang="en-US" sz="2000" dirty="0" err="1">
                <a:latin typeface="Franklin Gothic Medium" pitchFamily="34" charset="0"/>
              </a:rPr>
              <a:t>perhari</a:t>
            </a:r>
            <a:r>
              <a:rPr lang="en-US" sz="2000" dirty="0">
                <a:latin typeface="Franklin Gothic Medium" pitchFamily="34" charset="0"/>
              </a:rPr>
              <a:t>.   </a:t>
            </a:r>
          </a:p>
          <a:p>
            <a:pPr algn="just"/>
            <a:r>
              <a:rPr lang="id-ID" sz="2000" dirty="0">
                <a:latin typeface="Franklin Gothic Medium" pitchFamily="34" charset="0"/>
              </a:rPr>
              <a:t>P</a:t>
            </a:r>
            <a:r>
              <a:rPr lang="en-US" sz="2000" dirty="0" err="1">
                <a:latin typeface="Franklin Gothic Medium" pitchFamily="34" charset="0"/>
              </a:rPr>
              <a:t>erhitungan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pph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psl</a:t>
            </a:r>
            <a:r>
              <a:rPr lang="en-US" sz="2000" dirty="0">
                <a:latin typeface="Franklin Gothic Medium" pitchFamily="34" charset="0"/>
              </a:rPr>
              <a:t> 21 </a:t>
            </a:r>
            <a:r>
              <a:rPr lang="en-US" sz="2000" dirty="0" err="1">
                <a:latin typeface="Franklin Gothic Medium" pitchFamily="34" charset="0"/>
              </a:rPr>
              <a:t>nya</a:t>
            </a:r>
            <a:r>
              <a:rPr lang="en-US" sz="2000" dirty="0">
                <a:latin typeface="Franklin Gothic Medium" pitchFamily="34" charset="0"/>
              </a:rPr>
              <a:t> :                                                </a:t>
            </a:r>
          </a:p>
          <a:p>
            <a:pPr algn="just">
              <a:buFont typeface="Arial" pitchFamily="34" charset="0"/>
              <a:buChar char="•"/>
            </a:pPr>
            <a:r>
              <a:rPr lang="id-ID" sz="2000" dirty="0">
                <a:latin typeface="Franklin Gothic Medium" pitchFamily="34" charset="0"/>
              </a:rPr>
              <a:t> U</a:t>
            </a:r>
            <a:r>
              <a:rPr lang="en-US" sz="2000" dirty="0" err="1">
                <a:latin typeface="Franklin Gothic Medium" pitchFamily="34" charset="0"/>
              </a:rPr>
              <a:t>pah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sehari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id-ID" sz="2000" dirty="0">
                <a:latin typeface="Franklin Gothic Medium" pitchFamily="34" charset="0"/>
              </a:rPr>
              <a:t>					R</a:t>
            </a:r>
            <a:r>
              <a:rPr lang="en-US" sz="2000" dirty="0">
                <a:latin typeface="Franklin Gothic Medium" pitchFamily="34" charset="0"/>
              </a:rPr>
              <a:t>p </a:t>
            </a:r>
            <a:r>
              <a:rPr lang="en-US" sz="2000" dirty="0" smtClean="0">
                <a:latin typeface="Franklin Gothic Medium" pitchFamily="34" charset="0"/>
              </a:rPr>
              <a:t>300.000</a:t>
            </a:r>
            <a:r>
              <a:rPr lang="en-US" sz="2000" dirty="0">
                <a:latin typeface="Franklin Gothic Medium" pitchFamily="34" charset="0"/>
              </a:rPr>
              <a:t>.  </a:t>
            </a:r>
          </a:p>
          <a:p>
            <a:pPr algn="just">
              <a:buFont typeface="Arial" pitchFamily="34" charset="0"/>
              <a:buChar char="•"/>
            </a:pPr>
            <a:r>
              <a:rPr lang="id-ID" sz="2000" dirty="0">
                <a:latin typeface="Franklin Gothic Medium" pitchFamily="34" charset="0"/>
              </a:rPr>
              <a:t> D</a:t>
            </a:r>
            <a:r>
              <a:rPr lang="en-US" sz="2000" dirty="0" err="1">
                <a:latin typeface="Franklin Gothic Medium" pitchFamily="34" charset="0"/>
              </a:rPr>
              <a:t>ikurangi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batas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yg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tdk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dipotong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pajak</a:t>
            </a:r>
            <a:r>
              <a:rPr lang="en-US" sz="2000" dirty="0">
                <a:latin typeface="Franklin Gothic Medium" pitchFamily="34" charset="0"/>
              </a:rPr>
              <a:t>     </a:t>
            </a:r>
            <a:r>
              <a:rPr lang="id-ID" sz="2000" dirty="0">
                <a:latin typeface="Franklin Gothic Medium" pitchFamily="34" charset="0"/>
              </a:rPr>
              <a:t> 	R</a:t>
            </a:r>
            <a:r>
              <a:rPr lang="en-US" sz="2000" dirty="0">
                <a:latin typeface="Franklin Gothic Medium" pitchFamily="34" charset="0"/>
              </a:rPr>
              <a:t>p </a:t>
            </a:r>
            <a:r>
              <a:rPr lang="en-US" sz="2000" dirty="0" smtClean="0">
                <a:latin typeface="Franklin Gothic Medium" pitchFamily="34" charset="0"/>
              </a:rPr>
              <a:t>300.000</a:t>
            </a:r>
            <a:r>
              <a:rPr lang="en-US" sz="2000" dirty="0">
                <a:latin typeface="Franklin Gothic Medium" pitchFamily="34" charset="0"/>
              </a:rPr>
              <a:t>.   </a:t>
            </a:r>
          </a:p>
          <a:p>
            <a:pPr algn="just">
              <a:buFont typeface="Arial" pitchFamily="34" charset="0"/>
              <a:buChar char="•"/>
            </a:pPr>
            <a:r>
              <a:rPr lang="id-ID" sz="2000" dirty="0">
                <a:latin typeface="Franklin Gothic Medium" pitchFamily="34" charset="0"/>
              </a:rPr>
              <a:t> P</a:t>
            </a:r>
            <a:r>
              <a:rPr lang="en-US" sz="2000" dirty="0" err="1">
                <a:latin typeface="Franklin Gothic Medium" pitchFamily="34" charset="0"/>
              </a:rPr>
              <a:t>enghasilan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kena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pajak</a:t>
            </a:r>
            <a:r>
              <a:rPr lang="en-US" sz="2000" dirty="0">
                <a:latin typeface="Franklin Gothic Medium" pitchFamily="34" charset="0"/>
              </a:rPr>
              <a:t>                                   </a:t>
            </a:r>
            <a:r>
              <a:rPr lang="id-ID" sz="2000" dirty="0">
                <a:latin typeface="Franklin Gothic Medium" pitchFamily="34" charset="0"/>
              </a:rPr>
              <a:t>	R</a:t>
            </a:r>
            <a:r>
              <a:rPr lang="en-US" sz="2000" dirty="0">
                <a:latin typeface="Franklin Gothic Medium" pitchFamily="34" charset="0"/>
              </a:rPr>
              <a:t>p    0.      </a:t>
            </a:r>
          </a:p>
          <a:p>
            <a:pPr algn="just">
              <a:buFont typeface="Arial" pitchFamily="34" charset="0"/>
              <a:buChar char="•"/>
            </a:pPr>
            <a:r>
              <a:rPr lang="id-ID" sz="2000" dirty="0">
                <a:latin typeface="Franklin Gothic Medium" pitchFamily="34" charset="0"/>
              </a:rPr>
              <a:t> PP</a:t>
            </a:r>
            <a:r>
              <a:rPr lang="en-US" sz="2000" dirty="0">
                <a:latin typeface="Franklin Gothic Medium" pitchFamily="34" charset="0"/>
              </a:rPr>
              <a:t>h </a:t>
            </a:r>
            <a:r>
              <a:rPr lang="en-US" sz="2000" dirty="0" err="1">
                <a:latin typeface="Franklin Gothic Medium" pitchFamily="34" charset="0"/>
              </a:rPr>
              <a:t>psl</a:t>
            </a:r>
            <a:r>
              <a:rPr lang="en-US" sz="2000" dirty="0">
                <a:latin typeface="Franklin Gothic Medium" pitchFamily="34" charset="0"/>
              </a:rPr>
              <a:t> 21 </a:t>
            </a:r>
            <a:r>
              <a:rPr lang="en-US" sz="2000" dirty="0" err="1">
                <a:latin typeface="Franklin Gothic Medium" pitchFamily="34" charset="0"/>
              </a:rPr>
              <a:t>atas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upah</a:t>
            </a:r>
            <a:r>
              <a:rPr lang="en-US" sz="2000" dirty="0">
                <a:latin typeface="Franklin Gothic Medium" pitchFamily="34" charset="0"/>
              </a:rPr>
              <a:t> </a:t>
            </a:r>
            <a:r>
              <a:rPr lang="en-US" sz="2000" dirty="0" err="1">
                <a:latin typeface="Franklin Gothic Medium" pitchFamily="34" charset="0"/>
              </a:rPr>
              <a:t>sehari</a:t>
            </a:r>
            <a:r>
              <a:rPr lang="en-US" sz="2000" dirty="0">
                <a:latin typeface="Franklin Gothic Medium" pitchFamily="34" charset="0"/>
              </a:rPr>
              <a:t>                                     </a:t>
            </a:r>
            <a:r>
              <a:rPr lang="en-US" sz="2000" dirty="0" err="1">
                <a:latin typeface="Franklin Gothic Medium" pitchFamily="34" charset="0"/>
              </a:rPr>
              <a:t>nihil</a:t>
            </a:r>
            <a:r>
              <a:rPr lang="en-US" sz="2000" dirty="0">
                <a:latin typeface="Franklin Gothic Medium" pitchFamily="34" charset="0"/>
              </a:rPr>
              <a:t>.   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D158B-5374-4731-BF38-83FC165D6B1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 rot="19335927">
            <a:off x="1715475" y="2550936"/>
            <a:ext cx="4725012" cy="584775"/>
          </a:xfrm>
          <a:prstGeom prst="rect">
            <a:avLst/>
          </a:prstGeom>
          <a:noFill/>
          <a:ln w="3175">
            <a:solidFill>
              <a:srgbClr val="1C1C1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990000"/>
                </a:solidFill>
              </a:rPr>
              <a:t>SKIP</a:t>
            </a:r>
            <a:endParaRPr lang="en-US" sz="32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086DA0-85D7-4DCF-83E7-1B3B023D86B9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820738" y="290513"/>
            <a:ext cx="7502525" cy="4476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Penghitungan PPh Pasal 21</a:t>
            </a:r>
          </a:p>
        </p:txBody>
      </p:sp>
      <p:sp>
        <p:nvSpPr>
          <p:cNvPr id="31750" name="AutoShape 5"/>
          <p:cNvSpPr>
            <a:spLocks noChangeArrowheads="1"/>
          </p:cNvSpPr>
          <p:nvPr/>
        </p:nvSpPr>
        <p:spPr bwMode="auto">
          <a:xfrm>
            <a:off x="1443038" y="833438"/>
            <a:ext cx="6486525" cy="619125"/>
          </a:xfrm>
          <a:prstGeom prst="roundRect">
            <a:avLst>
              <a:gd name="adj" fmla="val 12486"/>
            </a:avLst>
          </a:prstGeom>
          <a:solidFill>
            <a:srgbClr val="FFCC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ATAS PENGHASILAN BERUPA UPAH  HARIAN, MINGGUAN,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SATUAN, BORONGAN, DAN UANG SAKU HARIAN</a:t>
            </a:r>
          </a:p>
        </p:txBody>
      </p:sp>
      <p:sp>
        <p:nvSpPr>
          <p:cNvPr id="31751" name="AutoShape 6"/>
          <p:cNvSpPr>
            <a:spLocks noChangeArrowheads="1"/>
          </p:cNvSpPr>
          <p:nvPr/>
        </p:nvSpPr>
        <p:spPr bwMode="auto">
          <a:xfrm flipH="1">
            <a:off x="4183063" y="3132138"/>
            <a:ext cx="842962" cy="21907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52" name="AutoShape 7"/>
          <p:cNvSpPr>
            <a:spLocks noChangeArrowheads="1"/>
          </p:cNvSpPr>
          <p:nvPr/>
        </p:nvSpPr>
        <p:spPr bwMode="auto">
          <a:xfrm>
            <a:off x="3157538" y="3403600"/>
            <a:ext cx="2895600" cy="390525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PKP SEBULAN</a:t>
            </a:r>
          </a:p>
        </p:txBody>
      </p:sp>
      <p:sp>
        <p:nvSpPr>
          <p:cNvPr id="31753" name="AutoShape 8"/>
          <p:cNvSpPr>
            <a:spLocks noChangeArrowheads="1"/>
          </p:cNvSpPr>
          <p:nvPr/>
        </p:nvSpPr>
        <p:spPr bwMode="auto">
          <a:xfrm>
            <a:off x="3143250" y="5160963"/>
            <a:ext cx="2895600" cy="404812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PPh SETAHUN</a:t>
            </a:r>
          </a:p>
        </p:txBody>
      </p:sp>
      <p:sp>
        <p:nvSpPr>
          <p:cNvPr id="31754" name="AutoShape 9"/>
          <p:cNvSpPr>
            <a:spLocks noChangeArrowheads="1"/>
          </p:cNvSpPr>
          <p:nvPr/>
        </p:nvSpPr>
        <p:spPr bwMode="auto">
          <a:xfrm flipH="1">
            <a:off x="4224338" y="1476375"/>
            <a:ext cx="695325" cy="276225"/>
          </a:xfrm>
          <a:prstGeom prst="downArrow">
            <a:avLst>
              <a:gd name="adj1" fmla="val 50000"/>
              <a:gd name="adj2" fmla="val 45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55" name="AutoShape 10"/>
          <p:cNvSpPr>
            <a:spLocks noChangeArrowheads="1"/>
          </p:cNvSpPr>
          <p:nvPr/>
        </p:nvSpPr>
        <p:spPr bwMode="auto">
          <a:xfrm>
            <a:off x="3157538" y="1803400"/>
            <a:ext cx="2895600" cy="5619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chemeClr val="folHlink"/>
                </a:solidFill>
                <a:latin typeface="Arial" pitchFamily="34" charset="0"/>
              </a:rPr>
              <a:t>DIBAYAR BULANAN</a:t>
            </a:r>
          </a:p>
        </p:txBody>
      </p:sp>
      <p:sp>
        <p:nvSpPr>
          <p:cNvPr id="31756" name="AutoShape 11"/>
          <p:cNvSpPr>
            <a:spLocks noChangeArrowheads="1"/>
          </p:cNvSpPr>
          <p:nvPr/>
        </p:nvSpPr>
        <p:spPr bwMode="auto">
          <a:xfrm>
            <a:off x="3157538" y="2646363"/>
            <a:ext cx="2895600" cy="4476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chemeClr val="folHlink"/>
                </a:solidFill>
                <a:latin typeface="Arial" pitchFamily="34" charset="0"/>
              </a:rPr>
              <a:t>DIKURANGI PTKP SEBULAN</a:t>
            </a:r>
          </a:p>
        </p:txBody>
      </p:sp>
      <p:sp>
        <p:nvSpPr>
          <p:cNvPr id="31757" name="AutoShape 12"/>
          <p:cNvSpPr>
            <a:spLocks noChangeArrowheads="1"/>
          </p:cNvSpPr>
          <p:nvPr/>
        </p:nvSpPr>
        <p:spPr bwMode="auto">
          <a:xfrm>
            <a:off x="3143250" y="4100513"/>
            <a:ext cx="2895600" cy="750887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PKP DISETAHUNKAN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X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TARIF PPh Ps.17</a:t>
            </a:r>
          </a:p>
        </p:txBody>
      </p:sp>
      <p:sp>
        <p:nvSpPr>
          <p:cNvPr id="696333" name="AutoShape 13"/>
          <p:cNvSpPr>
            <a:spLocks noChangeArrowheads="1"/>
          </p:cNvSpPr>
          <p:nvPr/>
        </p:nvSpPr>
        <p:spPr bwMode="auto">
          <a:xfrm>
            <a:off x="3128963" y="5918200"/>
            <a:ext cx="2895600" cy="504825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PPh SEBULAN</a:t>
            </a:r>
          </a:p>
        </p:txBody>
      </p:sp>
      <p:sp>
        <p:nvSpPr>
          <p:cNvPr id="31759" name="AutoShape 14"/>
          <p:cNvSpPr>
            <a:spLocks noChangeArrowheads="1"/>
          </p:cNvSpPr>
          <p:nvPr/>
        </p:nvSpPr>
        <p:spPr bwMode="auto">
          <a:xfrm flipH="1">
            <a:off x="4197350" y="3832225"/>
            <a:ext cx="842963" cy="21907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0" name="AutoShape 15"/>
          <p:cNvSpPr>
            <a:spLocks noChangeArrowheads="1"/>
          </p:cNvSpPr>
          <p:nvPr/>
        </p:nvSpPr>
        <p:spPr bwMode="auto">
          <a:xfrm flipH="1">
            <a:off x="4183063" y="4889500"/>
            <a:ext cx="842962" cy="21907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1" name="AutoShape 16"/>
          <p:cNvSpPr>
            <a:spLocks noChangeArrowheads="1"/>
          </p:cNvSpPr>
          <p:nvPr/>
        </p:nvSpPr>
        <p:spPr bwMode="auto">
          <a:xfrm flipH="1">
            <a:off x="4183063" y="5603875"/>
            <a:ext cx="842962" cy="21907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2" name="AutoShape 17"/>
          <p:cNvSpPr>
            <a:spLocks noChangeArrowheads="1"/>
          </p:cNvSpPr>
          <p:nvPr/>
        </p:nvSpPr>
        <p:spPr bwMode="auto">
          <a:xfrm flipH="1">
            <a:off x="4170363" y="2397125"/>
            <a:ext cx="842962" cy="1905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00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1763" name="AutoShape 19"/>
          <p:cNvSpPr>
            <a:spLocks noChangeArrowheads="1"/>
          </p:cNvSpPr>
          <p:nvPr/>
        </p:nvSpPr>
        <p:spPr bwMode="auto">
          <a:xfrm>
            <a:off x="147638" y="4114800"/>
            <a:ext cx="2830512" cy="774700"/>
          </a:xfrm>
          <a:prstGeom prst="roundRect">
            <a:avLst>
              <a:gd name="adj" fmla="val 8991"/>
            </a:avLst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000000"/>
                </a:solidFill>
                <a:latin typeface="Arial" pitchFamily="34" charset="0"/>
              </a:rPr>
              <a:t>JIKA WP TDK MEMILIKI NPWP MAKA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  <a:latin typeface="Arial" pitchFamily="34" charset="0"/>
              </a:rPr>
              <a:t>TARIFNYA 20% LEBIH TINGGI</a:t>
            </a:r>
          </a:p>
        </p:txBody>
      </p:sp>
      <p:sp>
        <p:nvSpPr>
          <p:cNvPr id="31764" name="AutoShape 20"/>
          <p:cNvSpPr>
            <a:spLocks noChangeArrowheads="1"/>
          </p:cNvSpPr>
          <p:nvPr/>
        </p:nvSpPr>
        <p:spPr bwMode="auto">
          <a:xfrm>
            <a:off x="2971800" y="4287838"/>
            <a:ext cx="2286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 rot="18969232">
            <a:off x="1031700" y="2462113"/>
            <a:ext cx="2125627" cy="584775"/>
          </a:xfrm>
          <a:prstGeom prst="rect">
            <a:avLst/>
          </a:prstGeom>
          <a:noFill/>
          <a:ln w="3175">
            <a:solidFill>
              <a:srgbClr val="11111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990000"/>
                </a:solidFill>
              </a:rPr>
              <a:t>SKIP</a:t>
            </a:r>
            <a:endParaRPr lang="en-US" sz="32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60C92-D299-4484-A265-E357F05863FB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465138" y="1085850"/>
            <a:ext cx="8450262" cy="554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1752600" y="228600"/>
            <a:ext cx="6283325" cy="67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400">
                <a:solidFill>
                  <a:srgbClr val="FFFF00"/>
                </a:solidFill>
                <a:latin typeface="Arial" pitchFamily="34" charset="0"/>
              </a:rPr>
              <a:t>CONTOH PENGHITUNGAN</a:t>
            </a:r>
          </a:p>
          <a:p>
            <a:pPr algn="ctr"/>
            <a:r>
              <a:rPr lang="en-US" sz="2400">
                <a:solidFill>
                  <a:srgbClr val="FFFF00"/>
                </a:solidFill>
                <a:latin typeface="Arial" pitchFamily="34" charset="0"/>
              </a:rPr>
              <a:t>PPh PASAL 21 PEGAWAI </a:t>
            </a:r>
            <a:r>
              <a:rPr lang="id-ID" sz="2400">
                <a:solidFill>
                  <a:srgbClr val="FFFF00"/>
                </a:solidFill>
                <a:latin typeface="Arial" pitchFamily="34" charset="0"/>
              </a:rPr>
              <a:t>TDK </a:t>
            </a:r>
            <a:r>
              <a:rPr lang="en-US" sz="2400">
                <a:solidFill>
                  <a:srgbClr val="FFFF00"/>
                </a:solidFill>
                <a:latin typeface="Arial" pitchFamily="34" charset="0"/>
              </a:rPr>
              <a:t>TETAP</a:t>
            </a:r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781050" y="1358900"/>
            <a:ext cx="8058150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just" defTabSz="749300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latin typeface="Garamond" pitchFamily="18" charset="0"/>
              </a:rPr>
              <a:t>Drs. </a:t>
            </a:r>
            <a:r>
              <a:rPr lang="en-US" sz="2000" dirty="0" err="1">
                <a:solidFill>
                  <a:srgbClr val="FFFF00"/>
                </a:solidFill>
                <a:latin typeface="Garamond" pitchFamily="18" charset="0"/>
              </a:rPr>
              <a:t>Bejo</a:t>
            </a:r>
            <a:r>
              <a:rPr lang="en-US" sz="2000" dirty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status TK/- dan ber-NPWP</a:t>
            </a:r>
            <a:r>
              <a:rPr lang="en-US" sz="2000" dirty="0">
                <a:solidFill>
                  <a:srgbClr val="FFFF00"/>
                </a:solidFill>
                <a:latin typeface="Garamond" pitchFamily="18" charset="0"/>
              </a:rPr>
              <a:t>, </a:t>
            </a:r>
            <a:r>
              <a:rPr lang="en-US" sz="2000" dirty="0" err="1">
                <a:solidFill>
                  <a:srgbClr val="FFFF00"/>
                </a:solidFill>
                <a:latin typeface="Garamond" pitchFamily="18" charset="0"/>
              </a:rPr>
              <a:t>tahun</a:t>
            </a:r>
            <a:r>
              <a:rPr lang="en-US" sz="2000" dirty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2015 </a:t>
            </a:r>
            <a:r>
              <a:rPr lang="en-US" sz="2000" dirty="0" err="1">
                <a:solidFill>
                  <a:srgbClr val="FFFF00"/>
                </a:solidFill>
                <a:latin typeface="Garamond" pitchFamily="18" charset="0"/>
              </a:rPr>
              <a:t>bekerja</a:t>
            </a:r>
            <a:r>
              <a:rPr lang="en-US" sz="2000" dirty="0">
                <a:solidFill>
                  <a:srgbClr val="FFFF00"/>
                </a:solidFill>
                <a:latin typeface="Garamond" pitchFamily="18" charset="0"/>
              </a:rPr>
              <a:t> </a:t>
            </a: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harian pada kanwil DJP DIY yang menerima upah harian yang dibayarkan secara bulanan.  Pada bulan Januari 2009 menerima upah sebesar Rp. 4.500.000,00. Perhitungan PPh Pasal 21 sebagai berikut:</a:t>
            </a: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Jumlah Upah 						= Rp. 4.500.000,00</a:t>
            </a: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PTKP 							= Rp.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3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.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00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0.000,00</a:t>
            </a:r>
            <a:endParaRPr lang="id-ID" sz="2000" dirty="0">
              <a:solidFill>
                <a:srgbClr val="FFFF00"/>
              </a:solidFill>
              <a:latin typeface="Garamond" pitchFamily="18" charset="0"/>
            </a:endParaRP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Pengh. Kena Pajak 					= Rp.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1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.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50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0.000,00</a:t>
            </a:r>
            <a:endParaRPr lang="id-ID" sz="2000" dirty="0">
              <a:solidFill>
                <a:srgbClr val="FFFF00"/>
              </a:solidFill>
              <a:latin typeface="Garamond" pitchFamily="18" charset="0"/>
            </a:endParaRP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PKP disetahunkan 					= Rp.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1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8.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00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0.000,00</a:t>
            </a:r>
            <a:endParaRPr lang="id-ID" sz="2000" dirty="0">
              <a:solidFill>
                <a:srgbClr val="FFFF00"/>
              </a:solidFill>
              <a:latin typeface="Garamond" pitchFamily="18" charset="0"/>
            </a:endParaRP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PPh Pasal 21 terutang 1 tahun 			= Rp.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900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.000,00</a:t>
            </a:r>
            <a:endParaRPr lang="id-ID" sz="2000" dirty="0">
              <a:solidFill>
                <a:srgbClr val="FFFF00"/>
              </a:solidFill>
              <a:latin typeface="Garamond" pitchFamily="18" charset="0"/>
            </a:endParaRPr>
          </a:p>
          <a:p>
            <a:pPr algn="just" defTabSz="749300">
              <a:spcBef>
                <a:spcPct val="50000"/>
              </a:spcBef>
            </a:pPr>
            <a:r>
              <a:rPr lang="id-ID" sz="2000" dirty="0">
                <a:solidFill>
                  <a:srgbClr val="FFFF00"/>
                </a:solidFill>
                <a:latin typeface="Garamond" pitchFamily="18" charset="0"/>
              </a:rPr>
              <a:t>PPh Pasal 21 1 bulan 				= Rp. 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</a:rPr>
              <a:t>75</a:t>
            </a:r>
            <a:r>
              <a:rPr lang="id-ID" sz="2000" dirty="0" smtClean="0">
                <a:solidFill>
                  <a:srgbClr val="FFFF00"/>
                </a:solidFill>
                <a:latin typeface="Garamond" pitchFamily="18" charset="0"/>
              </a:rPr>
              <a:t>.000,00 </a:t>
            </a:r>
            <a:endParaRPr lang="en-US" sz="2000" dirty="0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9452258">
            <a:off x="2230407" y="2567948"/>
            <a:ext cx="4499294" cy="523220"/>
          </a:xfrm>
          <a:prstGeom prst="rect">
            <a:avLst/>
          </a:prstGeom>
          <a:noFill/>
          <a:ln w="3175">
            <a:solidFill>
              <a:srgbClr val="11111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5C9C2-EFD5-4CFC-9E21-6DDACF114E1B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1752600" y="228600"/>
            <a:ext cx="6859588" cy="590550"/>
          </a:xfrm>
          <a:prstGeom prst="rect">
            <a:avLst/>
          </a:prstGeom>
          <a:solidFill>
            <a:srgbClr val="CCFF66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HONORARIUM, KOMISI, FEE, DAN </a:t>
            </a:r>
            <a:r>
              <a:rPr lang="id-ID" sz="1600">
                <a:solidFill>
                  <a:srgbClr val="191901"/>
                </a:solidFill>
                <a:latin typeface="Arial" pitchFamily="34" charset="0"/>
              </a:rPr>
              <a:t>IMBALAN SEJENIS LAINNYA</a:t>
            </a:r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3798" name="AutoShape 5"/>
          <p:cNvSpPr>
            <a:spLocks noChangeArrowheads="1"/>
          </p:cNvSpPr>
          <p:nvPr/>
        </p:nvSpPr>
        <p:spPr bwMode="auto">
          <a:xfrm>
            <a:off x="2514600" y="1371600"/>
            <a:ext cx="6080125" cy="390525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IMBALAN  ATAS JASA DAN KEGIATAN</a:t>
            </a:r>
          </a:p>
        </p:txBody>
      </p:sp>
      <p:sp>
        <p:nvSpPr>
          <p:cNvPr id="33799" name="AutoShape 6"/>
          <p:cNvSpPr>
            <a:spLocks noChangeArrowheads="1"/>
          </p:cNvSpPr>
          <p:nvPr/>
        </p:nvSpPr>
        <p:spPr bwMode="auto">
          <a:xfrm>
            <a:off x="228600" y="2209800"/>
            <a:ext cx="8686800" cy="3505200"/>
          </a:xfrm>
          <a:prstGeom prst="roundRect">
            <a:avLst>
              <a:gd name="adj" fmla="val 2255"/>
            </a:avLst>
          </a:prstGeom>
          <a:solidFill>
            <a:srgbClr val="DDDDDD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lIns="90488" tIns="44450" rIns="90488" bIns="44450" anchor="ctr"/>
          <a:lstStyle/>
          <a:p>
            <a:pPr marL="114300" indent="-114300" algn="just" eaLnBrk="0" hangingPunct="0"/>
            <a:r>
              <a:rPr lang="id-ID" sz="1200" u="sng" dirty="0">
                <a:solidFill>
                  <a:srgbClr val="000066"/>
                </a:solidFill>
                <a:latin typeface="Arial" pitchFamily="34" charset="0"/>
              </a:rPr>
              <a:t>SELAIN PEJABAT NEGARA, PNS, TNI, POLRI DAN  PENSIUNAN YANG MELIPUTI </a:t>
            </a: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: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TENAGA AHLI (PENGACARA, AKUNTAN, ARSITEK, DOKTER, KONSULTAN, NOTARIS,PENILAI DAN AKTUARIS);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PEMAIN MUSIK, PEMBAWA ACARA, PENYANYI, PELAWAK,BINTANG FILM, BINTANG SINETRON, BINTANG IKLAN, SUTRADARA, KRU FILM, FOTO MODEL, PERAGAWAN/WATI, PEMAIN DRAMA, PENARI, PEMAHAT, PELUKIS, DAN SENIMAN LAINNYA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OLAHRAGAWAN;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PENASEHAT, PENGAJAR, PELATIH, </a:t>
            </a:r>
            <a:r>
              <a:rPr lang="en-US" sz="1200" u="sng" dirty="0">
                <a:solidFill>
                  <a:srgbClr val="000066"/>
                </a:solidFill>
                <a:latin typeface="Arial" pitchFamily="34" charset="0"/>
              </a:rPr>
              <a:t>PENCERAMAH</a:t>
            </a: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, </a:t>
            </a:r>
            <a:r>
              <a:rPr lang="en-US" sz="1200" u="sng" dirty="0">
                <a:solidFill>
                  <a:srgbClr val="000066"/>
                </a:solidFill>
                <a:latin typeface="Arial" pitchFamily="34" charset="0"/>
              </a:rPr>
              <a:t>PENYULUH</a:t>
            </a: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 &amp; MODERATOR, 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PENGARANG PENELITI, DAN PENERJEMAH;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PEMBERI JASA DLM SEGALA BDG TERMASUK TEKNIK, KOMPUTER DAN SISTEM APLIKASINYA,  TELEKOMUNIKASI,  ELEKTRONIKA, FOTOGRAPHI, EKONOMI DAN SOSIAL </a:t>
            </a: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 SERTA JASA PD SUATU KEPANITIAAN</a:t>
            </a:r>
            <a:endParaRPr lang="en-US" sz="1200" dirty="0">
              <a:solidFill>
                <a:srgbClr val="000066"/>
              </a:solidFill>
              <a:latin typeface="Arial" pitchFamily="34" charset="0"/>
            </a:endParaRP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AGEN IKLAN;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PENGAWAS, PENGELOLA PROYEK;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PEMBAWA PESANAN/PENEMU LANGGANAN</a:t>
            </a: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 ATAU YG MENJADI </a:t>
            </a: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PERANTARA</a:t>
            </a:r>
            <a:endParaRPr lang="id-ID" sz="1200" dirty="0">
              <a:solidFill>
                <a:srgbClr val="000066"/>
              </a:solidFill>
              <a:latin typeface="Arial" pitchFamily="34" charset="0"/>
            </a:endParaRPr>
          </a:p>
          <a:p>
            <a:pPr marL="177800" indent="-177800" algn="just" eaLnBrk="0" hangingPunct="0">
              <a:buFontTx/>
              <a:buChar char="-"/>
            </a:pP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PETUGAS PENJAJA BARANG DAGANGAN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PETUGAS DINAS LUAR ASURANSI</a:t>
            </a:r>
          </a:p>
          <a:p>
            <a:pPr marL="177800" indent="-177800" algn="just" eaLnBrk="0" hangingPunct="0">
              <a:buFontTx/>
              <a:buChar char="-"/>
            </a:pP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DISTRIBUTOR PERUSAHAAN MULTILEVEL MARKETING ATAU DIRECT SELLING</a:t>
            </a:r>
            <a:r>
              <a:rPr lang="id-ID" sz="1200" dirty="0">
                <a:solidFill>
                  <a:srgbClr val="000066"/>
                </a:solidFill>
                <a:latin typeface="Arial" pitchFamily="34" charset="0"/>
              </a:rPr>
              <a:t> DAN KEGIATAN SEJENIS</a:t>
            </a:r>
            <a:r>
              <a:rPr lang="en-US" sz="1200" dirty="0">
                <a:solidFill>
                  <a:srgbClr val="000066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3800" name="AutoShape 7"/>
          <p:cNvSpPr>
            <a:spLocks noChangeArrowheads="1"/>
          </p:cNvSpPr>
          <p:nvPr/>
        </p:nvSpPr>
        <p:spPr bwMode="auto">
          <a:xfrm>
            <a:off x="2903560" y="6093728"/>
            <a:ext cx="3352800" cy="533400"/>
          </a:xfrm>
          <a:prstGeom prst="roundRect">
            <a:avLst>
              <a:gd name="adj" fmla="val 5444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solidFill>
                  <a:srgbClr val="FAFEE6"/>
                </a:solidFill>
                <a:latin typeface="Arial" pitchFamily="34" charset="0"/>
              </a:rPr>
              <a:t>DIPOTONG PPh Ps.21 DENGAN </a:t>
            </a:r>
          </a:p>
          <a:p>
            <a:pPr algn="ctr" eaLnBrk="0" hangingPunct="0"/>
            <a:r>
              <a:rPr lang="en-US" sz="1400">
                <a:solidFill>
                  <a:srgbClr val="FAFEE6"/>
                </a:solidFill>
                <a:latin typeface="Arial" pitchFamily="34" charset="0"/>
              </a:rPr>
              <a:t>TARIF Ps. 17 D</a:t>
            </a:r>
            <a:r>
              <a:rPr lang="id-ID" sz="1400">
                <a:solidFill>
                  <a:srgbClr val="FAFEE6"/>
                </a:solidFill>
                <a:latin typeface="Arial" pitchFamily="34" charset="0"/>
              </a:rPr>
              <a:t>R PKP KUMULATIF</a:t>
            </a:r>
            <a:endParaRPr lang="en-US" sz="1400">
              <a:solidFill>
                <a:srgbClr val="FAFEE6"/>
              </a:solidFill>
              <a:latin typeface="Arial" pitchFamily="34" charset="0"/>
            </a:endParaRPr>
          </a:p>
        </p:txBody>
      </p:sp>
      <p:sp>
        <p:nvSpPr>
          <p:cNvPr id="33801" name="AutoShape 8"/>
          <p:cNvSpPr>
            <a:spLocks noChangeArrowheads="1"/>
          </p:cNvSpPr>
          <p:nvPr/>
        </p:nvSpPr>
        <p:spPr bwMode="auto">
          <a:xfrm flipH="1">
            <a:off x="4648200" y="1828800"/>
            <a:ext cx="1914525" cy="361950"/>
          </a:xfrm>
          <a:prstGeom prst="downArrow">
            <a:avLst>
              <a:gd name="adj1" fmla="val 75009"/>
              <a:gd name="adj2" fmla="val 39301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802" name="Rectangle 11"/>
          <p:cNvSpPr>
            <a:spLocks noChangeArrowheads="1"/>
          </p:cNvSpPr>
          <p:nvPr/>
        </p:nvSpPr>
        <p:spPr bwMode="auto">
          <a:xfrm>
            <a:off x="4953000" y="1828800"/>
            <a:ext cx="11493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  KEPADA</a:t>
            </a:r>
          </a:p>
        </p:txBody>
      </p:sp>
      <p:sp>
        <p:nvSpPr>
          <p:cNvPr id="33803" name="AutoShape 12"/>
          <p:cNvSpPr>
            <a:spLocks noChangeArrowheads="1"/>
          </p:cNvSpPr>
          <p:nvPr/>
        </p:nvSpPr>
        <p:spPr bwMode="auto">
          <a:xfrm flipH="1">
            <a:off x="4648200" y="838200"/>
            <a:ext cx="1912938" cy="447675"/>
          </a:xfrm>
          <a:prstGeom prst="downArrow">
            <a:avLst>
              <a:gd name="adj1" fmla="val 75009"/>
              <a:gd name="adj2" fmla="val 39301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804" name="Rectangle 13"/>
          <p:cNvSpPr>
            <a:spLocks noChangeArrowheads="1"/>
          </p:cNvSpPr>
          <p:nvPr/>
        </p:nvSpPr>
        <p:spPr bwMode="auto">
          <a:xfrm>
            <a:off x="5029200" y="914400"/>
            <a:ext cx="1143000" cy="23653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rgbClr val="191901"/>
                </a:solidFill>
                <a:latin typeface="Arial" pitchFamily="34" charset="0"/>
              </a:rPr>
              <a:t>SEBAGAI</a:t>
            </a:r>
          </a:p>
        </p:txBody>
      </p:sp>
      <p:sp>
        <p:nvSpPr>
          <p:cNvPr id="33805" name="AutoShape 17"/>
          <p:cNvSpPr>
            <a:spLocks noChangeArrowheads="1"/>
          </p:cNvSpPr>
          <p:nvPr/>
        </p:nvSpPr>
        <p:spPr bwMode="auto">
          <a:xfrm>
            <a:off x="276225" y="5791200"/>
            <a:ext cx="2462213" cy="1000125"/>
          </a:xfrm>
          <a:prstGeom prst="roundRect">
            <a:avLst>
              <a:gd name="adj" fmla="val 8991"/>
            </a:avLst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000000"/>
                </a:solidFill>
                <a:latin typeface="Arial" pitchFamily="34" charset="0"/>
              </a:rPr>
              <a:t>JIKA WP TDK MEMILIKI NPWP MAKA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  <a:latin typeface="Arial" pitchFamily="34" charset="0"/>
              </a:rPr>
              <a:t>TARIFNYA 20% LEBIH TINGGI</a:t>
            </a:r>
          </a:p>
        </p:txBody>
      </p:sp>
      <p:sp>
        <p:nvSpPr>
          <p:cNvPr id="33806" name="AutoShape 20"/>
          <p:cNvSpPr>
            <a:spLocks noChangeArrowheads="1"/>
          </p:cNvSpPr>
          <p:nvPr/>
        </p:nvSpPr>
        <p:spPr bwMode="auto">
          <a:xfrm flipH="1">
            <a:off x="6732896" y="5773008"/>
            <a:ext cx="1524000" cy="3048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CC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807" name="AutoShape 21"/>
          <p:cNvSpPr>
            <a:spLocks noChangeArrowheads="1"/>
          </p:cNvSpPr>
          <p:nvPr/>
        </p:nvSpPr>
        <p:spPr bwMode="auto">
          <a:xfrm>
            <a:off x="6629400" y="6121024"/>
            <a:ext cx="1828800" cy="533400"/>
          </a:xfrm>
          <a:prstGeom prst="roundRect">
            <a:avLst>
              <a:gd name="adj" fmla="val 5444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id-ID" sz="1400">
                <a:solidFill>
                  <a:srgbClr val="FAFEE6"/>
                </a:solidFill>
                <a:latin typeface="Arial" pitchFamily="34" charset="0"/>
              </a:rPr>
              <a:t>50%</a:t>
            </a:r>
            <a:endParaRPr lang="en-US" sz="1400">
              <a:solidFill>
                <a:srgbClr val="FAFEE6"/>
              </a:solidFill>
              <a:latin typeface="Arial" pitchFamily="34" charset="0"/>
            </a:endParaRPr>
          </a:p>
        </p:txBody>
      </p:sp>
      <p:sp>
        <p:nvSpPr>
          <p:cNvPr id="33808" name="AutoShape 22"/>
          <p:cNvSpPr>
            <a:spLocks noChangeArrowheads="1"/>
          </p:cNvSpPr>
          <p:nvPr/>
        </p:nvSpPr>
        <p:spPr bwMode="auto">
          <a:xfrm>
            <a:off x="6389688" y="6096881"/>
            <a:ext cx="228600" cy="6096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CC0066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E8ED88-FDFA-44A4-AA75-C5FDBA8C0DAB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1857375"/>
            <a:ext cx="7772400" cy="3024188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: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perlombaan</a:t>
            </a:r>
            <a:r>
              <a:rPr lang="en-US" sz="2800" dirty="0" smtClean="0"/>
              <a:t>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rapat</a:t>
            </a:r>
            <a:r>
              <a:rPr lang="en-US" sz="2800" dirty="0" smtClean="0"/>
              <a:t>, </a:t>
            </a:r>
            <a:r>
              <a:rPr lang="en-US" sz="2800" dirty="0" err="1" smtClean="0"/>
              <a:t>konferensi</a:t>
            </a:r>
            <a:r>
              <a:rPr lang="en-US" sz="2800" dirty="0" smtClean="0"/>
              <a:t>, </a:t>
            </a:r>
            <a:r>
              <a:rPr lang="en-US" sz="2800" dirty="0" err="1" smtClean="0"/>
              <a:t>sidang</a:t>
            </a:r>
            <a:r>
              <a:rPr lang="en-US" sz="2800" dirty="0" smtClean="0"/>
              <a:t>, </a:t>
            </a:r>
            <a:r>
              <a:rPr lang="en-US" sz="2800" dirty="0" err="1" smtClean="0"/>
              <a:t>pertemuan,kunjungan</a:t>
            </a:r>
            <a:r>
              <a:rPr lang="en-US" sz="2800" dirty="0" smtClean="0"/>
              <a:t> </a:t>
            </a:r>
            <a:r>
              <a:rPr lang="en-US" sz="2800" dirty="0" err="1" smtClean="0"/>
              <a:t>kerja</a:t>
            </a:r>
            <a:r>
              <a:rPr lang="en-US" sz="2800" dirty="0" smtClean="0"/>
              <a:t> (</a:t>
            </a:r>
            <a:r>
              <a:rPr lang="en-US" sz="2800" u="sng" dirty="0" err="1" smtClean="0"/>
              <a:t>Jk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bukan</a:t>
            </a:r>
            <a:r>
              <a:rPr lang="en-US" sz="2800" u="sng" dirty="0" smtClean="0"/>
              <a:t> PNS</a:t>
            </a:r>
            <a:r>
              <a:rPr lang="en-US" sz="2800" dirty="0" smtClean="0"/>
              <a:t>).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/</a:t>
            </a:r>
            <a:r>
              <a:rPr lang="en-US" sz="2800" dirty="0" err="1" smtClean="0"/>
              <a:t>anggota</a:t>
            </a:r>
            <a:r>
              <a:rPr lang="en-US" sz="2800" dirty="0" smtClean="0"/>
              <a:t> </a:t>
            </a:r>
            <a:r>
              <a:rPr lang="en-US" sz="2800" dirty="0" err="1" smtClean="0"/>
              <a:t>kepanitiaan</a:t>
            </a:r>
            <a:endParaRPr lang="en-US" sz="2800" dirty="0" smtClean="0"/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r>
              <a:rPr lang="en-US" sz="2800" dirty="0" smtClean="0"/>
              <a:t>, </a:t>
            </a:r>
            <a:r>
              <a:rPr lang="en-US" sz="2800" dirty="0" err="1" smtClean="0"/>
              <a:t>pelatihan</a:t>
            </a:r>
            <a:r>
              <a:rPr lang="en-US" sz="2800" dirty="0" smtClean="0"/>
              <a:t>, </a:t>
            </a:r>
            <a:r>
              <a:rPr lang="en-US" sz="2800" dirty="0" err="1" smtClean="0"/>
              <a:t>magang</a:t>
            </a:r>
            <a:endParaRPr lang="en-US" sz="2800" dirty="0" smtClean="0"/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r>
              <a:rPr lang="en-US" sz="2800" dirty="0" smtClean="0"/>
              <a:t>.</a:t>
            </a:r>
            <a:endParaRPr lang="en-GB" sz="2800" dirty="0" smtClean="0"/>
          </a:p>
        </p:txBody>
      </p:sp>
      <p:sp>
        <p:nvSpPr>
          <p:cNvPr id="34820" name="AutoShape 8"/>
          <p:cNvSpPr>
            <a:spLocks noChangeArrowheads="1"/>
          </p:cNvSpPr>
          <p:nvPr/>
        </p:nvSpPr>
        <p:spPr bwMode="auto">
          <a:xfrm>
            <a:off x="4071938" y="5068865"/>
            <a:ext cx="1171575" cy="365125"/>
          </a:xfrm>
          <a:prstGeom prst="downArrow">
            <a:avLst>
              <a:gd name="adj1" fmla="val 75009"/>
              <a:gd name="adj2" fmla="val 50060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4821" name="Rectangle 10"/>
          <p:cNvSpPr>
            <a:spLocks noChangeArrowheads="1"/>
          </p:cNvSpPr>
          <p:nvPr/>
        </p:nvSpPr>
        <p:spPr bwMode="auto">
          <a:xfrm>
            <a:off x="2286000" y="6143625"/>
            <a:ext cx="4968875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>
                <a:solidFill>
                  <a:srgbClr val="000066"/>
                </a:solidFill>
                <a:latin typeface="Arial" pitchFamily="34" charset="0"/>
              </a:rPr>
              <a:t>TARIF PASAL 17 AYAT (1) HURUF A UU PPh</a:t>
            </a:r>
          </a:p>
        </p:txBody>
      </p:sp>
      <p:sp>
        <p:nvSpPr>
          <p:cNvPr id="34822" name="Rectangle 11"/>
          <p:cNvSpPr>
            <a:spLocks noChangeArrowheads="1"/>
          </p:cNvSpPr>
          <p:nvPr/>
        </p:nvSpPr>
        <p:spPr bwMode="auto">
          <a:xfrm>
            <a:off x="2928938" y="5412405"/>
            <a:ext cx="3794125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PENGHASILAN BRUTO</a:t>
            </a:r>
          </a:p>
        </p:txBody>
      </p:sp>
      <p:sp>
        <p:nvSpPr>
          <p:cNvPr id="34823" name="AutoShape 12"/>
          <p:cNvSpPr>
            <a:spLocks noChangeArrowheads="1"/>
          </p:cNvSpPr>
          <p:nvPr/>
        </p:nvSpPr>
        <p:spPr bwMode="auto">
          <a:xfrm>
            <a:off x="4143375" y="5786438"/>
            <a:ext cx="1171575" cy="365125"/>
          </a:xfrm>
          <a:prstGeom prst="downArrow">
            <a:avLst>
              <a:gd name="adj1" fmla="val 75009"/>
              <a:gd name="adj2" fmla="val 50060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4824" name="Rectangle 4"/>
          <p:cNvSpPr>
            <a:spLocks noChangeArrowheads="1"/>
          </p:cNvSpPr>
          <p:nvPr/>
        </p:nvSpPr>
        <p:spPr bwMode="auto">
          <a:xfrm>
            <a:off x="857250" y="304800"/>
            <a:ext cx="7788275" cy="909638"/>
          </a:xfrm>
          <a:prstGeom prst="rect">
            <a:avLst/>
          </a:prstGeom>
          <a:solidFill>
            <a:srgbClr val="CCFF66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UANG SAKU, UANG REPRESENTASI, </a:t>
            </a:r>
            <a:r>
              <a:rPr lang="en-US" u="sng" dirty="0">
                <a:solidFill>
                  <a:srgbClr val="000066"/>
                </a:solidFill>
                <a:latin typeface="Arial" pitchFamily="34" charset="0"/>
              </a:rPr>
              <a:t>UANG RAPAT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, HONORARIUM, </a:t>
            </a:r>
            <a:endParaRPr lang="id-ID" dirty="0">
              <a:solidFill>
                <a:srgbClr val="000066"/>
              </a:solidFill>
              <a:latin typeface="Arial" pitchFamily="34" charset="0"/>
            </a:endParaRPr>
          </a:p>
          <a:p>
            <a:r>
              <a:rPr lang="id-ID" dirty="0">
                <a:solidFill>
                  <a:srgbClr val="000066"/>
                </a:solidFill>
                <a:latin typeface="Arial" pitchFamily="34" charset="0"/>
              </a:rPr>
              <a:t>HADIAH 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ATAU PENGHARGAAN DGN NAMA DAN DLM BENTUK </a:t>
            </a:r>
          </a:p>
          <a:p>
            <a:r>
              <a:rPr lang="id-ID" dirty="0">
                <a:solidFill>
                  <a:srgbClr val="000066"/>
                </a:solidFill>
                <a:latin typeface="Arial" pitchFamily="34" charset="0"/>
              </a:rPr>
              <a:t>APAPUN DAN 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IMBALAN YG SEJENIS DGN NAMA APAPUN</a:t>
            </a:r>
          </a:p>
        </p:txBody>
      </p:sp>
      <p:sp>
        <p:nvSpPr>
          <p:cNvPr id="34825" name="AutoShape 12"/>
          <p:cNvSpPr>
            <a:spLocks noChangeArrowheads="1"/>
          </p:cNvSpPr>
          <p:nvPr/>
        </p:nvSpPr>
        <p:spPr bwMode="auto">
          <a:xfrm>
            <a:off x="3714750" y="1285875"/>
            <a:ext cx="1171575" cy="365125"/>
          </a:xfrm>
          <a:prstGeom prst="downArrow">
            <a:avLst>
              <a:gd name="adj1" fmla="val 75009"/>
              <a:gd name="adj2" fmla="val 50060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2286000" y="6460455"/>
            <a:ext cx="4358297" cy="3052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400" dirty="0" smtClean="0">
                <a:solidFill>
                  <a:srgbClr val="990000"/>
                </a:solidFill>
              </a:rPr>
              <a:t>PER - 31/PJ/2012</a:t>
            </a:r>
            <a:endParaRPr lang="en-US" sz="14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1" y="304801"/>
            <a:ext cx="7162800" cy="762000"/>
          </a:xfrm>
        </p:spPr>
        <p:txBody>
          <a:bodyPr lIns="91384" tIns="45691" rIns="91384" bIns="45691" rtlCol="0">
            <a:normAutofit/>
          </a:bodyPr>
          <a:lstStyle/>
          <a:p>
            <a:pPr eaLnBrk="1" hangingPunct="1">
              <a:defRPr/>
            </a:pPr>
            <a:r>
              <a:rPr lang="en-US" sz="2800" kern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JENIS PAJAK</a:t>
            </a:r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/>
            <a:fld id="{35395137-E42F-42E8-A536-E41782C517C7}" type="slidenum">
              <a:rPr lang="en-US" smtClean="0">
                <a:solidFill>
                  <a:srgbClr val="898989"/>
                </a:solidFill>
              </a:rPr>
              <a:pPr defTabSz="912813"/>
              <a:t>2</a:t>
            </a:fld>
            <a:endParaRPr lang="en-US" smtClean="0">
              <a:solidFill>
                <a:srgbClr val="898989"/>
              </a:solidFill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228600" y="1219200"/>
          <a:ext cx="8650567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0BE90-4F18-4607-B5A3-5BD931B4C8FD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65138" y="1085850"/>
            <a:ext cx="8450262" cy="554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371600" y="228600"/>
            <a:ext cx="6283325" cy="1066800"/>
          </a:xfrm>
          <a:prstGeom prst="rect">
            <a:avLst/>
          </a:prstGeom>
          <a:noFill/>
          <a:ln w="19050">
            <a:solidFill>
              <a:srgbClr val="11111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800" dirty="0">
                <a:solidFill>
                  <a:srgbClr val="FF99CC"/>
                </a:solidFill>
                <a:latin typeface="Arial" pitchFamily="34" charset="0"/>
              </a:rPr>
              <a:t>CONTOH PENGHITUNGAN</a:t>
            </a:r>
          </a:p>
          <a:p>
            <a:pPr algn="ctr" eaLnBrk="0" hangingPunct="0"/>
            <a:r>
              <a:rPr lang="en-US" sz="2800" dirty="0" err="1">
                <a:solidFill>
                  <a:srgbClr val="FF99CC"/>
                </a:solidFill>
                <a:latin typeface="Arial" pitchFamily="34" charset="0"/>
              </a:rPr>
              <a:t>PPh</a:t>
            </a:r>
            <a:r>
              <a:rPr lang="en-US" sz="2800" dirty="0">
                <a:solidFill>
                  <a:srgbClr val="FF99CC"/>
                </a:solidFill>
                <a:latin typeface="Arial" pitchFamily="34" charset="0"/>
              </a:rPr>
              <a:t> PASAL 21</a:t>
            </a: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838200" y="1447800"/>
            <a:ext cx="8058150" cy="510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342900" indent="-342900" defTabSz="749300" eaLnBrk="0" hangingPunct="0">
              <a:spcBef>
                <a:spcPct val="50000"/>
              </a:spcBef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Drs.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Slamet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Taramandi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(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bukan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PNS)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id-ID" u="sng" dirty="0">
                <a:latin typeface="Arial" pitchFamily="34" charset="0"/>
              </a:rPr>
              <a:t>penceramah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,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menerima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honorarium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sebesar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  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Rp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1.000.000,-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 ( Tidak berkesinambungan)</a:t>
            </a:r>
            <a:endParaRPr lang="en-US" dirty="0">
              <a:solidFill>
                <a:srgbClr val="FFFF00"/>
              </a:solidFill>
              <a:latin typeface="Arial" pitchFamily="34" charset="0"/>
            </a:endParaRPr>
          </a:p>
          <a:p>
            <a:pPr marL="355600" defTabSz="749300" eaLnBrk="0" hangingPunct="0">
              <a:spcBef>
                <a:spcPct val="20000"/>
              </a:spcBef>
            </a:pPr>
            <a:r>
              <a:rPr lang="en-US" u="sng" dirty="0">
                <a:solidFill>
                  <a:srgbClr val="FFFF00"/>
                </a:solidFill>
                <a:latin typeface="Arial" pitchFamily="34" charset="0"/>
              </a:rPr>
              <a:t>Penghitungan </a:t>
            </a:r>
            <a:r>
              <a:rPr lang="en-US" u="sng" dirty="0" err="1">
                <a:solidFill>
                  <a:srgbClr val="FFFF00"/>
                </a:solidFill>
                <a:latin typeface="Arial" pitchFamily="34" charset="0"/>
              </a:rPr>
              <a:t>PPh</a:t>
            </a:r>
            <a:r>
              <a:rPr lang="en-US" u="sng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u="sng" dirty="0" err="1">
                <a:solidFill>
                  <a:srgbClr val="FFFF00"/>
                </a:solidFill>
                <a:latin typeface="Arial" pitchFamily="34" charset="0"/>
              </a:rPr>
              <a:t>Pasal</a:t>
            </a:r>
            <a:r>
              <a:rPr lang="en-US" u="sng" dirty="0">
                <a:solidFill>
                  <a:srgbClr val="FFFF00"/>
                </a:solidFill>
                <a:latin typeface="Arial" pitchFamily="34" charset="0"/>
              </a:rPr>
              <a:t> 21</a:t>
            </a:r>
          </a:p>
          <a:p>
            <a:pPr marL="355600" defTabSz="749300" eaLnBrk="0" hangingPunct="0">
              <a:spcBef>
                <a:spcPct val="50000"/>
              </a:spcBef>
            </a:pP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Rp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1.000.000,- x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 50% x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5%  =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Rp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2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5.000,-</a:t>
            </a:r>
          </a:p>
          <a:p>
            <a:pPr marL="355600" defTabSz="749300" eaLnBrk="0" hangingPunct="0">
              <a:spcBef>
                <a:spcPct val="20000"/>
              </a:spcBef>
            </a:pP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Mengingat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yg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menerima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bukan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PNS ,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maka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tarif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yg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digunakan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untuk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pemotongan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PPh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Pasal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21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adalah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 50% dikalikan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tarif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Pasal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17 UU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PPh</a:t>
            </a:r>
            <a:endParaRPr lang="en-US" dirty="0">
              <a:solidFill>
                <a:srgbClr val="FFFF00"/>
              </a:solidFill>
              <a:latin typeface="Arial" pitchFamily="34" charset="0"/>
            </a:endParaRPr>
          </a:p>
          <a:p>
            <a:pPr marL="355600" defTabSz="749300" eaLnBrk="0" hangingPunct="0">
              <a:spcBef>
                <a:spcPct val="20000"/>
              </a:spcBef>
            </a:pP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Jika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Drs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Slamet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tidak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punya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NPWP</a:t>
            </a:r>
          </a:p>
          <a:p>
            <a:pPr marL="355600" defTabSz="749300" eaLnBrk="0" hangingPunct="0">
              <a:spcBef>
                <a:spcPct val="50000"/>
              </a:spcBef>
            </a:pP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Rp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1.000.000,- x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 50% X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5% x 120%  = </a:t>
            </a:r>
            <a:r>
              <a:rPr lang="en-US" dirty="0" err="1">
                <a:solidFill>
                  <a:srgbClr val="FFFF00"/>
                </a:solidFill>
                <a:latin typeface="Arial" pitchFamily="34" charset="0"/>
              </a:rPr>
              <a:t>Rp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id-ID" dirty="0">
                <a:solidFill>
                  <a:srgbClr val="FFFF00"/>
                </a:solidFill>
                <a:latin typeface="Arial" pitchFamily="34" charset="0"/>
              </a:rPr>
              <a:t>3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0.000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,-</a:t>
            </a:r>
          </a:p>
          <a:p>
            <a:pPr marL="355600" indent="-355600" defTabSz="749300" eaLnBrk="0" hangingPunct="0">
              <a:spcBef>
                <a:spcPct val="50000"/>
              </a:spcBef>
              <a:buFont typeface="+mj-lt"/>
              <a:buAutoNum type="arabicPeriod" startAt="2"/>
            </a:pP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Bapak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A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seorang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wira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usaha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yang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juga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menjadi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pengurus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BPD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Desa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“C”,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pada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hari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Senin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, 8 April 2013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diundang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rapat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untuk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membahas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penyusunan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Anggaran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dan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Belanja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Desa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. 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Atas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keikutsertaannya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,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beliau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diberi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honor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sebesar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Rp150,000.00.</a:t>
            </a:r>
          </a:p>
          <a:p>
            <a:pPr marL="355600" defTabSz="749300" eaLnBrk="0" hangingPunct="0">
              <a:spcBef>
                <a:spcPct val="50000"/>
              </a:spcBef>
            </a:pP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PPh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Pasal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 21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Terutang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= 5% x Rp150,000.00 = Rp7,500.00</a:t>
            </a:r>
          </a:p>
          <a:p>
            <a:pPr defTabSz="749300" eaLnBrk="0" hangingPunct="0">
              <a:spcBef>
                <a:spcPct val="50000"/>
              </a:spcBef>
            </a:pPr>
            <a:endParaRPr lang="en-US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D984E-D267-47A0-9BEC-2D3641D752E3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06564" name="Rectangle 4"/>
          <p:cNvSpPr>
            <a:spLocks noChangeArrowheads="1"/>
          </p:cNvSpPr>
          <p:nvPr/>
        </p:nvSpPr>
        <p:spPr bwMode="auto">
          <a:xfrm>
            <a:off x="1219200" y="390525"/>
            <a:ext cx="6588125" cy="676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TATA CARA PENYETORAN</a:t>
            </a:r>
          </a:p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PPh PASAL 21</a:t>
            </a:r>
          </a:p>
        </p:txBody>
      </p:sp>
      <p:sp>
        <p:nvSpPr>
          <p:cNvPr id="36870" name="AutoShape 5"/>
          <p:cNvSpPr>
            <a:spLocks noChangeArrowheads="1"/>
          </p:cNvSpPr>
          <p:nvPr/>
        </p:nvSpPr>
        <p:spPr bwMode="auto">
          <a:xfrm>
            <a:off x="338138" y="2005013"/>
            <a:ext cx="2727325" cy="9620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TDK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 DITANGGUNG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PEMERINTAH</a:t>
            </a:r>
          </a:p>
        </p:txBody>
      </p:sp>
      <p:sp>
        <p:nvSpPr>
          <p:cNvPr id="36871" name="AutoShape 6"/>
          <p:cNvSpPr>
            <a:spLocks noChangeArrowheads="1"/>
          </p:cNvSpPr>
          <p:nvPr/>
        </p:nvSpPr>
        <p:spPr bwMode="auto">
          <a:xfrm>
            <a:off x="5976938" y="2005013"/>
            <a:ext cx="2828925" cy="9620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DITANGGUNG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PEMERINTAH</a:t>
            </a:r>
          </a:p>
        </p:txBody>
      </p:sp>
      <p:sp>
        <p:nvSpPr>
          <p:cNvPr id="36872" name="AutoShape 7"/>
          <p:cNvSpPr>
            <a:spLocks noChangeArrowheads="1"/>
          </p:cNvSpPr>
          <p:nvPr/>
        </p:nvSpPr>
        <p:spPr bwMode="auto">
          <a:xfrm>
            <a:off x="363538" y="3433763"/>
            <a:ext cx="3489325" cy="1304925"/>
          </a:xfrm>
          <a:prstGeom prst="roundRect">
            <a:avLst>
              <a:gd name="adj" fmla="val 12486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DGN </a:t>
            </a:r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SSP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 KE :</a:t>
            </a:r>
          </a:p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- BANK PERSEPSI, ATAU</a:t>
            </a:r>
          </a:p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- KANTOR POS GIRO</a:t>
            </a:r>
          </a:p>
        </p:txBody>
      </p:sp>
      <p:sp>
        <p:nvSpPr>
          <p:cNvPr id="36873" name="AutoShape 8"/>
          <p:cNvSpPr>
            <a:spLocks noChangeArrowheads="1"/>
          </p:cNvSpPr>
          <p:nvPr/>
        </p:nvSpPr>
        <p:spPr bwMode="auto">
          <a:xfrm>
            <a:off x="363538" y="5219700"/>
            <a:ext cx="3235325" cy="790575"/>
          </a:xfrm>
          <a:prstGeom prst="roundRect">
            <a:avLst>
              <a:gd name="adj" fmla="val 12486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PALING LAMBAT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TGL 10 BLN BERIKUTNYA</a:t>
            </a:r>
          </a:p>
        </p:txBody>
      </p:sp>
      <p:sp>
        <p:nvSpPr>
          <p:cNvPr id="36874" name="AutoShape 9"/>
          <p:cNvSpPr>
            <a:spLocks noChangeArrowheads="1"/>
          </p:cNvSpPr>
          <p:nvPr/>
        </p:nvSpPr>
        <p:spPr bwMode="auto">
          <a:xfrm>
            <a:off x="4859338" y="4905375"/>
            <a:ext cx="3743325" cy="1247775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BILA JATUH  PD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HARI LIBUR PENYETORAN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PADA HARI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KERJA BERIKUTNYA</a:t>
            </a:r>
          </a:p>
        </p:txBody>
      </p:sp>
      <p:sp>
        <p:nvSpPr>
          <p:cNvPr id="36875" name="AutoShape 10"/>
          <p:cNvSpPr>
            <a:spLocks noChangeArrowheads="1"/>
          </p:cNvSpPr>
          <p:nvPr/>
        </p:nvSpPr>
        <p:spPr bwMode="auto">
          <a:xfrm>
            <a:off x="5875338" y="3490913"/>
            <a:ext cx="2930525" cy="847725"/>
          </a:xfrm>
          <a:prstGeom prst="roundRect">
            <a:avLst>
              <a:gd name="adj" fmla="val 12486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TDK ADA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PENYETORAN</a:t>
            </a:r>
          </a:p>
        </p:txBody>
      </p:sp>
      <p:sp>
        <p:nvSpPr>
          <p:cNvPr id="36876" name="AutoShape 11"/>
          <p:cNvSpPr>
            <a:spLocks noChangeArrowheads="1"/>
          </p:cNvSpPr>
          <p:nvPr/>
        </p:nvSpPr>
        <p:spPr bwMode="auto">
          <a:xfrm flipH="1">
            <a:off x="1244600" y="3014663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77" name="AutoShape 12"/>
          <p:cNvSpPr>
            <a:spLocks noChangeArrowheads="1"/>
          </p:cNvSpPr>
          <p:nvPr/>
        </p:nvSpPr>
        <p:spPr bwMode="auto">
          <a:xfrm>
            <a:off x="3746500" y="5386388"/>
            <a:ext cx="812800" cy="400050"/>
          </a:xfrm>
          <a:prstGeom prst="rightArrow">
            <a:avLst>
              <a:gd name="adj1" fmla="val 75009"/>
              <a:gd name="adj2" fmla="val 10161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78" name="Rectangle 13"/>
          <p:cNvSpPr>
            <a:spLocks noChangeArrowheads="1"/>
          </p:cNvSpPr>
          <p:nvPr/>
        </p:nvSpPr>
        <p:spPr bwMode="auto">
          <a:xfrm>
            <a:off x="1485900" y="1365250"/>
            <a:ext cx="6146800" cy="17145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79" name="Rectangle 14"/>
          <p:cNvSpPr>
            <a:spLocks noChangeArrowheads="1"/>
          </p:cNvSpPr>
          <p:nvPr/>
        </p:nvSpPr>
        <p:spPr bwMode="auto">
          <a:xfrm>
            <a:off x="4394200" y="1143000"/>
            <a:ext cx="292100" cy="2286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80" name="AutoShape 15"/>
          <p:cNvSpPr>
            <a:spLocks noChangeArrowheads="1"/>
          </p:cNvSpPr>
          <p:nvPr/>
        </p:nvSpPr>
        <p:spPr bwMode="auto">
          <a:xfrm flipH="1">
            <a:off x="1346200" y="1357313"/>
            <a:ext cx="533400" cy="557212"/>
          </a:xfrm>
          <a:prstGeom prst="downArrow">
            <a:avLst>
              <a:gd name="adj1" fmla="val 50000"/>
              <a:gd name="adj2" fmla="val 29477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81" name="AutoShape 16"/>
          <p:cNvSpPr>
            <a:spLocks noChangeArrowheads="1"/>
          </p:cNvSpPr>
          <p:nvPr/>
        </p:nvSpPr>
        <p:spPr bwMode="auto">
          <a:xfrm flipH="1">
            <a:off x="7239000" y="1357313"/>
            <a:ext cx="533400" cy="557212"/>
          </a:xfrm>
          <a:prstGeom prst="downArrow">
            <a:avLst>
              <a:gd name="adj1" fmla="val 50000"/>
              <a:gd name="adj2" fmla="val 29477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82" name="AutoShape 17"/>
          <p:cNvSpPr>
            <a:spLocks noChangeArrowheads="1"/>
          </p:cNvSpPr>
          <p:nvPr/>
        </p:nvSpPr>
        <p:spPr bwMode="auto">
          <a:xfrm flipH="1">
            <a:off x="7035800" y="3014663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6883" name="AutoShape 18"/>
          <p:cNvSpPr>
            <a:spLocks noChangeArrowheads="1"/>
          </p:cNvSpPr>
          <p:nvPr/>
        </p:nvSpPr>
        <p:spPr bwMode="auto">
          <a:xfrm flipH="1">
            <a:off x="1574800" y="4800600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7BCFA-C151-472A-877B-F1CC099E8404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1447800" y="314325"/>
            <a:ext cx="6283325" cy="676275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TATA CARA PELAPORAN</a:t>
            </a:r>
          </a:p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PPh PASAL 21</a:t>
            </a:r>
          </a:p>
        </p:txBody>
      </p:sp>
      <p:sp>
        <p:nvSpPr>
          <p:cNvPr id="37894" name="AutoShape 5"/>
          <p:cNvSpPr>
            <a:spLocks noChangeArrowheads="1"/>
          </p:cNvSpPr>
          <p:nvPr/>
        </p:nvSpPr>
        <p:spPr bwMode="auto">
          <a:xfrm>
            <a:off x="5672138" y="3248025"/>
            <a:ext cx="3133725" cy="136207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MELAPORKAN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PENGHITUNGAN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PPh PSL 21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DLM DAFTAR GAJI</a:t>
            </a:r>
          </a:p>
        </p:txBody>
      </p:sp>
      <p:sp>
        <p:nvSpPr>
          <p:cNvPr id="37895" name="Oval 6"/>
          <p:cNvSpPr>
            <a:spLocks noChangeArrowheads="1"/>
          </p:cNvSpPr>
          <p:nvPr/>
        </p:nvSpPr>
        <p:spPr bwMode="auto">
          <a:xfrm>
            <a:off x="5961063" y="5048250"/>
            <a:ext cx="2624137" cy="561975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KPPN</a:t>
            </a:r>
          </a:p>
        </p:txBody>
      </p:sp>
      <p:sp>
        <p:nvSpPr>
          <p:cNvPr id="37896" name="AutoShape 7"/>
          <p:cNvSpPr>
            <a:spLocks noChangeArrowheads="1"/>
          </p:cNvSpPr>
          <p:nvPr/>
        </p:nvSpPr>
        <p:spPr bwMode="auto">
          <a:xfrm>
            <a:off x="414338" y="4548188"/>
            <a:ext cx="3438525" cy="847725"/>
          </a:xfrm>
          <a:prstGeom prst="roundRect">
            <a:avLst>
              <a:gd name="adj" fmla="val 12486"/>
            </a:avLst>
          </a:prstGeom>
          <a:solidFill>
            <a:srgbClr val="CCE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PLG LAMBAT TGL 20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BULAN TAKWIM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BERIKUTNYA</a:t>
            </a:r>
          </a:p>
        </p:txBody>
      </p:sp>
      <p:sp>
        <p:nvSpPr>
          <p:cNvPr id="37897" name="AutoShape 8"/>
          <p:cNvSpPr>
            <a:spLocks noChangeArrowheads="1"/>
          </p:cNvSpPr>
          <p:nvPr/>
        </p:nvSpPr>
        <p:spPr bwMode="auto">
          <a:xfrm>
            <a:off x="457200" y="5867400"/>
            <a:ext cx="2727325" cy="604838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JIKA JATUH PD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 HARI LIBUR</a:t>
            </a:r>
          </a:p>
        </p:txBody>
      </p:sp>
      <p:sp>
        <p:nvSpPr>
          <p:cNvPr id="37898" name="AutoShape 9"/>
          <p:cNvSpPr>
            <a:spLocks noChangeArrowheads="1"/>
          </p:cNvSpPr>
          <p:nvPr/>
        </p:nvSpPr>
        <p:spPr bwMode="auto">
          <a:xfrm>
            <a:off x="4287838" y="5791200"/>
            <a:ext cx="2613025" cy="633413"/>
          </a:xfrm>
          <a:prstGeom prst="roundRect">
            <a:avLst>
              <a:gd name="adj" fmla="val 12486"/>
            </a:avLst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PD HARI KERJA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BERIKUTNYA</a:t>
            </a:r>
          </a:p>
        </p:txBody>
      </p:sp>
      <p:sp>
        <p:nvSpPr>
          <p:cNvPr id="37899" name="AutoShape 10"/>
          <p:cNvSpPr>
            <a:spLocks noChangeArrowheads="1"/>
          </p:cNvSpPr>
          <p:nvPr/>
        </p:nvSpPr>
        <p:spPr bwMode="auto">
          <a:xfrm flipH="1">
            <a:off x="6307138" y="2405063"/>
            <a:ext cx="1000125" cy="276225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0" name="AutoShape 11"/>
          <p:cNvSpPr>
            <a:spLocks noChangeArrowheads="1"/>
          </p:cNvSpPr>
          <p:nvPr/>
        </p:nvSpPr>
        <p:spPr bwMode="auto">
          <a:xfrm>
            <a:off x="338138" y="1833563"/>
            <a:ext cx="2727325" cy="904875"/>
          </a:xfrm>
          <a:prstGeom prst="roundRect">
            <a:avLst>
              <a:gd name="adj" fmla="val 12486"/>
            </a:avLst>
          </a:prstGeom>
          <a:solidFill>
            <a:srgbClr val="CC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TDK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 DITANGGUNG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PEMERINTAH</a:t>
            </a:r>
          </a:p>
        </p:txBody>
      </p:sp>
      <p:sp>
        <p:nvSpPr>
          <p:cNvPr id="37901" name="AutoShape 12"/>
          <p:cNvSpPr>
            <a:spLocks noChangeArrowheads="1"/>
          </p:cNvSpPr>
          <p:nvPr/>
        </p:nvSpPr>
        <p:spPr bwMode="auto">
          <a:xfrm>
            <a:off x="6019800" y="1828800"/>
            <a:ext cx="2828925" cy="876300"/>
          </a:xfrm>
          <a:prstGeom prst="roundRect">
            <a:avLst>
              <a:gd name="adj" fmla="val 12486"/>
            </a:avLst>
          </a:prstGeom>
          <a:solidFill>
            <a:srgbClr val="CC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DITANGGUNG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PEMERINTAH</a:t>
            </a:r>
          </a:p>
        </p:txBody>
      </p:sp>
      <p:sp>
        <p:nvSpPr>
          <p:cNvPr id="37902" name="AutoShape 13"/>
          <p:cNvSpPr>
            <a:spLocks noChangeArrowheads="1"/>
          </p:cNvSpPr>
          <p:nvPr/>
        </p:nvSpPr>
        <p:spPr bwMode="auto">
          <a:xfrm flipH="1">
            <a:off x="1257300" y="2800350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3" name="Rectangle 14"/>
          <p:cNvSpPr>
            <a:spLocks noChangeArrowheads="1"/>
          </p:cNvSpPr>
          <p:nvPr/>
        </p:nvSpPr>
        <p:spPr bwMode="auto">
          <a:xfrm>
            <a:off x="1485900" y="1365250"/>
            <a:ext cx="6146800" cy="17145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4" name="Rectangle 15"/>
          <p:cNvSpPr>
            <a:spLocks noChangeArrowheads="1"/>
          </p:cNvSpPr>
          <p:nvPr/>
        </p:nvSpPr>
        <p:spPr bwMode="auto">
          <a:xfrm>
            <a:off x="4394200" y="1143000"/>
            <a:ext cx="292100" cy="2286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5" name="AutoShape 16"/>
          <p:cNvSpPr>
            <a:spLocks noChangeArrowheads="1"/>
          </p:cNvSpPr>
          <p:nvPr/>
        </p:nvSpPr>
        <p:spPr bwMode="auto">
          <a:xfrm flipH="1">
            <a:off x="1346200" y="1357313"/>
            <a:ext cx="533400" cy="357187"/>
          </a:xfrm>
          <a:prstGeom prst="downArrow">
            <a:avLst>
              <a:gd name="adj1" fmla="val 50000"/>
              <a:gd name="adj2" fmla="val 28218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6" name="AutoShape 17"/>
          <p:cNvSpPr>
            <a:spLocks noChangeArrowheads="1"/>
          </p:cNvSpPr>
          <p:nvPr/>
        </p:nvSpPr>
        <p:spPr bwMode="auto">
          <a:xfrm flipH="1">
            <a:off x="7239000" y="1357313"/>
            <a:ext cx="533400" cy="357187"/>
          </a:xfrm>
          <a:prstGeom prst="downArrow">
            <a:avLst>
              <a:gd name="adj1" fmla="val 50000"/>
              <a:gd name="adj2" fmla="val 28218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7" name="AutoShape 18"/>
          <p:cNvSpPr>
            <a:spLocks noChangeArrowheads="1"/>
          </p:cNvSpPr>
          <p:nvPr/>
        </p:nvSpPr>
        <p:spPr bwMode="auto">
          <a:xfrm flipH="1">
            <a:off x="7048500" y="2800350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08" name="AutoShape 19"/>
          <p:cNvSpPr>
            <a:spLocks noChangeArrowheads="1"/>
          </p:cNvSpPr>
          <p:nvPr/>
        </p:nvSpPr>
        <p:spPr bwMode="auto">
          <a:xfrm>
            <a:off x="363538" y="3233738"/>
            <a:ext cx="3489325" cy="833437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DGN SPT MASA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PPh</a:t>
            </a:r>
            <a:endParaRPr lang="en-US" dirty="0">
              <a:solidFill>
                <a:srgbClr val="000066"/>
              </a:solidFill>
              <a:latin typeface="Arial" pitchFamily="34" charset="0"/>
            </a:endParaRPr>
          </a:p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PASAL 21  </a:t>
            </a:r>
          </a:p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KE </a:t>
            </a:r>
            <a:r>
              <a:rPr lang="en-US" dirty="0" smtClean="0">
                <a:solidFill>
                  <a:srgbClr val="000066"/>
                </a:solidFill>
                <a:latin typeface="Arial" pitchFamily="34" charset="0"/>
              </a:rPr>
              <a:t>KPP/KP2KP</a:t>
            </a:r>
            <a:endParaRPr lang="en-US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7909" name="AutoShape 20"/>
          <p:cNvSpPr>
            <a:spLocks noChangeArrowheads="1"/>
          </p:cNvSpPr>
          <p:nvPr/>
        </p:nvSpPr>
        <p:spPr bwMode="auto">
          <a:xfrm flipH="1">
            <a:off x="1333500" y="4114800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10" name="AutoShape 21"/>
          <p:cNvSpPr>
            <a:spLocks noChangeArrowheads="1"/>
          </p:cNvSpPr>
          <p:nvPr/>
        </p:nvSpPr>
        <p:spPr bwMode="auto">
          <a:xfrm flipH="1">
            <a:off x="6819900" y="4657725"/>
            <a:ext cx="812800" cy="3429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11" name="AutoShape 22"/>
          <p:cNvSpPr>
            <a:spLocks noChangeArrowheads="1"/>
          </p:cNvSpPr>
          <p:nvPr/>
        </p:nvSpPr>
        <p:spPr bwMode="auto">
          <a:xfrm flipH="1">
            <a:off x="1308100" y="5443538"/>
            <a:ext cx="812800" cy="300037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7912" name="AutoShape 23"/>
          <p:cNvSpPr>
            <a:spLocks noChangeArrowheads="1"/>
          </p:cNvSpPr>
          <p:nvPr/>
        </p:nvSpPr>
        <p:spPr bwMode="auto">
          <a:xfrm>
            <a:off x="3619500" y="5857875"/>
            <a:ext cx="609600" cy="457200"/>
          </a:xfrm>
          <a:prstGeom prst="rightArrow">
            <a:avLst>
              <a:gd name="adj1" fmla="val 75009"/>
              <a:gd name="adj2" fmla="val 66685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pic>
        <p:nvPicPr>
          <p:cNvPr id="37913" name="Picture 24" descr="computer-highfiveblok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828800"/>
            <a:ext cx="2019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2" name="AutoShape 6"/>
          <p:cNvSpPr>
            <a:spLocks noChangeArrowheads="1"/>
          </p:cNvSpPr>
          <p:nvPr/>
        </p:nvSpPr>
        <p:spPr bwMode="auto">
          <a:xfrm rot="5400000">
            <a:off x="4177507" y="3290093"/>
            <a:ext cx="914400" cy="18018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d-ID" sz="1400">
              <a:latin typeface="Arial Rounded MT Bold" pitchFamily="34" charset="0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3810000" y="3733800"/>
            <a:ext cx="12620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d-ID" sz="1400">
                <a:latin typeface="Arial Rounded MT Bold" pitchFamily="34" charset="0"/>
              </a:rPr>
              <a:t>BELANJA</a:t>
            </a:r>
            <a:endParaRPr lang="en-US" sz="1400">
              <a:latin typeface="Arial Rounded MT Bold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85800" y="2286000"/>
            <a:ext cx="2755900" cy="2209800"/>
            <a:chOff x="0" y="890"/>
            <a:chExt cx="1927" cy="3175"/>
          </a:xfrm>
        </p:grpSpPr>
        <p:pic>
          <p:nvPicPr>
            <p:cNvPr id="38922" name="Picture 11" descr="CB00818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890"/>
              <a:ext cx="1024" cy="1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3" name="Picture 12" descr="2504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91" y="994"/>
              <a:ext cx="681" cy="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4" name="Picture 13" descr="bu006975-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108"/>
              <a:ext cx="975" cy="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5" name="Picture 14" descr="j017775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75" y="3113"/>
              <a:ext cx="574" cy="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6" name="Picture 15" descr="mfi_045-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1913"/>
              <a:ext cx="1927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6513" name="Rectangle 17"/>
          <p:cNvSpPr>
            <a:spLocks noChangeArrowheads="1"/>
          </p:cNvSpPr>
          <p:nvPr/>
        </p:nvSpPr>
        <p:spPr bwMode="auto">
          <a:xfrm>
            <a:off x="838200" y="436736"/>
            <a:ext cx="7772400" cy="838200"/>
          </a:xfrm>
          <a:prstGeom prst="rect">
            <a:avLst/>
          </a:prstGeom>
          <a:solidFill>
            <a:srgbClr val="FFFF00">
              <a:alpha val="50000"/>
            </a:srgbClr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d-ID" sz="48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PPh PASAL 22</a:t>
            </a:r>
            <a:endParaRPr lang="en-US" sz="4800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38918" name="Picture 23" descr="j02920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0000" y="1524000"/>
            <a:ext cx="18684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1" descr="Picture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" y="4648200"/>
            <a:ext cx="1714500" cy="113188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8920" name="Picture 9" descr="0203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48768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38ADB-2F43-43AE-A05D-A8064809B73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2" grpId="0" animBg="1"/>
      <p:bldP spid="106504" grpId="0"/>
      <p:bldP spid="1065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E7BDC9-B84D-4CA0-BEF9-3B5C762C5D7E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12708" name="Rectangle 4"/>
          <p:cNvSpPr>
            <a:spLocks noChangeArrowheads="1"/>
          </p:cNvSpPr>
          <p:nvPr/>
        </p:nvSpPr>
        <p:spPr bwMode="auto">
          <a:xfrm>
            <a:off x="1219200" y="0"/>
            <a:ext cx="6896100" cy="1196975"/>
          </a:xfrm>
          <a:prstGeom prst="rect">
            <a:avLst/>
          </a:prstGeom>
          <a:solidFill>
            <a:srgbClr val="CCFF99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BENDAHARA SEBAGAI </a:t>
            </a:r>
          </a:p>
          <a:p>
            <a:pPr algn="ctr" eaLnBrk="0" hangingPunct="0"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PEMUNGUT </a:t>
            </a:r>
            <a:r>
              <a:rPr lang="en-US" sz="24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PPh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PASAL 22</a:t>
            </a:r>
            <a:endParaRPr lang="id-ID" sz="2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  <a:p>
            <a:pPr algn="ctr" eaLnBrk="0" hangingPunct="0">
              <a:defRPr/>
            </a:pPr>
            <a:r>
              <a:rPr lang="id-ID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PMK.154/PMK.03/2010</a:t>
            </a:r>
            <a:endParaRPr lang="en-US" sz="2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39942" name="AutoShape 5"/>
          <p:cNvSpPr>
            <a:spLocks noChangeArrowheads="1"/>
          </p:cNvSpPr>
          <p:nvPr/>
        </p:nvSpPr>
        <p:spPr bwMode="auto">
          <a:xfrm flipH="1">
            <a:off x="3792538" y="1219200"/>
            <a:ext cx="1617662" cy="7620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12710" name="Rectangle 6"/>
          <p:cNvSpPr>
            <a:spLocks noChangeArrowheads="1"/>
          </p:cNvSpPr>
          <p:nvPr/>
        </p:nvSpPr>
        <p:spPr bwMode="auto">
          <a:xfrm>
            <a:off x="1371600" y="2133600"/>
            <a:ext cx="6629400" cy="1295400"/>
          </a:xfrm>
          <a:prstGeom prst="rect">
            <a:avLst/>
          </a:prstGeom>
          <a:solidFill>
            <a:srgbClr val="E0F963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buFont typeface="Wingdings" pitchFamily="2" charset="2"/>
              <a:buChar char="Ø"/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 BENDAHARA PEMERINTAH </a:t>
            </a:r>
            <a:r>
              <a:rPr lang="id-ID" sz="2000" dirty="0">
                <a:solidFill>
                  <a:srgbClr val="000066"/>
                </a:solidFill>
                <a:latin typeface="Arial" pitchFamily="34" charset="0"/>
              </a:rPr>
              <a:t> DAN KPA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id-ID" sz="2000" dirty="0">
                <a:solidFill>
                  <a:srgbClr val="000066"/>
                </a:solidFill>
                <a:latin typeface="Arial" pitchFamily="34" charset="0"/>
              </a:rPr>
              <a:t>BENDAHARA PENGELUARAN  </a:t>
            </a:r>
            <a:r>
              <a:rPr lang="id-ID" sz="2000" dirty="0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 DGN UP</a:t>
            </a: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 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id-ID" sz="2000" dirty="0">
                <a:solidFill>
                  <a:srgbClr val="000066"/>
                </a:solidFill>
                <a:latin typeface="Arial" pitchFamily="34" charset="0"/>
              </a:rPr>
              <a:t>KPA/PEJABAT  PENERBIT SPM </a:t>
            </a:r>
            <a:r>
              <a:rPr lang="id-ID" sz="2000" dirty="0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 DGN LS</a:t>
            </a:r>
            <a:endParaRPr lang="en-US" sz="2000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39944" name="AutoShape 7"/>
          <p:cNvSpPr>
            <a:spLocks noChangeArrowheads="1"/>
          </p:cNvSpPr>
          <p:nvPr/>
        </p:nvSpPr>
        <p:spPr bwMode="auto">
          <a:xfrm>
            <a:off x="2209800" y="5257800"/>
            <a:ext cx="4556125" cy="733425"/>
          </a:xfrm>
          <a:prstGeom prst="roundRect">
            <a:avLst>
              <a:gd name="adj" fmla="val 12486"/>
            </a:avLst>
          </a:prstGeom>
          <a:solidFill>
            <a:srgbClr val="ECFBF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TIDAK PERLU DITUNJUK</a:t>
            </a:r>
          </a:p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SECARA KHUSUS</a:t>
            </a:r>
          </a:p>
        </p:txBody>
      </p:sp>
      <p:sp>
        <p:nvSpPr>
          <p:cNvPr id="39945" name="Rectangle 8"/>
          <p:cNvSpPr>
            <a:spLocks noChangeArrowheads="1"/>
          </p:cNvSpPr>
          <p:nvPr/>
        </p:nvSpPr>
        <p:spPr bwMode="auto">
          <a:xfrm>
            <a:off x="1981200" y="3429000"/>
            <a:ext cx="5029200" cy="685800"/>
          </a:xfrm>
          <a:prstGeom prst="rect">
            <a:avLst/>
          </a:prstGeom>
          <a:solidFill>
            <a:srgbClr val="CC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2000" i="1">
                <a:solidFill>
                  <a:srgbClr val="660066"/>
                </a:solidFill>
                <a:latin typeface="Arial" pitchFamily="34" charset="0"/>
              </a:rPr>
              <a:t>YG MELAKUKAN PEMBAYARAN</a:t>
            </a:r>
          </a:p>
          <a:p>
            <a:pPr algn="ctr" eaLnBrk="0" hangingPunct="0">
              <a:buFont typeface="Wingdings" pitchFamily="2" charset="2"/>
              <a:buNone/>
            </a:pPr>
            <a:r>
              <a:rPr lang="en-US" sz="2000" i="1">
                <a:solidFill>
                  <a:srgbClr val="660066"/>
                </a:solidFill>
                <a:latin typeface="Arial" pitchFamily="34" charset="0"/>
              </a:rPr>
              <a:t>ATAS PEMBELIAN BARANG</a:t>
            </a:r>
          </a:p>
        </p:txBody>
      </p:sp>
      <p:sp>
        <p:nvSpPr>
          <p:cNvPr id="39946" name="AutoShape 9"/>
          <p:cNvSpPr>
            <a:spLocks noChangeArrowheads="1"/>
          </p:cNvSpPr>
          <p:nvPr/>
        </p:nvSpPr>
        <p:spPr bwMode="auto">
          <a:xfrm flipH="1">
            <a:off x="3716338" y="4191000"/>
            <a:ext cx="1617662" cy="7620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9947" name="Text Box 12"/>
          <p:cNvSpPr txBox="1">
            <a:spLocks noChangeArrowheads="1"/>
          </p:cNvSpPr>
          <p:nvPr/>
        </p:nvSpPr>
        <p:spPr bwMode="auto">
          <a:xfrm rot="-3204038">
            <a:off x="-467519" y="1081881"/>
            <a:ext cx="3249613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3600">
                <a:solidFill>
                  <a:srgbClr val="000066"/>
                </a:solidFill>
              </a:rPr>
              <a:t>PPh Pasal 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42672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15C43-0090-45A8-A074-E6C4A5F865B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0963" name="AutoShape 2"/>
          <p:cNvSpPr>
            <a:spLocks noChangeArrowheads="1"/>
          </p:cNvSpPr>
          <p:nvPr/>
        </p:nvSpPr>
        <p:spPr bwMode="auto">
          <a:xfrm>
            <a:off x="2057400" y="561975"/>
            <a:ext cx="5267325" cy="10382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noFill/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PPh PASAL 22 </a:t>
            </a:r>
          </a:p>
          <a:p>
            <a:pPr algn="ctr" eaLnBrk="0" hangingPunct="0"/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DIPUNGUT</a:t>
            </a:r>
            <a:r>
              <a:rPr lang="en-US" sz="3200">
                <a:solidFill>
                  <a:schemeClr val="tx2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714755" name="AutoShape 3"/>
          <p:cNvSpPr>
            <a:spLocks noChangeArrowheads="1"/>
          </p:cNvSpPr>
          <p:nvPr/>
        </p:nvSpPr>
        <p:spPr bwMode="auto">
          <a:xfrm>
            <a:off x="1371600" y="2667000"/>
            <a:ext cx="6791325" cy="2286000"/>
          </a:xfrm>
          <a:prstGeom prst="roundRect">
            <a:avLst>
              <a:gd name="adj" fmla="val 12486"/>
            </a:avLst>
          </a:prstGeom>
          <a:solidFill>
            <a:srgbClr val="CCFF99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BERKENAAN DENGAN PEMBAYARAN</a:t>
            </a:r>
          </a:p>
          <a:p>
            <a:pPr algn="ctr" eaLnBrk="0" hangingPunct="0">
              <a:defRPr/>
            </a:pP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ATAS </a:t>
            </a:r>
          </a:p>
          <a:p>
            <a:pPr algn="ctr" eaLnBrk="0" hangingPunct="0">
              <a:defRPr/>
            </a:pP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PE</a:t>
            </a:r>
            <a:r>
              <a:rPr lang="id-ID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MBELI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AN BARANG </a:t>
            </a:r>
          </a:p>
          <a:p>
            <a:pPr algn="ctr" eaLnBrk="0" hangingPunct="0">
              <a:defRPr/>
            </a:pPr>
            <a:r>
              <a:rPr lang="id-ID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DARI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</a:p>
          <a:p>
            <a:pPr algn="ctr" eaLnBrk="0" hangingPunct="0">
              <a:defRPr/>
            </a:pP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WAJIB PAJAK (REKANAN)</a:t>
            </a:r>
          </a:p>
        </p:txBody>
      </p:sp>
      <p:sp>
        <p:nvSpPr>
          <p:cNvPr id="40965" name="AutoShape 4"/>
          <p:cNvSpPr>
            <a:spLocks noChangeArrowheads="1"/>
          </p:cNvSpPr>
          <p:nvPr/>
        </p:nvSpPr>
        <p:spPr bwMode="auto">
          <a:xfrm flipH="1">
            <a:off x="3810000" y="1752600"/>
            <a:ext cx="1617663" cy="7620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ABF02-0CE8-4C7A-AE73-A5D6CF104926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16802" name="AutoShape 2"/>
          <p:cNvSpPr>
            <a:spLocks noChangeArrowheads="1"/>
          </p:cNvSpPr>
          <p:nvPr/>
        </p:nvSpPr>
        <p:spPr bwMode="auto">
          <a:xfrm>
            <a:off x="1447800" y="457200"/>
            <a:ext cx="6384925" cy="7334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DIKECUALIKAN DARI </a:t>
            </a:r>
          </a:p>
          <a:p>
            <a:pPr algn="ctr" eaLnBrk="0" hangingPunct="0">
              <a:defRPr/>
            </a:pPr>
            <a:r>
              <a:rPr 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PEMUNGUTAN PPh PSL 22</a:t>
            </a:r>
          </a:p>
        </p:txBody>
      </p:sp>
      <p:sp>
        <p:nvSpPr>
          <p:cNvPr id="716803" name="AutoShape 3"/>
          <p:cNvSpPr>
            <a:spLocks noChangeArrowheads="1"/>
          </p:cNvSpPr>
          <p:nvPr/>
        </p:nvSpPr>
        <p:spPr bwMode="auto">
          <a:xfrm>
            <a:off x="1219200" y="1905000"/>
            <a:ext cx="7088188" cy="1417638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66667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PEMBAYARAN ATAS PENYERAHAN BARANG YANG JUMLAHNYA </a:t>
            </a:r>
            <a:r>
              <a:rPr lang="en-US" sz="2000" u="sng" dirty="0">
                <a:solidFill>
                  <a:srgbClr val="000066"/>
                </a:solidFill>
                <a:latin typeface="Arial" pitchFamily="34" charset="0"/>
              </a:rPr>
              <a:t>PALING BANYAK </a:t>
            </a:r>
            <a:r>
              <a:rPr lang="en-US" sz="2000" u="sng" dirty="0" err="1">
                <a:solidFill>
                  <a:srgbClr val="000066"/>
                </a:solidFill>
                <a:latin typeface="Arial" pitchFamily="34" charset="0"/>
              </a:rPr>
              <a:t>Rp</a:t>
            </a:r>
            <a:r>
              <a:rPr lang="en-US" sz="2000" u="sng" dirty="0">
                <a:solidFill>
                  <a:srgbClr val="000066"/>
                </a:solidFill>
                <a:latin typeface="Arial" pitchFamily="34" charset="0"/>
              </a:rPr>
              <a:t>.</a:t>
            </a:r>
            <a:r>
              <a:rPr lang="id-ID" sz="2000" u="sng" dirty="0">
                <a:solidFill>
                  <a:srgbClr val="000066"/>
                </a:solidFill>
                <a:latin typeface="Arial" pitchFamily="34" charset="0"/>
              </a:rPr>
              <a:t>2</a:t>
            </a:r>
            <a:r>
              <a:rPr lang="en-US" sz="2000" u="sng" dirty="0">
                <a:solidFill>
                  <a:srgbClr val="000066"/>
                </a:solidFill>
                <a:latin typeface="Arial" pitchFamily="34" charset="0"/>
              </a:rPr>
              <a:t>.000.000</a:t>
            </a: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,- DAN TIDAK MERUPAKAN PEMBAYARAN YANG TERPECAH-PECAH DILAKUKAN OTOMATIS TANPA SKB</a:t>
            </a:r>
          </a:p>
        </p:txBody>
      </p:sp>
      <p:sp>
        <p:nvSpPr>
          <p:cNvPr id="716804" name="AutoShape 4"/>
          <p:cNvSpPr>
            <a:spLocks noChangeArrowheads="1"/>
          </p:cNvSpPr>
          <p:nvPr/>
        </p:nvSpPr>
        <p:spPr bwMode="auto">
          <a:xfrm>
            <a:off x="1219200" y="3429000"/>
            <a:ext cx="7165975" cy="1417638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66667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PEMBAYARAN UNTUK PEMBELIAN BAHAN BAKAR </a:t>
            </a:r>
          </a:p>
          <a:p>
            <a:pPr eaLnBrk="0" hangingPunct="0"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MINYAK, LISTRIK, GAS, AIR MINUM / PDAM, DAN BENDA </a:t>
            </a:r>
            <a:r>
              <a:rPr lang="en-US" sz="2000" dirty="0" err="1">
                <a:solidFill>
                  <a:srgbClr val="000066"/>
                </a:solidFill>
                <a:latin typeface="Arial" pitchFamily="34" charset="0"/>
              </a:rPr>
              <a:t>BENDA</a:t>
            </a: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 POS DILAKUKAN OTOMATIS TANPA SKB</a:t>
            </a:r>
          </a:p>
        </p:txBody>
      </p:sp>
      <p:sp>
        <p:nvSpPr>
          <p:cNvPr id="41990" name="Rectangle 5"/>
          <p:cNvSpPr>
            <a:spLocks noChangeArrowheads="1"/>
          </p:cNvSpPr>
          <p:nvPr/>
        </p:nvSpPr>
        <p:spPr bwMode="auto">
          <a:xfrm>
            <a:off x="736600" y="1522413"/>
            <a:ext cx="3835400" cy="263525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685800" y="1524000"/>
            <a:ext cx="127000" cy="3886200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1992" name="AutoShape 7"/>
          <p:cNvSpPr>
            <a:spLocks noChangeArrowheads="1"/>
          </p:cNvSpPr>
          <p:nvPr/>
        </p:nvSpPr>
        <p:spPr bwMode="auto">
          <a:xfrm>
            <a:off x="685800" y="2743200"/>
            <a:ext cx="482600" cy="304800"/>
          </a:xfrm>
          <a:prstGeom prst="rightArrow">
            <a:avLst>
              <a:gd name="adj1" fmla="val 75009"/>
              <a:gd name="adj2" fmla="val 79189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1993" name="AutoShape 8"/>
          <p:cNvSpPr>
            <a:spLocks noChangeArrowheads="1"/>
          </p:cNvSpPr>
          <p:nvPr/>
        </p:nvSpPr>
        <p:spPr bwMode="auto">
          <a:xfrm>
            <a:off x="685800" y="5181600"/>
            <a:ext cx="457200" cy="304800"/>
          </a:xfrm>
          <a:prstGeom prst="rightArrow">
            <a:avLst>
              <a:gd name="adj1" fmla="val 75009"/>
              <a:gd name="adj2" fmla="val 75021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1994" name="Rectangle 9"/>
          <p:cNvSpPr>
            <a:spLocks noChangeArrowheads="1"/>
          </p:cNvSpPr>
          <p:nvPr/>
        </p:nvSpPr>
        <p:spPr bwMode="auto">
          <a:xfrm>
            <a:off x="4419600" y="1328738"/>
            <a:ext cx="304800" cy="461962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1995" name="AutoShape 8"/>
          <p:cNvSpPr>
            <a:spLocks noChangeArrowheads="1"/>
          </p:cNvSpPr>
          <p:nvPr/>
        </p:nvSpPr>
        <p:spPr bwMode="auto">
          <a:xfrm>
            <a:off x="762000" y="3962400"/>
            <a:ext cx="457200" cy="304800"/>
          </a:xfrm>
          <a:prstGeom prst="rightArrow">
            <a:avLst>
              <a:gd name="adj1" fmla="val 75009"/>
              <a:gd name="adj2" fmla="val 75021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219200" y="5181600"/>
            <a:ext cx="7165975" cy="760413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66667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000066"/>
                </a:solidFill>
                <a:latin typeface="Arial" pitchFamily="34" charset="0"/>
              </a:rPr>
              <a:t>PEMBAYARAN UN PEMBELIAN </a:t>
            </a:r>
            <a:r>
              <a:rPr lang="id-ID" sz="2000" dirty="0">
                <a:solidFill>
                  <a:srgbClr val="000066"/>
                </a:solidFill>
                <a:latin typeface="Arial" pitchFamily="34" charset="0"/>
              </a:rPr>
              <a:t>YG DANANYA BERASAL DARI DANA BOS</a:t>
            </a:r>
            <a:endParaRPr lang="en-US" sz="2000" dirty="0">
              <a:solidFill>
                <a:srgbClr val="000066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2896B4-E318-472D-8F46-F3AEAF2C3329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465138" y="1085850"/>
            <a:ext cx="8450262" cy="554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3014" name="Rectangle 5"/>
          <p:cNvSpPr>
            <a:spLocks noChangeArrowheads="1"/>
          </p:cNvSpPr>
          <p:nvPr/>
        </p:nvSpPr>
        <p:spPr bwMode="auto">
          <a:xfrm>
            <a:off x="1752600" y="228600"/>
            <a:ext cx="6283325" cy="67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FF99CC"/>
                </a:solidFill>
                <a:latin typeface="Arial" pitchFamily="34" charset="0"/>
              </a:rPr>
              <a:t>CONTOH PENGHITUNGAN</a:t>
            </a:r>
          </a:p>
          <a:p>
            <a:pPr algn="ctr" eaLnBrk="0" hangingPunct="0"/>
            <a:r>
              <a:rPr lang="en-US" sz="2400">
                <a:solidFill>
                  <a:srgbClr val="FF99CC"/>
                </a:solidFill>
                <a:latin typeface="Arial" pitchFamily="34" charset="0"/>
              </a:rPr>
              <a:t>PPh PASAL 22</a:t>
            </a:r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781050" y="1358900"/>
            <a:ext cx="8058150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Drs. Slamet, Bendahara Madrasah Negeri Depok membeli komputer    Rp 11.000.000, (harga yg tertulis di kuitansi) -. 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 u="sng">
                <a:solidFill>
                  <a:srgbClr val="DDDDDD"/>
                </a:solidFill>
                <a:latin typeface="Garamond" pitchFamily="18" charset="0"/>
              </a:rPr>
              <a:t>Penghitungan PPh Pasal 22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Harga yg tertulis di kuitansi adalah nilai barang termasuk PPN, maka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Rp 11.000.000,- x 100/110 x 1,5% = Rp 150.000,-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*Utk mencari harga barang tanpa PPN maka nilai tertera dikuitansi tsb    </a:t>
            </a: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  dikalikan 100/110 </a:t>
            </a:r>
          </a:p>
          <a:p>
            <a:pPr defTabSz="749300" eaLnBrk="0" hangingPunct="0">
              <a:spcBef>
                <a:spcPct val="10000"/>
              </a:spcBef>
            </a:pPr>
            <a:endParaRPr lang="en-US" sz="2000">
              <a:solidFill>
                <a:srgbClr val="DDDDDD"/>
              </a:solidFill>
              <a:latin typeface="Garamond" pitchFamily="18" charset="0"/>
            </a:endParaRP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Apabila rekana tidak memiliki NPWP maka </a:t>
            </a: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PPh pasal 22 terutang :</a:t>
            </a:r>
          </a:p>
          <a:p>
            <a:pPr defTabSz="749300" eaLnBrk="0" hangingPunct="0">
              <a:spcBef>
                <a:spcPct val="10000"/>
              </a:spcBef>
            </a:pPr>
            <a:r>
              <a:rPr lang="en-US" sz="2000" u="sng">
                <a:solidFill>
                  <a:srgbClr val="DDDDDD"/>
                </a:solidFill>
                <a:latin typeface="Garamond" pitchFamily="18" charset="0"/>
              </a:rPr>
              <a:t> </a:t>
            </a:r>
            <a:r>
              <a:rPr lang="en-US" sz="2000">
                <a:solidFill>
                  <a:srgbClr val="DDDDDD"/>
                </a:solidFill>
              </a:rPr>
              <a:t>Rp 11.000.000,- x 100/110 x 1,5% x 200% =Rp300.000,-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1A194B-85C6-42B4-A0A3-ABF7C6650FFD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4037" name="AutoShape 4"/>
          <p:cNvSpPr>
            <a:spLocks noChangeArrowheads="1"/>
          </p:cNvSpPr>
          <p:nvPr/>
        </p:nvSpPr>
        <p:spPr bwMode="auto">
          <a:xfrm>
            <a:off x="1905000" y="695325"/>
            <a:ext cx="5356225" cy="447675"/>
          </a:xfrm>
          <a:prstGeom prst="roundRect">
            <a:avLst>
              <a:gd name="adj" fmla="val 12486"/>
            </a:avLst>
          </a:prstGeom>
          <a:noFill/>
          <a:ln w="12700">
            <a:noFill/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800">
                <a:solidFill>
                  <a:srgbClr val="FFFF66"/>
                </a:solidFill>
                <a:latin typeface="Arial" pitchFamily="34" charset="0"/>
              </a:rPr>
              <a:t>SAAT PEMUNGUTAN</a:t>
            </a:r>
          </a:p>
        </p:txBody>
      </p:sp>
      <p:sp>
        <p:nvSpPr>
          <p:cNvPr id="718853" name="Oval 5"/>
          <p:cNvSpPr>
            <a:spLocks noChangeArrowheads="1"/>
          </p:cNvSpPr>
          <p:nvPr/>
        </p:nvSpPr>
        <p:spPr bwMode="auto">
          <a:xfrm>
            <a:off x="1447800" y="3657600"/>
            <a:ext cx="6257925" cy="12954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TARIF</a:t>
            </a:r>
            <a:r>
              <a:rPr lang="en-US" b="0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1,5% </a:t>
            </a:r>
          </a:p>
          <a:p>
            <a:pPr algn="ctr" eaLnBrk="0" hangingPunct="0">
              <a:defRPr/>
            </a:pP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DARI HARGA</a:t>
            </a:r>
          </a:p>
          <a:p>
            <a:pPr algn="ctr" eaLnBrk="0" hangingPunct="0">
              <a:defRPr/>
            </a:pP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PEMBELIAN BARANG</a:t>
            </a:r>
          </a:p>
        </p:txBody>
      </p:sp>
      <p:sp>
        <p:nvSpPr>
          <p:cNvPr id="44039" name="AutoShape 6"/>
          <p:cNvSpPr>
            <a:spLocks noChangeArrowheads="1"/>
          </p:cNvSpPr>
          <p:nvPr/>
        </p:nvSpPr>
        <p:spPr bwMode="auto">
          <a:xfrm flipH="1">
            <a:off x="3886200" y="1295400"/>
            <a:ext cx="1304925" cy="54292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4040" name="AutoShape 7"/>
          <p:cNvSpPr>
            <a:spLocks noChangeArrowheads="1"/>
          </p:cNvSpPr>
          <p:nvPr/>
        </p:nvSpPr>
        <p:spPr bwMode="auto">
          <a:xfrm flipH="1">
            <a:off x="3962400" y="3124200"/>
            <a:ext cx="1304925" cy="504825"/>
          </a:xfrm>
          <a:prstGeom prst="downArrow">
            <a:avLst>
              <a:gd name="adj1" fmla="val 75009"/>
              <a:gd name="adj2" fmla="val 50014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18856" name="AutoShape 8"/>
          <p:cNvSpPr>
            <a:spLocks noChangeArrowheads="1"/>
          </p:cNvSpPr>
          <p:nvPr/>
        </p:nvSpPr>
        <p:spPr bwMode="auto">
          <a:xfrm>
            <a:off x="1371600" y="1981200"/>
            <a:ext cx="6303963" cy="1062038"/>
          </a:xfrm>
          <a:prstGeom prst="roundRect">
            <a:avLst>
              <a:gd name="adj" fmla="val 8991"/>
            </a:avLst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PADA </a:t>
            </a:r>
            <a:r>
              <a:rPr lang="id-ID" sz="2000" dirty="0">
                <a:solidFill>
                  <a:srgbClr val="000000"/>
                </a:solidFill>
                <a:latin typeface="Arial" pitchFamily="34" charset="0"/>
              </a:rPr>
              <a:t> SAAT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SETIAP PEMBAYARAN</a:t>
            </a:r>
          </a:p>
          <a:p>
            <a:pPr algn="ctr" eaLnBrk="0" hangingPunct="0">
              <a:defRPr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ATAS</a:t>
            </a:r>
          </a:p>
          <a:p>
            <a:pPr algn="ctr" eaLnBrk="0" hangingPunct="0">
              <a:defRPr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PENYERAHAN BARANG OLEH REKANAN</a:t>
            </a:r>
          </a:p>
        </p:txBody>
      </p:sp>
      <p:sp>
        <p:nvSpPr>
          <p:cNvPr id="44042" name="AutoShape 9"/>
          <p:cNvSpPr>
            <a:spLocks noChangeArrowheads="1"/>
          </p:cNvSpPr>
          <p:nvPr/>
        </p:nvSpPr>
        <p:spPr bwMode="auto">
          <a:xfrm flipH="1">
            <a:off x="3886200" y="3124200"/>
            <a:ext cx="1304925" cy="600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4043" name="AutoShape 13"/>
          <p:cNvSpPr>
            <a:spLocks noChangeArrowheads="1"/>
          </p:cNvSpPr>
          <p:nvPr/>
        </p:nvSpPr>
        <p:spPr bwMode="auto">
          <a:xfrm flipH="1">
            <a:off x="3886200" y="4724400"/>
            <a:ext cx="1304925" cy="600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4044" name="AutoShape 14"/>
          <p:cNvSpPr>
            <a:spLocks noChangeArrowheads="1"/>
          </p:cNvSpPr>
          <p:nvPr/>
        </p:nvSpPr>
        <p:spPr bwMode="auto">
          <a:xfrm>
            <a:off x="1608138" y="5418138"/>
            <a:ext cx="6286500" cy="744537"/>
          </a:xfrm>
          <a:prstGeom prst="roundRect">
            <a:avLst>
              <a:gd name="adj" fmla="val 8991"/>
            </a:avLst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JIKA REKANAN TDK MEMILIKI NPWP MAKA</a:t>
            </a:r>
          </a:p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TARIFNYA 100% LEBIH TINGGI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CDA15A-44E9-4C2B-8D7D-3C101BE2E846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45059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61" name="AutoShape 4"/>
          <p:cNvSpPr>
            <a:spLocks noChangeArrowheads="1"/>
          </p:cNvSpPr>
          <p:nvPr/>
        </p:nvSpPr>
        <p:spPr bwMode="auto">
          <a:xfrm>
            <a:off x="1676400" y="152400"/>
            <a:ext cx="6664325" cy="619125"/>
          </a:xfrm>
          <a:prstGeom prst="roundRect">
            <a:avLst>
              <a:gd name="adj" fmla="val 12486"/>
            </a:avLst>
          </a:prstGeom>
          <a:noFill/>
          <a:ln w="12700">
            <a:noFill/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FFFF66"/>
                </a:solidFill>
                <a:latin typeface="Arial" pitchFamily="34" charset="0"/>
              </a:rPr>
              <a:t>TATA CARA </a:t>
            </a:r>
          </a:p>
          <a:p>
            <a:pPr algn="ctr" eaLnBrk="0" hangingPunct="0"/>
            <a:r>
              <a:rPr lang="en-US" sz="2000">
                <a:solidFill>
                  <a:srgbClr val="FFFF66"/>
                </a:solidFill>
                <a:latin typeface="Arial" pitchFamily="34" charset="0"/>
              </a:rPr>
              <a:t>PEMUNGUTAN DAN PENYETORAN</a:t>
            </a:r>
          </a:p>
        </p:txBody>
      </p:sp>
      <p:sp>
        <p:nvSpPr>
          <p:cNvPr id="722949" name="AutoShape 5"/>
          <p:cNvSpPr>
            <a:spLocks noChangeArrowheads="1"/>
          </p:cNvSpPr>
          <p:nvPr/>
        </p:nvSpPr>
        <p:spPr bwMode="auto">
          <a:xfrm>
            <a:off x="1676400" y="1828800"/>
            <a:ext cx="5791200" cy="533400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725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725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DIPUNGUT PADA SETIAP PELAKSANAAN PEMBAYARAN</a:t>
            </a:r>
          </a:p>
        </p:txBody>
      </p:sp>
      <p:sp>
        <p:nvSpPr>
          <p:cNvPr id="722950" name="AutoShape 6"/>
          <p:cNvSpPr>
            <a:spLocks noChangeArrowheads="1"/>
          </p:cNvSpPr>
          <p:nvPr/>
        </p:nvSpPr>
        <p:spPr bwMode="auto">
          <a:xfrm>
            <a:off x="2133600" y="2676525"/>
            <a:ext cx="4876800" cy="50482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725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725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DISETOR PADA HARI YANG SAMA</a:t>
            </a:r>
          </a:p>
        </p:txBody>
      </p:sp>
      <p:sp>
        <p:nvSpPr>
          <p:cNvPr id="722951" name="AutoShape 7"/>
          <p:cNvSpPr>
            <a:spLocks noChangeArrowheads="1"/>
          </p:cNvSpPr>
          <p:nvPr/>
        </p:nvSpPr>
        <p:spPr bwMode="auto">
          <a:xfrm>
            <a:off x="2133600" y="3490913"/>
            <a:ext cx="4876800" cy="547687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725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725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KE BANK PERSEPSI/KANTOR POS DAN GIRO</a:t>
            </a:r>
          </a:p>
        </p:txBody>
      </p:sp>
      <p:sp>
        <p:nvSpPr>
          <p:cNvPr id="722952" name="AutoShape 8"/>
          <p:cNvSpPr>
            <a:spLocks noChangeArrowheads="1"/>
          </p:cNvSpPr>
          <p:nvPr/>
        </p:nvSpPr>
        <p:spPr bwMode="auto">
          <a:xfrm>
            <a:off x="2133600" y="5176838"/>
            <a:ext cx="4800600" cy="44767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725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725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DIISI OLEH DAN ATAS NAMA REKANAN</a:t>
            </a:r>
          </a:p>
        </p:txBody>
      </p:sp>
      <p:sp>
        <p:nvSpPr>
          <p:cNvPr id="722953" name="AutoShape 9"/>
          <p:cNvSpPr>
            <a:spLocks noChangeArrowheads="1"/>
          </p:cNvSpPr>
          <p:nvPr/>
        </p:nvSpPr>
        <p:spPr bwMode="auto">
          <a:xfrm>
            <a:off x="2852738" y="1066800"/>
            <a:ext cx="3336925" cy="414338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0392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FAFEE6"/>
                </a:solidFill>
                <a:latin typeface="Arial" pitchFamily="34" charset="0"/>
              </a:rPr>
              <a:t>PPh PASAL 22</a:t>
            </a:r>
          </a:p>
        </p:txBody>
      </p:sp>
      <p:sp>
        <p:nvSpPr>
          <p:cNvPr id="45067" name="AutoShape 10"/>
          <p:cNvSpPr>
            <a:spLocks noChangeArrowheads="1"/>
          </p:cNvSpPr>
          <p:nvPr/>
        </p:nvSpPr>
        <p:spPr bwMode="auto">
          <a:xfrm flipH="1">
            <a:off x="4275138" y="1533525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8000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22955" name="AutoShape 11"/>
          <p:cNvSpPr>
            <a:spLocks noChangeArrowheads="1"/>
          </p:cNvSpPr>
          <p:nvPr/>
        </p:nvSpPr>
        <p:spPr bwMode="auto">
          <a:xfrm>
            <a:off x="3665538" y="4448175"/>
            <a:ext cx="1812925" cy="39052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0392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FAFEE6"/>
                </a:solidFill>
                <a:latin typeface="Arial" pitchFamily="34" charset="0"/>
              </a:rPr>
              <a:t>SSP</a:t>
            </a:r>
          </a:p>
        </p:txBody>
      </p:sp>
      <p:sp>
        <p:nvSpPr>
          <p:cNvPr id="722956" name="AutoShape 12"/>
          <p:cNvSpPr>
            <a:spLocks noChangeArrowheads="1"/>
          </p:cNvSpPr>
          <p:nvPr/>
        </p:nvSpPr>
        <p:spPr bwMode="auto">
          <a:xfrm>
            <a:off x="2133600" y="6019800"/>
            <a:ext cx="4800600" cy="533400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725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725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1600">
                <a:solidFill>
                  <a:srgbClr val="FAFEE6"/>
                </a:solidFill>
                <a:latin typeface="Arial" pitchFamily="34" charset="0"/>
              </a:rPr>
              <a:t>DITANDATANGANI OLEH BENDAHARAWAN</a:t>
            </a:r>
          </a:p>
        </p:txBody>
      </p:sp>
      <p:sp>
        <p:nvSpPr>
          <p:cNvPr id="45070" name="AutoShape 13"/>
          <p:cNvSpPr>
            <a:spLocks noChangeArrowheads="1"/>
          </p:cNvSpPr>
          <p:nvPr/>
        </p:nvSpPr>
        <p:spPr bwMode="auto">
          <a:xfrm flipH="1">
            <a:off x="4275138" y="2405063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71" name="AutoShape 14"/>
          <p:cNvSpPr>
            <a:spLocks noChangeArrowheads="1"/>
          </p:cNvSpPr>
          <p:nvPr/>
        </p:nvSpPr>
        <p:spPr bwMode="auto">
          <a:xfrm flipH="1">
            <a:off x="4275138" y="3233738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72" name="AutoShape 15"/>
          <p:cNvSpPr>
            <a:spLocks noChangeArrowheads="1"/>
          </p:cNvSpPr>
          <p:nvPr/>
        </p:nvSpPr>
        <p:spPr bwMode="auto">
          <a:xfrm flipH="1">
            <a:off x="4275138" y="4162425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73" name="AutoShape 16"/>
          <p:cNvSpPr>
            <a:spLocks noChangeArrowheads="1"/>
          </p:cNvSpPr>
          <p:nvPr/>
        </p:nvSpPr>
        <p:spPr bwMode="auto">
          <a:xfrm flipH="1">
            <a:off x="4275138" y="4891088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5074" name="AutoShape 17"/>
          <p:cNvSpPr>
            <a:spLocks noChangeArrowheads="1"/>
          </p:cNvSpPr>
          <p:nvPr/>
        </p:nvSpPr>
        <p:spPr bwMode="auto">
          <a:xfrm flipH="1">
            <a:off x="4275138" y="5691188"/>
            <a:ext cx="5937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304800" y="6858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 bwMode="auto">
          <a:xfrm>
            <a:off x="1295400" y="1905000"/>
            <a:ext cx="6096000" cy="3962400"/>
          </a:xfrm>
          <a:prstGeom prst="roundRect">
            <a:avLst/>
          </a:prstGeom>
          <a:solidFill>
            <a:srgbClr val="FFFF00">
              <a:alpha val="66000"/>
            </a:srgbClr>
          </a:solidFill>
          <a:ln w="31750">
            <a:solidFill>
              <a:srgbClr val="FF0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1676400" y="19812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791200" y="2057400"/>
            <a:ext cx="1295400" cy="58477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perspectiveLef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200" b="1" cap="all" dirty="0" smtClean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APBN</a:t>
            </a:r>
            <a:endParaRPr lang="en-US" sz="2000" b="1" cap="all" dirty="0">
              <a:ln w="0"/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Striped Right Arrow 17"/>
          <p:cNvSpPr/>
          <p:nvPr/>
        </p:nvSpPr>
        <p:spPr bwMode="auto">
          <a:xfrm rot="20075343" flipH="1">
            <a:off x="5296112" y="2906531"/>
            <a:ext cx="2051328" cy="996214"/>
          </a:xfrm>
          <a:prstGeom prst="stripedRightArrow">
            <a:avLst>
              <a:gd name="adj1" fmla="val 47982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aja</a:t>
            </a:r>
            <a:r>
              <a:rPr kumimoji="0" lang="id-ID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k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tax pi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54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itle 1"/>
          <p:cNvSpPr txBox="1">
            <a:spLocks/>
          </p:cNvSpPr>
          <p:nvPr/>
        </p:nvSpPr>
        <p:spPr bwMode="gray">
          <a:xfrm>
            <a:off x="1905000" y="76200"/>
            <a:ext cx="7391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Peran</a:t>
            </a:r>
            <a:r>
              <a:rPr kumimoji="0" lang="en-US" sz="3200" b="0" i="0" u="none" strike="noStrike" kern="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Pajak</a:t>
            </a:r>
            <a:r>
              <a:rPr kumimoji="0" lang="en-US" sz="3200" b="0" i="0" u="none" strike="noStrike" kern="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Dalam</a:t>
            </a:r>
            <a:r>
              <a:rPr kumimoji="0" lang="en-US" sz="3200" b="0" i="0" u="none" strike="noStrike" kern="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 Pembangunan </a:t>
            </a:r>
            <a:r>
              <a:rPr kumimoji="0" lang="en-US" sz="3200" b="0" i="0" u="none" strike="noStrike" kern="0" cap="none" spc="0" normalizeH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Bangsa</a:t>
            </a:r>
            <a:endParaRPr kumimoji="0" lang="id-ID" sz="3200" b="0" i="0" u="none" strike="noStrike" kern="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E7ABF-0964-4135-8804-4F50CE818D13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24996" name="AutoShape 4"/>
          <p:cNvSpPr>
            <a:spLocks noChangeArrowheads="1"/>
          </p:cNvSpPr>
          <p:nvPr/>
        </p:nvSpPr>
        <p:spPr bwMode="auto">
          <a:xfrm>
            <a:off x="1447800" y="409575"/>
            <a:ext cx="6384925" cy="5048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TATA CARA PELAPORAN</a:t>
            </a:r>
          </a:p>
        </p:txBody>
      </p:sp>
      <p:sp>
        <p:nvSpPr>
          <p:cNvPr id="46086" name="AutoShape 5"/>
          <p:cNvSpPr>
            <a:spLocks noChangeArrowheads="1"/>
          </p:cNvSpPr>
          <p:nvPr/>
        </p:nvSpPr>
        <p:spPr bwMode="auto">
          <a:xfrm>
            <a:off x="2514600" y="1319213"/>
            <a:ext cx="4114800" cy="6191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PELAPORAN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PPh PASAL 22</a:t>
            </a:r>
          </a:p>
        </p:txBody>
      </p:sp>
      <p:sp>
        <p:nvSpPr>
          <p:cNvPr id="46087" name="AutoShape 6"/>
          <p:cNvSpPr>
            <a:spLocks noChangeArrowheads="1"/>
          </p:cNvSpPr>
          <p:nvPr/>
        </p:nvSpPr>
        <p:spPr bwMode="auto">
          <a:xfrm>
            <a:off x="2514600" y="2247900"/>
            <a:ext cx="4114800" cy="5334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SPT MASA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F.1.1.32.02</a:t>
            </a:r>
          </a:p>
        </p:txBody>
      </p:sp>
      <p:sp>
        <p:nvSpPr>
          <p:cNvPr id="46088" name="AutoShape 7"/>
          <p:cNvSpPr>
            <a:spLocks noChangeArrowheads="1"/>
          </p:cNvSpPr>
          <p:nvPr/>
        </p:nvSpPr>
        <p:spPr bwMode="auto">
          <a:xfrm>
            <a:off x="2514600" y="3090863"/>
            <a:ext cx="4114800" cy="533400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KE KPP/KAPENPA</a:t>
            </a:r>
          </a:p>
        </p:txBody>
      </p:sp>
      <p:sp>
        <p:nvSpPr>
          <p:cNvPr id="46089" name="AutoShape 8"/>
          <p:cNvSpPr>
            <a:spLocks noChangeArrowheads="1"/>
          </p:cNvSpPr>
          <p:nvPr/>
        </p:nvSpPr>
        <p:spPr bwMode="auto">
          <a:xfrm>
            <a:off x="2514600" y="3933825"/>
            <a:ext cx="4114800" cy="847725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SELAMBAT-LAMBATNYA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14 HARI SETELAH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BULAN TAKWIM BERAKHIR</a:t>
            </a:r>
          </a:p>
        </p:txBody>
      </p:sp>
      <p:sp>
        <p:nvSpPr>
          <p:cNvPr id="46090" name="AutoShape 9"/>
          <p:cNvSpPr>
            <a:spLocks noChangeArrowheads="1"/>
          </p:cNvSpPr>
          <p:nvPr/>
        </p:nvSpPr>
        <p:spPr bwMode="auto">
          <a:xfrm>
            <a:off x="2514600" y="5105400"/>
            <a:ext cx="4114800" cy="604838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JIKA JATUH PADA HARI LIBUR</a:t>
            </a:r>
          </a:p>
        </p:txBody>
      </p:sp>
      <p:sp>
        <p:nvSpPr>
          <p:cNvPr id="46091" name="AutoShape 10"/>
          <p:cNvSpPr>
            <a:spLocks noChangeArrowheads="1"/>
          </p:cNvSpPr>
          <p:nvPr/>
        </p:nvSpPr>
        <p:spPr bwMode="auto">
          <a:xfrm>
            <a:off x="2514600" y="6019800"/>
            <a:ext cx="4114800" cy="633413"/>
          </a:xfrm>
          <a:prstGeom prst="roundRect">
            <a:avLst>
              <a:gd name="adj" fmla="val 12486"/>
            </a:avLst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PADA HARI KERJA BERIKUTNYA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 flipH="1">
            <a:off x="4275138" y="5776913"/>
            <a:ext cx="593725" cy="1905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6093" name="AutoShape 12"/>
          <p:cNvSpPr>
            <a:spLocks noChangeArrowheads="1"/>
          </p:cNvSpPr>
          <p:nvPr/>
        </p:nvSpPr>
        <p:spPr bwMode="auto">
          <a:xfrm flipH="1">
            <a:off x="4275138" y="4848225"/>
            <a:ext cx="593725" cy="1905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6094" name="AutoShape 13"/>
          <p:cNvSpPr>
            <a:spLocks noChangeArrowheads="1"/>
          </p:cNvSpPr>
          <p:nvPr/>
        </p:nvSpPr>
        <p:spPr bwMode="auto">
          <a:xfrm flipH="1">
            <a:off x="4275138" y="3690938"/>
            <a:ext cx="593725" cy="1905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6095" name="AutoShape 14"/>
          <p:cNvSpPr>
            <a:spLocks noChangeArrowheads="1"/>
          </p:cNvSpPr>
          <p:nvPr/>
        </p:nvSpPr>
        <p:spPr bwMode="auto">
          <a:xfrm flipH="1">
            <a:off x="4275138" y="2847975"/>
            <a:ext cx="593725" cy="1905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6096" name="AutoShape 15"/>
          <p:cNvSpPr>
            <a:spLocks noChangeArrowheads="1"/>
          </p:cNvSpPr>
          <p:nvPr/>
        </p:nvSpPr>
        <p:spPr bwMode="auto">
          <a:xfrm flipH="1">
            <a:off x="4275138" y="2005013"/>
            <a:ext cx="593725" cy="1905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8" name="TextBox 17"/>
          <p:cNvSpPr txBox="1"/>
          <p:nvPr/>
        </p:nvSpPr>
        <p:spPr>
          <a:xfrm>
            <a:off x="228600" y="12954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d-ID" dirty="0" smtClean="0"/>
              <a:t>PPh PASAL 23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36D92A-F55F-4155-862A-E137315EC67C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914400" y="3200400"/>
            <a:ext cx="1728788" cy="712788"/>
            <a:chOff x="217" y="1652"/>
            <a:chExt cx="2186" cy="643"/>
          </a:xfrm>
        </p:grpSpPr>
        <p:pic>
          <p:nvPicPr>
            <p:cNvPr id="47113" name="Picture 43" descr="FIREENGN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7" y="1652"/>
              <a:ext cx="2186" cy="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14" name="Picture 44" descr="HYDRANT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7" y="1993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22" descr="g04080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4419600"/>
            <a:ext cx="2085975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46" descr="JUDG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4724400"/>
            <a:ext cx="12065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4" descr="j024069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3200400"/>
            <a:ext cx="18256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Rectangle 5"/>
          <p:cNvSpPr>
            <a:spLocks noChangeArrowheads="1"/>
          </p:cNvSpPr>
          <p:nvPr/>
        </p:nvSpPr>
        <p:spPr bwMode="auto">
          <a:xfrm>
            <a:off x="5410200" y="2667000"/>
            <a:ext cx="2819400" cy="3048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>
                <a:solidFill>
                  <a:srgbClr val="FF0000"/>
                </a:solidFill>
              </a:rPr>
              <a:t>BENGKEL</a:t>
            </a:r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CE413A-52BE-4BA9-9EA9-502E8AE2A652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2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6553200" cy="83820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000066"/>
                </a:solidFill>
              </a:rPr>
              <a:t>PEMOTONG </a:t>
            </a:r>
            <a:r>
              <a:rPr lang="en-US" sz="2800" b="1" dirty="0" err="1" smtClean="0">
                <a:solidFill>
                  <a:srgbClr val="000066"/>
                </a:solidFill>
              </a:rPr>
              <a:t>PPh</a:t>
            </a:r>
            <a:r>
              <a:rPr lang="en-US" sz="2800" b="1" dirty="0" smtClean="0">
                <a:solidFill>
                  <a:srgbClr val="000066"/>
                </a:solidFill>
              </a:rPr>
              <a:t> PASAL 23/26</a:t>
            </a:r>
            <a:r>
              <a:rPr lang="id-ID" sz="2800" b="1" dirty="0" smtClean="0">
                <a:solidFill>
                  <a:srgbClr val="000066"/>
                </a:solidFill>
              </a:rPr>
              <a:t/>
            </a:r>
            <a:br>
              <a:rPr lang="id-ID" sz="2800" b="1" dirty="0" smtClean="0">
                <a:solidFill>
                  <a:srgbClr val="000066"/>
                </a:solidFill>
              </a:rPr>
            </a:br>
            <a:r>
              <a:rPr lang="id-ID" sz="2800" b="1" dirty="0" smtClean="0">
                <a:solidFill>
                  <a:srgbClr val="000066"/>
                </a:solidFill>
              </a:rPr>
              <a:t>PMK.244/2008</a:t>
            </a:r>
            <a:endParaRPr lang="en-US" sz="2800" b="1" dirty="0" smtClean="0">
              <a:solidFill>
                <a:srgbClr val="000066"/>
              </a:solidFill>
            </a:endParaRPr>
          </a:p>
        </p:txBody>
      </p:sp>
      <p:sp>
        <p:nvSpPr>
          <p:cNvPr id="48134" name="AutoShape 5"/>
          <p:cNvSpPr>
            <a:spLocks noChangeArrowheads="1"/>
          </p:cNvSpPr>
          <p:nvPr/>
        </p:nvSpPr>
        <p:spPr bwMode="auto">
          <a:xfrm flipH="1">
            <a:off x="4267200" y="1066800"/>
            <a:ext cx="1752600" cy="642938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8135" name="AutoShape 6"/>
          <p:cNvSpPr>
            <a:spLocks noChangeArrowheads="1"/>
          </p:cNvSpPr>
          <p:nvPr/>
        </p:nvSpPr>
        <p:spPr bwMode="auto">
          <a:xfrm>
            <a:off x="2362200" y="1833563"/>
            <a:ext cx="6248400" cy="1443037"/>
          </a:xfrm>
          <a:prstGeom prst="roundRect">
            <a:avLst>
              <a:gd name="adj" fmla="val 12486"/>
            </a:avLst>
          </a:prstGeom>
          <a:solidFill>
            <a:srgbClr val="E0F96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BENDAHARA PEMERINTAH PUSAT</a:t>
            </a:r>
          </a:p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BENDAHARA PEMERINTAH DAERAH</a:t>
            </a:r>
          </a:p>
        </p:txBody>
      </p:sp>
      <p:sp>
        <p:nvSpPr>
          <p:cNvPr id="48136" name="AutoShape 7"/>
          <p:cNvSpPr>
            <a:spLocks noChangeArrowheads="1"/>
          </p:cNvSpPr>
          <p:nvPr/>
        </p:nvSpPr>
        <p:spPr bwMode="auto">
          <a:xfrm flipH="1">
            <a:off x="4419600" y="3429000"/>
            <a:ext cx="1447800" cy="73342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8137" name="AutoShape 8"/>
          <p:cNvSpPr>
            <a:spLocks noChangeArrowheads="1"/>
          </p:cNvSpPr>
          <p:nvPr/>
        </p:nvSpPr>
        <p:spPr bwMode="auto">
          <a:xfrm>
            <a:off x="2209800" y="4495800"/>
            <a:ext cx="6477000" cy="1371600"/>
          </a:xfrm>
          <a:prstGeom prst="roundRect">
            <a:avLst>
              <a:gd name="adj" fmla="val 7551"/>
            </a:avLst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YANG MELAKUKAN PEMBAYARAN </a:t>
            </a:r>
          </a:p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ATAS OBJEK PPh Pasal 23</a:t>
            </a:r>
          </a:p>
        </p:txBody>
      </p:sp>
      <p:sp>
        <p:nvSpPr>
          <p:cNvPr id="48138" name="Text Box 9"/>
          <p:cNvSpPr txBox="1">
            <a:spLocks noChangeArrowheads="1"/>
          </p:cNvSpPr>
          <p:nvPr/>
        </p:nvSpPr>
        <p:spPr bwMode="auto">
          <a:xfrm rot="-3289524">
            <a:off x="-543719" y="1081881"/>
            <a:ext cx="3249613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3600">
                <a:solidFill>
                  <a:srgbClr val="000066"/>
                </a:solidFill>
              </a:rPr>
              <a:t>PPh Pasal 23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" y="31242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7D996-D326-4030-A595-4290F98BCA55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796925" y="228600"/>
            <a:ext cx="7754938" cy="795338"/>
          </a:xfrm>
          <a:solidFill>
            <a:schemeClr val="tx1"/>
          </a:solidFill>
        </p:spPr>
        <p:txBody>
          <a:bodyPr wrap="none" lIns="90488" tIns="44450" rIns="90488" bIns="44450"/>
          <a:lstStyle/>
          <a:p>
            <a:pPr eaLnBrk="1" hangingPunct="1"/>
            <a:r>
              <a:rPr lang="en-US" sz="2800" b="1" smtClean="0">
                <a:solidFill>
                  <a:srgbClr val="000066"/>
                </a:solidFill>
                <a:effectLst/>
              </a:rPr>
              <a:t>PENGHASILAN </a:t>
            </a:r>
            <a:br>
              <a:rPr lang="en-US" sz="2800" b="1" smtClean="0">
                <a:solidFill>
                  <a:srgbClr val="000066"/>
                </a:solidFill>
                <a:effectLst/>
              </a:rPr>
            </a:br>
            <a:r>
              <a:rPr lang="en-US" sz="2800" b="1" smtClean="0">
                <a:solidFill>
                  <a:srgbClr val="000066"/>
                </a:solidFill>
                <a:effectLst/>
              </a:rPr>
              <a:t>YANG DIKENAKAN PEMOTONGAN</a:t>
            </a:r>
          </a:p>
        </p:txBody>
      </p:sp>
      <p:sp>
        <p:nvSpPr>
          <p:cNvPr id="49156" name="AutoShape 3"/>
          <p:cNvSpPr>
            <a:spLocks noChangeArrowheads="1"/>
          </p:cNvSpPr>
          <p:nvPr/>
        </p:nvSpPr>
        <p:spPr bwMode="auto">
          <a:xfrm>
            <a:off x="3149600" y="1143000"/>
            <a:ext cx="3233738" cy="44767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rgbClr val="76766A"/>
              </a:gs>
              <a:gs pos="50000">
                <a:srgbClr val="FFFFE5"/>
              </a:gs>
              <a:gs pos="100000">
                <a:srgbClr val="76766A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PPh PASAL 23</a:t>
            </a:r>
          </a:p>
        </p:txBody>
      </p:sp>
      <p:sp>
        <p:nvSpPr>
          <p:cNvPr id="49157" name="AutoShape 4"/>
          <p:cNvSpPr>
            <a:spLocks noChangeArrowheads="1"/>
          </p:cNvSpPr>
          <p:nvPr/>
        </p:nvSpPr>
        <p:spPr bwMode="auto">
          <a:xfrm>
            <a:off x="1600200" y="1752600"/>
            <a:ext cx="7080250" cy="693738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HADIAH DAN PENGHARGAAN SEHUBUNGAN DENGAN KEGIATAN SELAIN YANG TELAH DIPOTONG PPh. 21</a:t>
            </a:r>
          </a:p>
        </p:txBody>
      </p:sp>
      <p:sp>
        <p:nvSpPr>
          <p:cNvPr id="49158" name="AutoShape 5"/>
          <p:cNvSpPr>
            <a:spLocks noChangeArrowheads="1"/>
          </p:cNvSpPr>
          <p:nvPr/>
        </p:nvSpPr>
        <p:spPr bwMode="auto">
          <a:xfrm>
            <a:off x="1589088" y="2568575"/>
            <a:ext cx="7097712" cy="992188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rgbClr val="766C6C"/>
              </a:gs>
              <a:gs pos="50000">
                <a:srgbClr val="FFE9E9"/>
              </a:gs>
              <a:gs pos="100000">
                <a:srgbClr val="766C6C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u="sng" dirty="0">
                <a:solidFill>
                  <a:srgbClr val="990000"/>
                </a:solidFill>
                <a:latin typeface="Arial" pitchFamily="34" charset="0"/>
              </a:rPr>
              <a:t>SEWA DAN  PENGHASILAN LAIN SEHUBUNGAN DGN PENGGUNAAN  HARTA</a:t>
            </a:r>
            <a:r>
              <a:rPr lang="id-ID" u="sng" dirty="0">
                <a:solidFill>
                  <a:srgbClr val="990000"/>
                </a:solidFill>
                <a:latin typeface="Arial" pitchFamily="34" charset="0"/>
              </a:rPr>
              <a:t> SELAIN TANAH DAN/ATAU </a:t>
            </a:r>
            <a:r>
              <a:rPr lang="id-ID" u="sng" dirty="0" smtClean="0">
                <a:solidFill>
                  <a:srgbClr val="990000"/>
                </a:solidFill>
                <a:latin typeface="Arial" pitchFamily="34" charset="0"/>
              </a:rPr>
              <a:t>BANGUNAN</a:t>
            </a:r>
            <a:r>
              <a:rPr lang="en-US" dirty="0" smtClean="0">
                <a:solidFill>
                  <a:srgbClr val="990000"/>
                </a:solidFill>
                <a:latin typeface="Arial" pitchFamily="34" charset="0"/>
              </a:rPr>
              <a:t> (</a:t>
            </a:r>
            <a:r>
              <a:rPr lang="en-US" dirty="0" err="1" smtClean="0">
                <a:solidFill>
                  <a:srgbClr val="990000"/>
                </a:solidFill>
                <a:latin typeface="Arial" pitchFamily="34" charset="0"/>
              </a:rPr>
              <a:t>Misalnya</a:t>
            </a:r>
            <a:r>
              <a:rPr lang="en-US" dirty="0" smtClean="0">
                <a:solidFill>
                  <a:srgbClr val="990000"/>
                </a:solidFill>
                <a:latin typeface="Arial" pitchFamily="34" charset="0"/>
              </a:rPr>
              <a:t>: </a:t>
            </a:r>
            <a:r>
              <a:rPr lang="en-US" dirty="0" err="1" smtClean="0">
                <a:solidFill>
                  <a:srgbClr val="990000"/>
                </a:solidFill>
                <a:latin typeface="Arial" pitchFamily="34" charset="0"/>
              </a:rPr>
              <a:t>Sewa</a:t>
            </a:r>
            <a:r>
              <a:rPr lang="en-US" dirty="0" smtClean="0">
                <a:solidFill>
                  <a:srgbClr val="990000"/>
                </a:solidFill>
                <a:latin typeface="Arial" pitchFamily="34" charset="0"/>
              </a:rPr>
              <a:t> </a:t>
            </a:r>
            <a:r>
              <a:rPr lang="en-US" dirty="0" err="1" smtClean="0">
                <a:solidFill>
                  <a:srgbClr val="990000"/>
                </a:solidFill>
                <a:latin typeface="Arial" pitchFamily="34" charset="0"/>
              </a:rPr>
              <a:t>Tenda</a:t>
            </a:r>
            <a:r>
              <a:rPr lang="en-US" smtClean="0">
                <a:solidFill>
                  <a:srgbClr val="990000"/>
                </a:solidFill>
                <a:latin typeface="Arial" pitchFamily="34" charset="0"/>
              </a:rPr>
              <a:t>)</a:t>
            </a:r>
            <a:endParaRPr lang="en-US" u="sng" dirty="0">
              <a:solidFill>
                <a:srgbClr val="990000"/>
              </a:solidFill>
              <a:latin typeface="Arial" pitchFamily="34" charset="0"/>
            </a:endParaRPr>
          </a:p>
        </p:txBody>
      </p:sp>
      <p:sp>
        <p:nvSpPr>
          <p:cNvPr id="49159" name="AutoShape 6"/>
          <p:cNvSpPr>
            <a:spLocks noChangeArrowheads="1"/>
          </p:cNvSpPr>
          <p:nvPr/>
        </p:nvSpPr>
        <p:spPr bwMode="auto">
          <a:xfrm>
            <a:off x="1600200" y="3483592"/>
            <a:ext cx="7086600" cy="1789113"/>
          </a:xfrm>
          <a:prstGeom prst="roundRect">
            <a:avLst>
              <a:gd name="adj" fmla="val 4069"/>
            </a:avLst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119063" indent="-119063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IMBALAN SEHUBUNGAN DENGAN: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JASA TEKNIK;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JASA MANAJEMEN;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JASA KONSULTAN HUKUM, 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JASA KONSULTAN PAJAK,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JASA LAIN SELAIN JASA YG TELAH DIPOTONG PPh PSL 21</a:t>
            </a:r>
          </a:p>
        </p:txBody>
      </p:sp>
      <p:sp>
        <p:nvSpPr>
          <p:cNvPr id="49160" name="Rectangle 7"/>
          <p:cNvSpPr>
            <a:spLocks noChangeArrowheads="1"/>
          </p:cNvSpPr>
          <p:nvPr/>
        </p:nvSpPr>
        <p:spPr bwMode="auto">
          <a:xfrm>
            <a:off x="711200" y="1314450"/>
            <a:ext cx="304800" cy="45720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9161" name="Rectangle 8"/>
          <p:cNvSpPr>
            <a:spLocks noChangeArrowheads="1"/>
          </p:cNvSpPr>
          <p:nvPr/>
        </p:nvSpPr>
        <p:spPr bwMode="auto">
          <a:xfrm>
            <a:off x="990600" y="1295400"/>
            <a:ext cx="2209800" cy="20955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9162" name="AutoShape 9"/>
          <p:cNvSpPr>
            <a:spLocks noChangeArrowheads="1"/>
          </p:cNvSpPr>
          <p:nvPr/>
        </p:nvSpPr>
        <p:spPr bwMode="auto">
          <a:xfrm>
            <a:off x="1016000" y="1943100"/>
            <a:ext cx="406400" cy="342900"/>
          </a:xfrm>
          <a:prstGeom prst="rightArrow">
            <a:avLst>
              <a:gd name="adj1" fmla="val 75009"/>
              <a:gd name="adj2" fmla="val 5927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9163" name="AutoShape 10"/>
          <p:cNvSpPr>
            <a:spLocks noChangeArrowheads="1"/>
          </p:cNvSpPr>
          <p:nvPr/>
        </p:nvSpPr>
        <p:spPr bwMode="auto">
          <a:xfrm>
            <a:off x="1016000" y="2686050"/>
            <a:ext cx="406400" cy="342900"/>
          </a:xfrm>
          <a:prstGeom prst="rightArrow">
            <a:avLst>
              <a:gd name="adj1" fmla="val 75009"/>
              <a:gd name="adj2" fmla="val 5927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9164" name="AutoShape 11"/>
          <p:cNvSpPr>
            <a:spLocks noChangeArrowheads="1"/>
          </p:cNvSpPr>
          <p:nvPr/>
        </p:nvSpPr>
        <p:spPr bwMode="auto">
          <a:xfrm>
            <a:off x="1016000" y="4057650"/>
            <a:ext cx="406400" cy="342900"/>
          </a:xfrm>
          <a:prstGeom prst="rightArrow">
            <a:avLst>
              <a:gd name="adj1" fmla="val 75009"/>
              <a:gd name="adj2" fmla="val 5927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9165" name="AutoShape 12"/>
          <p:cNvSpPr>
            <a:spLocks noChangeArrowheads="1"/>
          </p:cNvSpPr>
          <p:nvPr/>
        </p:nvSpPr>
        <p:spPr bwMode="auto">
          <a:xfrm>
            <a:off x="1600200" y="5410200"/>
            <a:ext cx="7086600" cy="1227138"/>
          </a:xfrm>
          <a:prstGeom prst="roundRect">
            <a:avLst>
              <a:gd name="adj" fmla="val 4069"/>
            </a:avLst>
          </a:prstGeom>
          <a:gradFill rotWithShape="1">
            <a:gsLst>
              <a:gs pos="0">
                <a:srgbClr val="766C6C"/>
              </a:gs>
              <a:gs pos="50000">
                <a:srgbClr val="FFE9E9"/>
              </a:gs>
              <a:gs pos="100000">
                <a:srgbClr val="766C6C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119063" indent="-119063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YANG BERASAL DARI MODAL : 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DEVIDEN 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BUNGA</a:t>
            </a:r>
          </a:p>
          <a:p>
            <a:pPr marL="119063" indent="-119063" eaLnBrk="0" hangingPunct="0">
              <a:buFontTx/>
              <a:buChar char="•"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ROYALTI </a:t>
            </a:r>
          </a:p>
        </p:txBody>
      </p:sp>
      <p:sp>
        <p:nvSpPr>
          <p:cNvPr id="49166" name="AutoShape 13"/>
          <p:cNvSpPr>
            <a:spLocks noChangeArrowheads="1"/>
          </p:cNvSpPr>
          <p:nvPr/>
        </p:nvSpPr>
        <p:spPr bwMode="auto">
          <a:xfrm>
            <a:off x="1016000" y="5586413"/>
            <a:ext cx="406400" cy="342900"/>
          </a:xfrm>
          <a:prstGeom prst="rightArrow">
            <a:avLst>
              <a:gd name="adj1" fmla="val 75009"/>
              <a:gd name="adj2" fmla="val 5927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0FA4A-C6C8-4E31-B83A-41344D41C432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3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879475" y="228600"/>
            <a:ext cx="7067550" cy="860425"/>
          </a:xfrm>
          <a:solidFill>
            <a:schemeClr val="tx1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TIDAK DIKENAKAN </a:t>
            </a:r>
            <a:br>
              <a:rPr lang="en-US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PEMOTONGAN PPh PASAL 23</a:t>
            </a:r>
          </a:p>
        </p:txBody>
      </p:sp>
      <p:sp>
        <p:nvSpPr>
          <p:cNvPr id="733187" name="AutoShape 3"/>
          <p:cNvSpPr>
            <a:spLocks noChangeArrowheads="1"/>
          </p:cNvSpPr>
          <p:nvPr/>
        </p:nvSpPr>
        <p:spPr bwMode="auto">
          <a:xfrm>
            <a:off x="3048000" y="2438400"/>
            <a:ext cx="3048000" cy="847725"/>
          </a:xfrm>
          <a:prstGeom prst="roundRect">
            <a:avLst>
              <a:gd name="adj" fmla="val 6333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0392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ORANG PRIBADI /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BADAN</a:t>
            </a:r>
          </a:p>
        </p:txBody>
      </p:sp>
      <p:sp>
        <p:nvSpPr>
          <p:cNvPr id="50181" name="Rectangle 4"/>
          <p:cNvSpPr>
            <a:spLocks noChangeArrowheads="1"/>
          </p:cNvSpPr>
          <p:nvPr/>
        </p:nvSpPr>
        <p:spPr bwMode="auto">
          <a:xfrm>
            <a:off x="1524000" y="4373563"/>
            <a:ext cx="2538413" cy="75406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33189" name="AutoShape 5"/>
          <p:cNvSpPr>
            <a:spLocks noChangeArrowheads="1"/>
          </p:cNvSpPr>
          <p:nvPr/>
        </p:nvSpPr>
        <p:spPr bwMode="auto">
          <a:xfrm>
            <a:off x="1219200" y="4286250"/>
            <a:ext cx="3200400" cy="1352550"/>
          </a:xfrm>
          <a:prstGeom prst="roundRect">
            <a:avLst>
              <a:gd name="adj" fmla="val 8968"/>
            </a:avLst>
          </a:prstGeom>
          <a:gradFill rotWithShape="1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YG DAPAT MENUNJUKKAN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SKB PEMOTONGAN 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PPh PASAL 23/26</a:t>
            </a:r>
          </a:p>
          <a:p>
            <a:pPr algn="ctr" eaLnBrk="0" hangingPunct="0">
              <a:defRPr/>
            </a:pPr>
            <a:endParaRPr lang="en-US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733190" name="AutoShape 6"/>
          <p:cNvSpPr>
            <a:spLocks noChangeArrowheads="1"/>
          </p:cNvSpPr>
          <p:nvPr/>
        </p:nvSpPr>
        <p:spPr bwMode="auto">
          <a:xfrm>
            <a:off x="3048000" y="1295400"/>
            <a:ext cx="3068638" cy="547688"/>
          </a:xfrm>
          <a:prstGeom prst="roundRect">
            <a:avLst>
              <a:gd name="adj" fmla="val 12477"/>
            </a:avLst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WAJIB PAJAK</a:t>
            </a:r>
          </a:p>
        </p:txBody>
      </p:sp>
      <p:sp>
        <p:nvSpPr>
          <p:cNvPr id="50184" name="AutoShape 7"/>
          <p:cNvSpPr>
            <a:spLocks noChangeArrowheads="1"/>
          </p:cNvSpPr>
          <p:nvPr/>
        </p:nvSpPr>
        <p:spPr bwMode="auto">
          <a:xfrm flipH="1">
            <a:off x="4343400" y="1981200"/>
            <a:ext cx="457200" cy="385763"/>
          </a:xfrm>
          <a:prstGeom prst="downArrow">
            <a:avLst>
              <a:gd name="adj1" fmla="val 50000"/>
              <a:gd name="adj2" fmla="val 27801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0185" name="AutoShape 8"/>
          <p:cNvSpPr>
            <a:spLocks noChangeArrowheads="1"/>
          </p:cNvSpPr>
          <p:nvPr/>
        </p:nvSpPr>
        <p:spPr bwMode="auto">
          <a:xfrm flipH="1">
            <a:off x="4343400" y="3429000"/>
            <a:ext cx="457200" cy="385763"/>
          </a:xfrm>
          <a:prstGeom prst="downArrow">
            <a:avLst>
              <a:gd name="adj1" fmla="val 50000"/>
              <a:gd name="adj2" fmla="val 27801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0186" name="Rectangle 9"/>
          <p:cNvSpPr>
            <a:spLocks noChangeArrowheads="1"/>
          </p:cNvSpPr>
          <p:nvPr/>
        </p:nvSpPr>
        <p:spPr bwMode="auto">
          <a:xfrm>
            <a:off x="2819400" y="3657600"/>
            <a:ext cx="3556000" cy="171450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0187" name="AutoShape 10"/>
          <p:cNvSpPr>
            <a:spLocks noChangeArrowheads="1"/>
          </p:cNvSpPr>
          <p:nvPr/>
        </p:nvSpPr>
        <p:spPr bwMode="auto">
          <a:xfrm>
            <a:off x="2514600" y="3657600"/>
            <a:ext cx="406400" cy="457200"/>
          </a:xfrm>
          <a:prstGeom prst="downArrow">
            <a:avLst>
              <a:gd name="adj1" fmla="val 50000"/>
              <a:gd name="adj2" fmla="val 46943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0188" name="AutoShape 11"/>
          <p:cNvSpPr>
            <a:spLocks noChangeArrowheads="1"/>
          </p:cNvSpPr>
          <p:nvPr/>
        </p:nvSpPr>
        <p:spPr bwMode="auto">
          <a:xfrm>
            <a:off x="6172200" y="3657600"/>
            <a:ext cx="406400" cy="457200"/>
          </a:xfrm>
          <a:prstGeom prst="downArrow">
            <a:avLst>
              <a:gd name="adj1" fmla="val 50000"/>
              <a:gd name="adj2" fmla="val 46943"/>
            </a:avLst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33196" name="AutoShape 12"/>
          <p:cNvSpPr>
            <a:spLocks noChangeArrowheads="1"/>
          </p:cNvSpPr>
          <p:nvPr/>
        </p:nvSpPr>
        <p:spPr bwMode="auto">
          <a:xfrm>
            <a:off x="4953000" y="4267200"/>
            <a:ext cx="3352800" cy="1371600"/>
          </a:xfrm>
          <a:prstGeom prst="roundRect">
            <a:avLst>
              <a:gd name="adj" fmla="val 8968"/>
            </a:avLst>
          </a:prstGeom>
          <a:gradFill rotWithShape="1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YG MELAKSANAKAN 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PROYEK PEMERINTAH YG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DIDANAI HIBAH ATAU</a:t>
            </a:r>
          </a:p>
          <a:p>
            <a:pPr algn="ctr" eaLnBrk="0" hangingPunct="0">
              <a:defRPr/>
            </a:pPr>
            <a:r>
              <a:rPr lang="en-US">
                <a:solidFill>
                  <a:srgbClr val="000066"/>
                </a:solidFill>
                <a:latin typeface="Arial" pitchFamily="34" charset="0"/>
              </a:rPr>
              <a:t>PINJAMAN LN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990600" y="4114800"/>
            <a:ext cx="3810000" cy="1676400"/>
          </a:xfrm>
          <a:prstGeom prst="rect">
            <a:avLst/>
          </a:prstGeom>
          <a:noFill/>
          <a:ln w="38100" cap="flat" cmpd="sng" algn="ctr">
            <a:solidFill>
              <a:srgbClr val="1C1C1C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</p:txBody>
      </p:sp>
      <p:sp>
        <p:nvSpPr>
          <p:cNvPr id="17" name="Up Arrow 16"/>
          <p:cNvSpPr/>
          <p:nvPr/>
        </p:nvSpPr>
        <p:spPr bwMode="auto">
          <a:xfrm rot="20142221">
            <a:off x="480398" y="3433154"/>
            <a:ext cx="1295400" cy="762000"/>
          </a:xfrm>
          <a:prstGeom prst="upArrow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2438400"/>
            <a:ext cx="1524000" cy="7386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Terkait</a:t>
            </a:r>
            <a:r>
              <a:rPr lang="en-US" sz="1400" dirty="0" smtClean="0"/>
              <a:t> dg WP UMKM </a:t>
            </a:r>
            <a:r>
              <a:rPr lang="en-US" sz="1400" dirty="0" err="1" smtClean="0"/>
              <a:t>dimana</a:t>
            </a:r>
            <a:r>
              <a:rPr lang="en-US" sz="1400" dirty="0" smtClean="0"/>
              <a:t> </a:t>
            </a:r>
            <a:r>
              <a:rPr lang="en-US" sz="1400" dirty="0" err="1" smtClean="0"/>
              <a:t>PPh-nya</a:t>
            </a:r>
            <a:r>
              <a:rPr lang="en-US" sz="1400" dirty="0" smtClean="0"/>
              <a:t> 1%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452BB7-86D0-404E-8CB7-15C04B792916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04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05" name="AutoShape 4"/>
          <p:cNvSpPr>
            <a:spLocks noChangeArrowheads="1"/>
          </p:cNvSpPr>
          <p:nvPr/>
        </p:nvSpPr>
        <p:spPr bwMode="auto">
          <a:xfrm>
            <a:off x="236538" y="4876800"/>
            <a:ext cx="8645525" cy="990600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37285" name="Rectangle 5"/>
          <p:cNvSpPr>
            <a:spLocks noGrp="1" noChangeArrowheads="1"/>
          </p:cNvSpPr>
          <p:nvPr>
            <p:ph type="title"/>
          </p:nvPr>
        </p:nvSpPr>
        <p:spPr>
          <a:xfrm>
            <a:off x="630238" y="228600"/>
            <a:ext cx="7758112" cy="658813"/>
          </a:xfrm>
          <a:solidFill>
            <a:schemeClr val="tx1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60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TARIF DAN DASAR PEMOTONGAN</a:t>
            </a:r>
          </a:p>
        </p:txBody>
      </p:sp>
      <p:sp>
        <p:nvSpPr>
          <p:cNvPr id="51207" name="AutoShape 6"/>
          <p:cNvSpPr>
            <a:spLocks noChangeArrowheads="1"/>
          </p:cNvSpPr>
          <p:nvPr/>
        </p:nvSpPr>
        <p:spPr bwMode="auto">
          <a:xfrm>
            <a:off x="2362200" y="1071563"/>
            <a:ext cx="4302125" cy="44767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PPh PASAL 23</a:t>
            </a:r>
          </a:p>
        </p:txBody>
      </p:sp>
      <p:sp>
        <p:nvSpPr>
          <p:cNvPr id="51208" name="Rectangle 7"/>
          <p:cNvSpPr>
            <a:spLocks noChangeArrowheads="1"/>
          </p:cNvSpPr>
          <p:nvPr/>
        </p:nvSpPr>
        <p:spPr bwMode="auto">
          <a:xfrm>
            <a:off x="3581400" y="2133600"/>
            <a:ext cx="5257800" cy="11430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SEWA </a:t>
            </a:r>
            <a:r>
              <a:rPr lang="id-ID" sz="1600">
                <a:solidFill>
                  <a:srgbClr val="000066"/>
                </a:solidFill>
                <a:latin typeface="Arial" pitchFamily="34" charset="0"/>
              </a:rPr>
              <a:t>HARTA SELAIN TANAH DAN/ATAU BANGUNAN</a:t>
            </a:r>
            <a:endParaRPr lang="en-US" sz="1600">
              <a:solidFill>
                <a:srgbClr val="000066"/>
              </a:solidFill>
              <a:latin typeface="Arial" pitchFamily="34" charset="0"/>
            </a:endParaRP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DAN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JASA LAINNYA</a:t>
            </a:r>
          </a:p>
        </p:txBody>
      </p:sp>
      <p:sp>
        <p:nvSpPr>
          <p:cNvPr id="51209" name="AutoShape 8"/>
          <p:cNvSpPr>
            <a:spLocks noChangeArrowheads="1"/>
          </p:cNvSpPr>
          <p:nvPr/>
        </p:nvSpPr>
        <p:spPr bwMode="auto">
          <a:xfrm>
            <a:off x="363538" y="3656013"/>
            <a:ext cx="8391525" cy="619125"/>
          </a:xfrm>
          <a:prstGeom prst="roundRect">
            <a:avLst>
              <a:gd name="adj" fmla="val 12486"/>
            </a:avLst>
          </a:prstGeom>
          <a:solidFill>
            <a:srgbClr val="FAFEE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endParaRPr lang="id-ID" sz="20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51210" name="Rectangle 9"/>
          <p:cNvSpPr>
            <a:spLocks noChangeArrowheads="1"/>
          </p:cNvSpPr>
          <p:nvPr/>
        </p:nvSpPr>
        <p:spPr bwMode="auto">
          <a:xfrm>
            <a:off x="4424363" y="3741738"/>
            <a:ext cx="10064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1" name="AutoShape 11"/>
          <p:cNvSpPr>
            <a:spLocks noChangeArrowheads="1"/>
          </p:cNvSpPr>
          <p:nvPr/>
        </p:nvSpPr>
        <p:spPr bwMode="auto">
          <a:xfrm flipH="1">
            <a:off x="6781800" y="3276600"/>
            <a:ext cx="647700" cy="1576388"/>
          </a:xfrm>
          <a:prstGeom prst="downArrow">
            <a:avLst>
              <a:gd name="adj1" fmla="val 50000"/>
              <a:gd name="adj2" fmla="val 42152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2" name="AutoShape 13"/>
          <p:cNvSpPr>
            <a:spLocks noChangeArrowheads="1"/>
          </p:cNvSpPr>
          <p:nvPr/>
        </p:nvSpPr>
        <p:spPr bwMode="auto">
          <a:xfrm flipH="1">
            <a:off x="1458913" y="3295650"/>
            <a:ext cx="647700" cy="1590675"/>
          </a:xfrm>
          <a:prstGeom prst="downArrow">
            <a:avLst>
              <a:gd name="adj1" fmla="val 50000"/>
              <a:gd name="adj2" fmla="val 42535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3" name="Rectangle 14"/>
          <p:cNvSpPr>
            <a:spLocks noChangeArrowheads="1"/>
          </p:cNvSpPr>
          <p:nvPr/>
        </p:nvSpPr>
        <p:spPr bwMode="auto">
          <a:xfrm>
            <a:off x="1219200" y="3581400"/>
            <a:ext cx="1219200" cy="7620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000066"/>
                </a:solidFill>
              </a:rPr>
              <a:t>TARIF</a:t>
            </a:r>
          </a:p>
          <a:p>
            <a:pPr algn="ctr"/>
            <a:r>
              <a:rPr lang="en-US" sz="2000">
                <a:solidFill>
                  <a:srgbClr val="000066"/>
                </a:solidFill>
              </a:rPr>
              <a:t>15 %</a:t>
            </a:r>
          </a:p>
        </p:txBody>
      </p:sp>
      <p:sp>
        <p:nvSpPr>
          <p:cNvPr id="51214" name="AutoShape 15"/>
          <p:cNvSpPr>
            <a:spLocks noChangeArrowheads="1"/>
          </p:cNvSpPr>
          <p:nvPr/>
        </p:nvSpPr>
        <p:spPr bwMode="auto">
          <a:xfrm>
            <a:off x="762000" y="4953000"/>
            <a:ext cx="6934200" cy="606425"/>
          </a:xfrm>
          <a:prstGeom prst="roundRect">
            <a:avLst>
              <a:gd name="adj" fmla="val 16667"/>
            </a:avLst>
          </a:prstGeom>
          <a:solidFill>
            <a:srgbClr val="0066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PENGHASILAN 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BRUTO</a:t>
            </a:r>
          </a:p>
        </p:txBody>
      </p:sp>
      <p:sp>
        <p:nvSpPr>
          <p:cNvPr id="51215" name="Rectangle 16"/>
          <p:cNvSpPr>
            <a:spLocks noChangeArrowheads="1"/>
          </p:cNvSpPr>
          <p:nvPr/>
        </p:nvSpPr>
        <p:spPr bwMode="auto">
          <a:xfrm>
            <a:off x="1752600" y="1652588"/>
            <a:ext cx="5486400" cy="152400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6" name="AutoShape 17"/>
          <p:cNvSpPr>
            <a:spLocks noChangeArrowheads="1"/>
          </p:cNvSpPr>
          <p:nvPr/>
        </p:nvSpPr>
        <p:spPr bwMode="auto">
          <a:xfrm flipH="1">
            <a:off x="1643063" y="1743075"/>
            <a:ext cx="457200" cy="385763"/>
          </a:xfrm>
          <a:prstGeom prst="downArrow">
            <a:avLst>
              <a:gd name="adj1" fmla="val 50000"/>
              <a:gd name="adj2" fmla="val 2779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7" name="AutoShape 18"/>
          <p:cNvSpPr>
            <a:spLocks noChangeArrowheads="1"/>
          </p:cNvSpPr>
          <p:nvPr/>
        </p:nvSpPr>
        <p:spPr bwMode="auto">
          <a:xfrm flipH="1">
            <a:off x="6900863" y="1743075"/>
            <a:ext cx="457200" cy="385763"/>
          </a:xfrm>
          <a:prstGeom prst="downArrow">
            <a:avLst>
              <a:gd name="adj1" fmla="val 50000"/>
              <a:gd name="adj2" fmla="val 2779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8" name="Rectangle 19"/>
          <p:cNvSpPr>
            <a:spLocks noChangeArrowheads="1"/>
          </p:cNvSpPr>
          <p:nvPr/>
        </p:nvSpPr>
        <p:spPr bwMode="auto">
          <a:xfrm>
            <a:off x="4343400" y="1547813"/>
            <a:ext cx="249238" cy="104775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1219" name="Rectangle 20"/>
          <p:cNvSpPr>
            <a:spLocks noChangeArrowheads="1"/>
          </p:cNvSpPr>
          <p:nvPr/>
        </p:nvSpPr>
        <p:spPr bwMode="auto">
          <a:xfrm>
            <a:off x="2667000" y="5562600"/>
            <a:ext cx="3756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DASAR PEMOTONGAN</a:t>
            </a:r>
          </a:p>
        </p:txBody>
      </p:sp>
      <p:sp>
        <p:nvSpPr>
          <p:cNvPr id="51220" name="Rectangle 21"/>
          <p:cNvSpPr>
            <a:spLocks noChangeArrowheads="1"/>
          </p:cNvSpPr>
          <p:nvPr/>
        </p:nvSpPr>
        <p:spPr bwMode="auto">
          <a:xfrm>
            <a:off x="609600" y="2133600"/>
            <a:ext cx="2590800" cy="11430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HADIAH DAN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PENGHARGAAN, 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DEVIDEN, BUNGA </a:t>
            </a:r>
          </a:p>
          <a:p>
            <a:pPr algn="ctr" eaLnBrk="0" hangingPunct="0"/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DAN ROYALTI</a:t>
            </a:r>
          </a:p>
        </p:txBody>
      </p:sp>
      <p:sp>
        <p:nvSpPr>
          <p:cNvPr id="51221" name="Rectangle 23"/>
          <p:cNvSpPr>
            <a:spLocks noChangeArrowheads="1"/>
          </p:cNvSpPr>
          <p:nvPr/>
        </p:nvSpPr>
        <p:spPr bwMode="auto">
          <a:xfrm>
            <a:off x="6400800" y="3581400"/>
            <a:ext cx="1219200" cy="7620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000066"/>
                </a:solidFill>
              </a:rPr>
              <a:t>TARIF</a:t>
            </a:r>
          </a:p>
          <a:p>
            <a:pPr algn="ctr"/>
            <a:r>
              <a:rPr lang="en-US" sz="2000">
                <a:solidFill>
                  <a:srgbClr val="000066"/>
                </a:solidFill>
              </a:rPr>
              <a:t>2 %</a:t>
            </a:r>
          </a:p>
        </p:txBody>
      </p:sp>
      <p:sp>
        <p:nvSpPr>
          <p:cNvPr id="51222" name="AutoShape 25"/>
          <p:cNvSpPr>
            <a:spLocks noChangeArrowheads="1"/>
          </p:cNvSpPr>
          <p:nvPr/>
        </p:nvSpPr>
        <p:spPr bwMode="auto">
          <a:xfrm>
            <a:off x="1608138" y="5943600"/>
            <a:ext cx="6286500" cy="744538"/>
          </a:xfrm>
          <a:prstGeom prst="roundRect">
            <a:avLst>
              <a:gd name="adj" fmla="val 8991"/>
            </a:avLst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JIKA REKANAN TDK MEMILIKI NPWP MAKA</a:t>
            </a:r>
          </a:p>
          <a:p>
            <a:pPr algn="ctr" eaLnBrk="0" hangingPunct="0"/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TARIFNYA 100% LEBIH TINGGI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3E81F-7F75-4223-ADB1-2D1B3D7BD041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49313" y="152400"/>
            <a:ext cx="7532687" cy="612775"/>
          </a:xfrm>
          <a:solidFill>
            <a:srgbClr val="FFCC99"/>
          </a:solidFill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000000"/>
                </a:solidFill>
                <a:effectLst/>
              </a:rPr>
              <a:t>Objek Pemotongan PPh Pasal 23</a:t>
            </a:r>
          </a:p>
        </p:txBody>
      </p:sp>
      <p:graphicFrame>
        <p:nvGraphicFramePr>
          <p:cNvPr id="904444" name="Group 252"/>
          <p:cNvGraphicFramePr>
            <a:graphicFrameLocks noGrp="1"/>
          </p:cNvGraphicFramePr>
          <p:nvPr>
            <p:ph idx="1"/>
          </p:nvPr>
        </p:nvGraphicFramePr>
        <p:xfrm>
          <a:off x="107950" y="765175"/>
          <a:ext cx="8928100" cy="5760086"/>
        </p:xfrm>
        <a:graphic>
          <a:graphicData uri="http://schemas.openxmlformats.org/drawingml/2006/table">
            <a:tbl>
              <a:tblPr/>
              <a:tblGrid>
                <a:gridCol w="401638"/>
                <a:gridCol w="3125787"/>
                <a:gridCol w="936625"/>
                <a:gridCol w="1354138"/>
                <a:gridCol w="661987"/>
                <a:gridCol w="1171575"/>
                <a:gridCol w="127635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Objek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Tarif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Dasar Penghitungan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Sifat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penyetoran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pelaporan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Dividen, Bunga, Royalti, Hadiah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Sewa dan penghasilan lain sehubungan dengan penggunaan harta kecuali Sewa Tanah dan/atau Bangunan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Imbalan Jasa Lain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1. Jasa Penilai (appraisal)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2. Jasa Aktuaris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3. Jasa Akuntansi,pembukuan dan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atestasi laporan keuangan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4.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Jasa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Perancang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(design)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5.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Jasa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pengeboran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(drilling)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bidang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penambangan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migas,kecuali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yg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dilakukan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BUT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6. Jasa penunjang di bidang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penambangan Migas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7. Jasa penambangan dan jasa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penunjang di bidang penambangan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selain migas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904261" name="Rectangle 69"/>
          <p:cNvSpPr>
            <a:spLocks noChangeArrowheads="1"/>
          </p:cNvSpPr>
          <p:nvPr/>
        </p:nvSpPr>
        <p:spPr bwMode="auto">
          <a:xfrm>
            <a:off x="107950" y="6507163"/>
            <a:ext cx="18573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*tidak termasuk PPN</a:t>
            </a:r>
          </a:p>
        </p:txBody>
      </p:sp>
      <p:sp>
        <p:nvSpPr>
          <p:cNvPr id="52327" name="Text Box 70"/>
          <p:cNvSpPr txBox="1">
            <a:spLocks noChangeArrowheads="1"/>
          </p:cNvSpPr>
          <p:nvPr/>
        </p:nvSpPr>
        <p:spPr bwMode="auto">
          <a:xfrm>
            <a:off x="7620000" y="611028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Arial" pitchFamily="34" charset="0"/>
                <a:sym typeface="Wingdings" pitchFamily="2" charset="2"/>
              </a:rPr>
              <a:t></a:t>
            </a:r>
            <a:endParaRPr lang="en-US" b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194" grpId="0" animBg="1" autoUpdateAnimBg="0"/>
      <p:bldP spid="90426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E78C1-7ED5-4F93-A20B-D3B0FE479F9F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07375" cy="7651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PPh Pasal 23     </a:t>
            </a:r>
          </a:p>
        </p:txBody>
      </p:sp>
      <p:graphicFrame>
        <p:nvGraphicFramePr>
          <p:cNvPr id="906409" name="Group 169"/>
          <p:cNvGraphicFramePr>
            <a:graphicFrameLocks noGrp="1"/>
          </p:cNvGraphicFramePr>
          <p:nvPr>
            <p:ph idx="1"/>
          </p:nvPr>
        </p:nvGraphicFramePr>
        <p:xfrm>
          <a:off x="107950" y="765175"/>
          <a:ext cx="8928100" cy="5142230"/>
        </p:xfrm>
        <a:graphic>
          <a:graphicData uri="http://schemas.openxmlformats.org/drawingml/2006/table">
            <a:tbl>
              <a:tblPr/>
              <a:tblGrid>
                <a:gridCol w="401638"/>
                <a:gridCol w="3681412"/>
                <a:gridCol w="609600"/>
                <a:gridCol w="1295400"/>
                <a:gridCol w="609600"/>
                <a:gridCol w="1143000"/>
                <a:gridCol w="1187450"/>
              </a:tblGrid>
              <a:tr h="120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Objek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Tarif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Dasar Penghitungan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Sifat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penyetoran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pelaporan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8.  Jasa penunjang di bidang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penerbangan dan bandar udara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 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9.  Jasa penebangan hutan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 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10. Jasa pengelolaan limbah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 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11. Jasa penyediaan tenaga kerja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(outsourcing service)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 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12. Jasa perantara atau keagenan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13. Jasa di bidang perdagangan surat-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surat berharga, kecuali yg di lakukan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Bursa Efek, KSEI dan KPEI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14. Jasa kostodian/penyimpanan/penitipan,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kecuali yg dilakukan KSEI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Bruto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15. Jasa pengisian suara (dubbing dan/atau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sulih suara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Bruto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906269" name="Rectangle 29"/>
          <p:cNvSpPr>
            <a:spLocks noChangeArrowheads="1"/>
          </p:cNvSpPr>
          <p:nvPr/>
        </p:nvSpPr>
        <p:spPr bwMode="auto">
          <a:xfrm>
            <a:off x="107950" y="6381750"/>
            <a:ext cx="1857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*tidak termasuk PPN</a:t>
            </a:r>
          </a:p>
        </p:txBody>
      </p:sp>
      <p:sp>
        <p:nvSpPr>
          <p:cNvPr id="53336" name="Text Box 31"/>
          <p:cNvSpPr txBox="1">
            <a:spLocks noChangeArrowheads="1"/>
          </p:cNvSpPr>
          <p:nvPr/>
        </p:nvSpPr>
        <p:spPr bwMode="auto">
          <a:xfrm>
            <a:off x="8101013" y="6092825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Arial" pitchFamily="34" charset="0"/>
                <a:sym typeface="Wingdings" pitchFamily="2" charset="2"/>
              </a:rPr>
              <a:t></a:t>
            </a:r>
            <a:endParaRPr lang="en-US" b="0">
              <a:latin typeface="Arial" pitchFamily="34" charset="0"/>
            </a:endParaRPr>
          </a:p>
        </p:txBody>
      </p:sp>
      <p:sp>
        <p:nvSpPr>
          <p:cNvPr id="906275" name="Rectangle 35"/>
          <p:cNvSpPr>
            <a:spLocks noChangeArrowheads="1"/>
          </p:cNvSpPr>
          <p:nvPr/>
        </p:nvSpPr>
        <p:spPr bwMode="auto">
          <a:xfrm>
            <a:off x="849313" y="152400"/>
            <a:ext cx="7532687" cy="612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>
                <a:solidFill>
                  <a:srgbClr val="000000"/>
                </a:solidFill>
              </a:rPr>
              <a:t>Objek Pemotongan PPh Pasal 23</a:t>
            </a:r>
          </a:p>
        </p:txBody>
      </p:sp>
      <p:sp>
        <p:nvSpPr>
          <p:cNvPr id="53335" name="Text Box 30"/>
          <p:cNvSpPr txBox="1">
            <a:spLocks noChangeArrowheads="1"/>
          </p:cNvSpPr>
          <p:nvPr/>
        </p:nvSpPr>
        <p:spPr bwMode="auto">
          <a:xfrm>
            <a:off x="7920038" y="22860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>
                <a:latin typeface="Arial" pitchFamily="34" charset="0"/>
              </a:rPr>
              <a:t>…</a:t>
            </a:r>
            <a:r>
              <a:rPr lang="en-US" b="0" dirty="0" err="1">
                <a:latin typeface="Arial" pitchFamily="34" charset="0"/>
              </a:rPr>
              <a:t>lanjutan</a:t>
            </a:r>
            <a:endParaRPr lang="en-US" b="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6242" grpId="0" autoUpdateAnimBg="0"/>
      <p:bldP spid="906269" grpId="0" autoUpdateAnimBg="0"/>
      <p:bldP spid="906275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BA1A4-5B5F-4B0A-B13C-AEC58F7FA9AB}" type="slidenum">
              <a:rPr lang="en-US"/>
              <a:pPr>
                <a:defRPr/>
              </a:pPr>
              <a:t>38</a:t>
            </a:fld>
            <a:endParaRPr lang="en-US"/>
          </a:p>
        </p:txBody>
      </p:sp>
      <p:graphicFrame>
        <p:nvGraphicFramePr>
          <p:cNvPr id="908507" name="Group 219"/>
          <p:cNvGraphicFramePr>
            <a:graphicFrameLocks noGrp="1"/>
          </p:cNvGraphicFramePr>
          <p:nvPr>
            <p:ph/>
          </p:nvPr>
        </p:nvGraphicFramePr>
        <p:xfrm>
          <a:off x="107950" y="765175"/>
          <a:ext cx="8856663" cy="5621973"/>
        </p:xfrm>
        <a:graphic>
          <a:graphicData uri="http://schemas.openxmlformats.org/drawingml/2006/table">
            <a:tbl>
              <a:tblPr/>
              <a:tblGrid>
                <a:gridCol w="398463"/>
                <a:gridCol w="3532187"/>
                <a:gridCol w="609600"/>
                <a:gridCol w="1295400"/>
                <a:gridCol w="593725"/>
                <a:gridCol w="1162050"/>
                <a:gridCol w="1265238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Objek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Tarif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Dasar Penghitungan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Sifat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penyetoran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pelaporan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16. Jasa mixing film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17.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Jasa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sehubungan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dengan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software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komputer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termasuk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perawatan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pemeliharaan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perbaikan</a:t>
                      </a:r>
                      <a:endParaRPr kumimoji="0" lang="en-US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18.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Jasa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instalasi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pemasangan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mesin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peralatan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listrik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telepon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air, gas, AC,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atau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TV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Kabel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selain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yg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dilakukan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oleh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Wajib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Pajak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yg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ruang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lingkupnya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bidang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konstruksi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mempunyai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izin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atau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sertifikat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sbg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pengusaha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konstruksi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19. Jasa perawatan/perbaikan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/pemeliharaan mesin, peralatan, listrik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telepon, air, gas, AC, dan/atau TV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Kabel, alat transportasi/kendaraan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dan/atau bangunan, selain yg dilakukan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Wajib Pajak yg ruang lingkupnya di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bidang konstruksi dan mempunyai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sertifikat sbg pengusaha konstruksi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20. Jasa maklon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21. Jasa penyelidikan dan keamanan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Tgl.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bln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berikutnya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908325" name="Rectangle 37"/>
          <p:cNvSpPr>
            <a:spLocks noChangeArrowheads="1"/>
          </p:cNvSpPr>
          <p:nvPr/>
        </p:nvSpPr>
        <p:spPr bwMode="auto">
          <a:xfrm>
            <a:off x="107950" y="6538913"/>
            <a:ext cx="18573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*tidak termasuk PPN</a:t>
            </a:r>
          </a:p>
        </p:txBody>
      </p:sp>
      <p:sp>
        <p:nvSpPr>
          <p:cNvPr id="908326" name="Rectangle 38"/>
          <p:cNvSpPr>
            <a:spLocks noChangeArrowheads="1"/>
          </p:cNvSpPr>
          <p:nvPr/>
        </p:nvSpPr>
        <p:spPr bwMode="auto">
          <a:xfrm>
            <a:off x="468313" y="0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sz="4400" b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PPh Pasal 23     </a:t>
            </a:r>
          </a:p>
        </p:txBody>
      </p:sp>
      <p:sp>
        <p:nvSpPr>
          <p:cNvPr id="54344" name="Text Box 39"/>
          <p:cNvSpPr txBox="1">
            <a:spLocks noChangeArrowheads="1"/>
          </p:cNvSpPr>
          <p:nvPr/>
        </p:nvSpPr>
        <p:spPr bwMode="auto">
          <a:xfrm>
            <a:off x="7772400" y="6491288"/>
            <a:ext cx="1552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Arial" pitchFamily="34" charset="0"/>
                <a:sym typeface="Wingdings" pitchFamily="2" charset="2"/>
              </a:rPr>
              <a:t></a:t>
            </a:r>
            <a:endParaRPr lang="en-US" b="0">
              <a:latin typeface="Arial" pitchFamily="34" charset="0"/>
            </a:endParaRPr>
          </a:p>
        </p:txBody>
      </p:sp>
      <p:sp>
        <p:nvSpPr>
          <p:cNvPr id="908329" name="Rectangle 41"/>
          <p:cNvSpPr>
            <a:spLocks noChangeArrowheads="1"/>
          </p:cNvSpPr>
          <p:nvPr/>
        </p:nvSpPr>
        <p:spPr bwMode="auto">
          <a:xfrm>
            <a:off x="849313" y="152400"/>
            <a:ext cx="7532687" cy="612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>
                <a:solidFill>
                  <a:srgbClr val="000000"/>
                </a:solidFill>
              </a:rPr>
              <a:t>Objek Pemotongan PPh Pasal 23</a:t>
            </a:r>
          </a:p>
        </p:txBody>
      </p:sp>
      <p:sp>
        <p:nvSpPr>
          <p:cNvPr id="54341" name="Text Box 36"/>
          <p:cNvSpPr txBox="1">
            <a:spLocks noChangeArrowheads="1"/>
          </p:cNvSpPr>
          <p:nvPr/>
        </p:nvSpPr>
        <p:spPr bwMode="auto">
          <a:xfrm>
            <a:off x="7667625" y="260350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>
                <a:latin typeface="Arial" pitchFamily="34" charset="0"/>
              </a:rPr>
              <a:t>…</a:t>
            </a:r>
            <a:r>
              <a:rPr lang="en-US" b="0" dirty="0" err="1">
                <a:latin typeface="Arial" pitchFamily="34" charset="0"/>
              </a:rPr>
              <a:t>lanjutan</a:t>
            </a:r>
            <a:endParaRPr lang="en-US" b="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8325" grpId="0" autoUpdateAnimBg="0"/>
      <p:bldP spid="908326" grpId="0" autoUpdateAnimBg="0"/>
      <p:bldP spid="908329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CB848-27CC-4E0E-A5DE-11E78E2FFB4F}" type="slidenum">
              <a:rPr lang="en-US"/>
              <a:pPr>
                <a:defRPr/>
              </a:pPr>
              <a:t>39</a:t>
            </a:fld>
            <a:endParaRPr lang="en-US"/>
          </a:p>
        </p:txBody>
      </p:sp>
      <p:graphicFrame>
        <p:nvGraphicFramePr>
          <p:cNvPr id="910454" name="Group 118"/>
          <p:cNvGraphicFramePr>
            <a:graphicFrameLocks noGrp="1"/>
          </p:cNvGraphicFramePr>
          <p:nvPr>
            <p:ph/>
          </p:nvPr>
        </p:nvGraphicFramePr>
        <p:xfrm>
          <a:off x="179388" y="873125"/>
          <a:ext cx="8856662" cy="4294823"/>
        </p:xfrm>
        <a:graphic>
          <a:graphicData uri="http://schemas.openxmlformats.org/drawingml/2006/table">
            <a:tbl>
              <a:tblPr/>
              <a:tblGrid>
                <a:gridCol w="398462"/>
                <a:gridCol w="3384550"/>
                <a:gridCol w="685800"/>
                <a:gridCol w="1295400"/>
                <a:gridCol w="665163"/>
                <a:gridCol w="1162050"/>
                <a:gridCol w="126523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Objek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Tarif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Dasar Penghitungan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Sifat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penyetoran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Batas waktu pelaporan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22. Jasa penyelenggara kegiatan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23. Jasa pengepakan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24. Jasa penyediaan tempat dan/atau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 waktu dalam media masa, media luar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ruang atau media lain untuk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    penyampaian informasi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25. Jasa pembasmi hama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26. Jasa kebersihan atau cleaning service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27.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Jasa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katering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atau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tata</a:t>
                      </a: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boga</a:t>
                      </a:r>
                      <a:endParaRPr kumimoji="0" lang="en-US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Jumlah Bruto*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10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20 bln berikutnya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910373" name="Rectangle 37"/>
          <p:cNvSpPr>
            <a:spLocks noChangeArrowheads="1"/>
          </p:cNvSpPr>
          <p:nvPr/>
        </p:nvSpPr>
        <p:spPr bwMode="auto">
          <a:xfrm>
            <a:off x="266700" y="5211763"/>
            <a:ext cx="18573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*tidak termasuk PPN</a:t>
            </a:r>
          </a:p>
        </p:txBody>
      </p:sp>
      <p:sp>
        <p:nvSpPr>
          <p:cNvPr id="910377" name="Rectangle 41"/>
          <p:cNvSpPr>
            <a:spLocks noChangeArrowheads="1"/>
          </p:cNvSpPr>
          <p:nvPr/>
        </p:nvSpPr>
        <p:spPr bwMode="auto">
          <a:xfrm>
            <a:off x="849313" y="152400"/>
            <a:ext cx="7532687" cy="612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>
                <a:solidFill>
                  <a:srgbClr val="000000"/>
                </a:solidFill>
              </a:rPr>
              <a:t>Objek Pemotongan PPh Pasal 23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0373" grpId="0" autoUpdateAnimBg="0"/>
      <p:bldP spid="91037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981200" y="457200"/>
            <a:ext cx="5829328" cy="654032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4400" dirty="0" smtClean="0"/>
              <a:t>Target </a:t>
            </a:r>
            <a:r>
              <a:rPr lang="en-US" sz="4400" dirty="0" err="1" smtClean="0"/>
              <a:t>Penerimaan</a:t>
            </a:r>
            <a:r>
              <a:rPr lang="en-US" sz="4400" dirty="0" smtClean="0"/>
              <a:t> </a:t>
            </a:r>
            <a:r>
              <a:rPr lang="en-US" sz="4400" dirty="0" err="1" smtClean="0"/>
              <a:t>Pajak</a:t>
            </a:r>
            <a:endParaRPr lang="en-US" sz="4400" dirty="0"/>
          </a:p>
        </p:txBody>
      </p:sp>
      <p:grpSp>
        <p:nvGrpSpPr>
          <p:cNvPr id="2" name="Gruppe 71"/>
          <p:cNvGrpSpPr>
            <a:grpSpLocks/>
          </p:cNvGrpSpPr>
          <p:nvPr/>
        </p:nvGrpSpPr>
        <p:grpSpPr bwMode="auto">
          <a:xfrm>
            <a:off x="1857356" y="4098925"/>
            <a:ext cx="5143536" cy="2286000"/>
            <a:chOff x="2362843" y="4110662"/>
            <a:chExt cx="3080017" cy="2296596"/>
          </a:xfrm>
        </p:grpSpPr>
        <p:sp>
          <p:nvSpPr>
            <p:cNvPr id="8" name="Rektangel 16"/>
            <p:cNvSpPr/>
            <p:nvPr/>
          </p:nvSpPr>
          <p:spPr>
            <a:xfrm>
              <a:off x="3586434" y="4463661"/>
              <a:ext cx="1620000" cy="140994"/>
            </a:xfrm>
            <a:prstGeom prst="rect">
              <a:avLst/>
            </a:prstGeom>
            <a:gradFill flip="none" rotWithShape="1">
              <a:gsLst>
                <a:gs pos="100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" name="Rektangel 17"/>
            <p:cNvSpPr/>
            <p:nvPr/>
          </p:nvSpPr>
          <p:spPr>
            <a:xfrm>
              <a:off x="3368720" y="6266264"/>
              <a:ext cx="2030594" cy="140994"/>
            </a:xfrm>
            <a:prstGeom prst="rect">
              <a:avLst/>
            </a:prstGeom>
            <a:gradFill flip="none" rotWithShape="1">
              <a:gsLst>
                <a:gs pos="100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3" name="Gruppe 40"/>
            <p:cNvGrpSpPr>
              <a:grpSpLocks/>
            </p:cNvGrpSpPr>
            <p:nvPr/>
          </p:nvGrpSpPr>
          <p:grpSpPr bwMode="auto">
            <a:xfrm>
              <a:off x="2362843" y="4110662"/>
              <a:ext cx="3080017" cy="2159438"/>
              <a:chOff x="1289335" y="4134852"/>
              <a:chExt cx="2328158" cy="2159438"/>
            </a:xfrm>
          </p:grpSpPr>
          <p:sp>
            <p:nvSpPr>
              <p:cNvPr id="11" name="Rektangel 19"/>
              <p:cNvSpPr/>
              <p:nvPr/>
            </p:nvSpPr>
            <p:spPr>
              <a:xfrm>
                <a:off x="2214128" y="4401194"/>
                <a:ext cx="1224647" cy="108450"/>
              </a:xfrm>
              <a:prstGeom prst="rect">
                <a:avLst/>
              </a:prstGeom>
              <a:solidFill>
                <a:srgbClr val="F79646">
                  <a:lumMod val="50000"/>
                </a:srgbClr>
              </a:solidFill>
              <a:ln w="3175" cap="flat" cmpd="sng">
                <a:solidFill>
                  <a:srgbClr val="D7D8D9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" name="Ligebenet trapez 20"/>
              <p:cNvSpPr/>
              <p:nvPr/>
            </p:nvSpPr>
            <p:spPr>
              <a:xfrm flipV="1">
                <a:off x="2029411" y="6185840"/>
                <a:ext cx="1576088" cy="108450"/>
              </a:xfrm>
              <a:prstGeom prst="trapezoid">
                <a:avLst/>
              </a:prstGeom>
              <a:solidFill>
                <a:srgbClr val="F79646">
                  <a:lumMod val="50000"/>
                </a:srgbClr>
              </a:solidFill>
              <a:ln w="317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" name="Kombinationstegning 21"/>
              <p:cNvSpPr/>
              <p:nvPr/>
            </p:nvSpPr>
            <p:spPr>
              <a:xfrm>
                <a:off x="1289335" y="4134852"/>
                <a:ext cx="2328158" cy="2060556"/>
              </a:xfrm>
              <a:custGeom>
                <a:avLst/>
                <a:gdLst>
                  <a:gd name="connsiteX0" fmla="*/ 1584157 w 1584157"/>
                  <a:gd name="connsiteY0" fmla="*/ 2053389 h 2061410"/>
                  <a:gd name="connsiteX1" fmla="*/ 0 w 1584157"/>
                  <a:gd name="connsiteY1" fmla="*/ 2061410 h 2061410"/>
                  <a:gd name="connsiteX2" fmla="*/ 372979 w 1584157"/>
                  <a:gd name="connsiteY2" fmla="*/ 264694 h 2061410"/>
                  <a:gd name="connsiteX3" fmla="*/ 172452 w 1584157"/>
                  <a:gd name="connsiteY3" fmla="*/ 268705 h 2061410"/>
                  <a:gd name="connsiteX4" fmla="*/ 794084 w 1584157"/>
                  <a:gd name="connsiteY4" fmla="*/ 0 h 2061410"/>
                  <a:gd name="connsiteX5" fmla="*/ 1403684 w 1584157"/>
                  <a:gd name="connsiteY5" fmla="*/ 264694 h 2061410"/>
                  <a:gd name="connsiteX6" fmla="*/ 1203157 w 1584157"/>
                  <a:gd name="connsiteY6" fmla="*/ 268705 h 2061410"/>
                  <a:gd name="connsiteX7" fmla="*/ 1584157 w 1584157"/>
                  <a:gd name="connsiteY7" fmla="*/ 2053389 h 206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57" h="2061410">
                    <a:moveTo>
                      <a:pt x="1584157" y="2053389"/>
                    </a:moveTo>
                    <a:lnTo>
                      <a:pt x="0" y="2061410"/>
                    </a:lnTo>
                    <a:lnTo>
                      <a:pt x="372979" y="264694"/>
                    </a:lnTo>
                    <a:lnTo>
                      <a:pt x="172452" y="268705"/>
                    </a:lnTo>
                    <a:lnTo>
                      <a:pt x="794084" y="0"/>
                    </a:lnTo>
                    <a:lnTo>
                      <a:pt x="1403684" y="264694"/>
                    </a:lnTo>
                    <a:lnTo>
                      <a:pt x="1203157" y="268705"/>
                    </a:lnTo>
                    <a:lnTo>
                      <a:pt x="1584157" y="2053389"/>
                    </a:lnTo>
                    <a:close/>
                  </a:path>
                </a:pathLst>
              </a:custGeom>
              <a:gradFill flip="none" rotWithShape="1">
                <a:gsLst>
                  <a:gs pos="44000">
                    <a:srgbClr val="F79646">
                      <a:lumMod val="75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a-DK" sz="3200" b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+mn-lt"/>
                  </a:rPr>
                  <a:t>1.295 Triliun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da-DK" sz="3200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3200" i="0" u="none" strike="noStrike" kern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(+/- 70 % dari APBN)</a:t>
                </a:r>
                <a:endParaRPr kumimoji="0" lang="da-DK" sz="1800" b="0" i="0" u="none" strike="noStrike" kern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4" name="Group 20"/>
          <p:cNvGrpSpPr/>
          <p:nvPr/>
        </p:nvGrpSpPr>
        <p:grpSpPr>
          <a:xfrm>
            <a:off x="3627438" y="1619250"/>
            <a:ext cx="1889125" cy="1957388"/>
            <a:chOff x="3627438" y="1619250"/>
            <a:chExt cx="1889125" cy="1957388"/>
          </a:xfrm>
        </p:grpSpPr>
        <p:grpSp>
          <p:nvGrpSpPr>
            <p:cNvPr id="5" name="Gruppe 61"/>
            <p:cNvGrpSpPr>
              <a:grpSpLocks/>
            </p:cNvGrpSpPr>
            <p:nvPr/>
          </p:nvGrpSpPr>
          <p:grpSpPr bwMode="auto">
            <a:xfrm flipH="1">
              <a:off x="3627438" y="1619250"/>
              <a:ext cx="1889125" cy="1957388"/>
              <a:chOff x="1760019" y="3875595"/>
              <a:chExt cx="1018741" cy="1016530"/>
            </a:xfrm>
          </p:grpSpPr>
          <p:grpSp>
            <p:nvGrpSpPr>
              <p:cNvPr id="7" name="Gruppe 59"/>
              <p:cNvGrpSpPr>
                <a:grpSpLocks/>
              </p:cNvGrpSpPr>
              <p:nvPr/>
            </p:nvGrpSpPr>
            <p:grpSpPr bwMode="auto">
              <a:xfrm>
                <a:off x="1762304" y="3875595"/>
                <a:ext cx="1016456" cy="1016530"/>
                <a:chOff x="3906064" y="1406380"/>
                <a:chExt cx="496973" cy="497009"/>
              </a:xfrm>
            </p:grpSpPr>
            <p:sp>
              <p:nvSpPr>
                <p:cNvPr id="19" name="Ellipse 41"/>
                <p:cNvSpPr/>
                <p:nvPr/>
              </p:nvSpPr>
              <p:spPr bwMode="auto">
                <a:xfrm rot="17065673">
                  <a:off x="3906046" y="1406398"/>
                  <a:ext cx="497009" cy="496973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E6E6E6"/>
                    </a:gs>
                    <a:gs pos="0">
                      <a:srgbClr val="FFFF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>
                  <a:innerShdw blurRad="269875" dist="114300" dir="5640000">
                    <a:srgbClr val="000000">
                      <a:alpha val="13000"/>
                    </a:srgbClr>
                  </a:innerShdw>
                </a:effectLst>
              </p:spPr>
              <p:txBody>
                <a:bodyPr anchor="ctr"/>
                <a:lstStyle/>
                <a:p>
                  <a:pPr marL="342900" indent="-342900" algn="ctr" fontAlgn="auto">
                    <a:spcBef>
                      <a:spcPts val="0"/>
                    </a:spcBef>
                    <a:spcAft>
                      <a:spcPts val="0"/>
                    </a:spcAft>
                    <a:buFont typeface="+mj-lt"/>
                    <a:buAutoNum type="arabicPeriod"/>
                    <a:defRPr/>
                  </a:pPr>
                  <a:endParaRPr lang="da-DK" kern="0" dirty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20" name="Ellipse 42"/>
                <p:cNvSpPr/>
                <p:nvPr/>
              </p:nvSpPr>
              <p:spPr bwMode="auto">
                <a:xfrm>
                  <a:off x="3978196" y="1432178"/>
                  <a:ext cx="364987" cy="26926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342900" indent="-342900" algn="ctr" fontAlgn="auto">
                    <a:spcBef>
                      <a:spcPts val="0"/>
                    </a:spcBef>
                    <a:spcAft>
                      <a:spcPts val="0"/>
                    </a:spcAft>
                    <a:buFont typeface="+mj-lt"/>
                    <a:buAutoNum type="arabicPeriod"/>
                    <a:defRPr/>
                  </a:pPr>
                  <a:endParaRPr lang="da-DK" kern="0" dirty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8" name="Måne 40"/>
              <p:cNvSpPr/>
              <p:nvPr/>
            </p:nvSpPr>
            <p:spPr bwMode="auto">
              <a:xfrm rot="16570711">
                <a:off x="2013672" y="4164325"/>
                <a:ext cx="460273" cy="967579"/>
              </a:xfrm>
              <a:prstGeom prst="moon">
                <a:avLst>
                  <a:gd name="adj" fmla="val 8755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 err="1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  <p:sp>
          <p:nvSpPr>
            <p:cNvPr id="16" name="Tekstboks 31"/>
            <p:cNvSpPr txBox="1"/>
            <p:nvPr/>
          </p:nvSpPr>
          <p:spPr>
            <a:xfrm>
              <a:off x="4049713" y="2263775"/>
              <a:ext cx="1018228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</a:rPr>
                <a:t>2015</a:t>
              </a:r>
              <a:endParaRPr lang="da-DK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03F50-9ED6-4BB4-AE1C-417D5F506DB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56323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6324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6325" name="Rectangle 4"/>
          <p:cNvSpPr>
            <a:spLocks noChangeArrowheads="1"/>
          </p:cNvSpPr>
          <p:nvPr/>
        </p:nvSpPr>
        <p:spPr bwMode="auto">
          <a:xfrm>
            <a:off x="465138" y="1085850"/>
            <a:ext cx="8450262" cy="554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6326" name="Rectangle 5"/>
          <p:cNvSpPr>
            <a:spLocks noChangeArrowheads="1"/>
          </p:cNvSpPr>
          <p:nvPr/>
        </p:nvSpPr>
        <p:spPr bwMode="auto">
          <a:xfrm>
            <a:off x="1752600" y="466725"/>
            <a:ext cx="6283325" cy="676275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00"/>
                </a:solidFill>
                <a:latin typeface="Arial" pitchFamily="34" charset="0"/>
              </a:rPr>
              <a:t>CONTOH PENGHITUNGAN</a:t>
            </a:r>
          </a:p>
          <a:p>
            <a:pPr algn="ctr" eaLnBrk="0" hangingPunct="0"/>
            <a:r>
              <a:rPr lang="en-US" sz="2400">
                <a:solidFill>
                  <a:srgbClr val="000000"/>
                </a:solidFill>
                <a:latin typeface="Arial" pitchFamily="34" charset="0"/>
              </a:rPr>
              <a:t>PPh PASAL 23</a:t>
            </a:r>
          </a:p>
        </p:txBody>
      </p:sp>
      <p:sp>
        <p:nvSpPr>
          <p:cNvPr id="56327" name="Rectangle 6"/>
          <p:cNvSpPr>
            <a:spLocks noChangeArrowheads="1"/>
          </p:cNvSpPr>
          <p:nvPr/>
        </p:nvSpPr>
        <p:spPr bwMode="auto">
          <a:xfrm>
            <a:off x="533400" y="1219200"/>
            <a:ext cx="80581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Drs. Slamet, Bendahara Madrasah Negeri Depok menggunakan jasa pemeliharaan komputer  Rp 11.000.000, (harga yg tertulis di kuitansi) -. 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 u="sng">
                <a:solidFill>
                  <a:srgbClr val="DDDDDD"/>
                </a:solidFill>
                <a:latin typeface="Garamond" pitchFamily="18" charset="0"/>
              </a:rPr>
              <a:t>Penghitungan PPh Pasal 23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Harga yg tertulis di kuitansi adalah nilai barang termasuk PPN, maka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Rp 11.000.000,- x 100/110 x 2% = Rp 200.000,-</a:t>
            </a:r>
          </a:p>
          <a:p>
            <a:pPr defTabSz="749300" eaLnBrk="0" hangingPunct="0">
              <a:spcBef>
                <a:spcPct val="5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*Utk mencari harga barang tanpa PPN maka nilai tertera dikuitansi tsb    </a:t>
            </a: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  dikalikan 100/110 </a:t>
            </a:r>
            <a:r>
              <a:rPr lang="en-US" sz="2000" u="sng">
                <a:solidFill>
                  <a:srgbClr val="DDDDDD"/>
                </a:solidFill>
                <a:latin typeface="Garamond" pitchFamily="18" charset="0"/>
              </a:rPr>
              <a:t> </a:t>
            </a:r>
          </a:p>
          <a:p>
            <a:pPr defTabSz="749300" eaLnBrk="0" hangingPunct="0">
              <a:spcBef>
                <a:spcPct val="10000"/>
              </a:spcBef>
            </a:pPr>
            <a:endParaRPr lang="en-US" sz="2000" u="sng">
              <a:solidFill>
                <a:srgbClr val="DDDDDD"/>
              </a:solidFill>
              <a:latin typeface="Garamond" pitchFamily="18" charset="0"/>
            </a:endParaRP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Apabila rekanan tidak memiliki NPWP, maka PPh Pasal 23 terutang :</a:t>
            </a:r>
          </a:p>
          <a:p>
            <a:pPr defTabSz="749300" eaLnBrk="0" hangingPunct="0">
              <a:spcBef>
                <a:spcPct val="10000"/>
              </a:spcBef>
            </a:pPr>
            <a:r>
              <a:rPr lang="en-US" sz="2000">
                <a:solidFill>
                  <a:srgbClr val="DDDDDD"/>
                </a:solidFill>
                <a:latin typeface="Garamond" pitchFamily="18" charset="0"/>
              </a:rPr>
              <a:t>Rp11.000.000 x 100/110 x 2% x200%= Rp400.000,-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F1AFB-449A-4F67-9132-BA257DC87AA1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7348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49572" name="Rectangle 4"/>
          <p:cNvSpPr>
            <a:spLocks noGrp="1" noChangeArrowheads="1"/>
          </p:cNvSpPr>
          <p:nvPr>
            <p:ph type="title"/>
          </p:nvPr>
        </p:nvSpPr>
        <p:spPr>
          <a:xfrm>
            <a:off x="796925" y="412750"/>
            <a:ext cx="7307263" cy="993775"/>
          </a:xfrm>
          <a:solidFill>
            <a:srgbClr val="CCFF99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smtClean="0">
                <a:solidFill>
                  <a:srgbClr val="000066"/>
                </a:solidFill>
              </a:rPr>
              <a:t>TATA CARA PEMOTONGAN</a:t>
            </a:r>
            <a:br>
              <a:rPr lang="en-US" sz="3200" smtClean="0">
                <a:solidFill>
                  <a:srgbClr val="000066"/>
                </a:solidFill>
              </a:rPr>
            </a:br>
            <a:r>
              <a:rPr lang="en-US" sz="3200" smtClean="0">
                <a:solidFill>
                  <a:srgbClr val="000066"/>
                </a:solidFill>
              </a:rPr>
              <a:t>PPh PASAL 23</a:t>
            </a:r>
          </a:p>
        </p:txBody>
      </p:sp>
      <p:sp>
        <p:nvSpPr>
          <p:cNvPr id="57350" name="AutoShape 5"/>
          <p:cNvSpPr>
            <a:spLocks noChangeArrowheads="1"/>
          </p:cNvSpPr>
          <p:nvPr/>
        </p:nvSpPr>
        <p:spPr bwMode="auto">
          <a:xfrm flipH="1">
            <a:off x="3886200" y="1447800"/>
            <a:ext cx="1371600" cy="30480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49574" name="AutoShape 6"/>
          <p:cNvSpPr>
            <a:spLocks noChangeArrowheads="1"/>
          </p:cNvSpPr>
          <p:nvPr/>
        </p:nvSpPr>
        <p:spPr bwMode="auto">
          <a:xfrm>
            <a:off x="914400" y="3233738"/>
            <a:ext cx="7620000" cy="67627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folHlink">
                  <a:gamma/>
                  <a:shade val="7294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72941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BUKTI PEMOTONGAN</a:t>
            </a:r>
          </a:p>
        </p:txBody>
      </p:sp>
      <p:sp>
        <p:nvSpPr>
          <p:cNvPr id="57352" name="Rectangle 7"/>
          <p:cNvSpPr>
            <a:spLocks noChangeArrowheads="1"/>
          </p:cNvSpPr>
          <p:nvPr/>
        </p:nvSpPr>
        <p:spPr bwMode="auto">
          <a:xfrm>
            <a:off x="674688" y="1679575"/>
            <a:ext cx="77724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7353" name="AutoShape 8"/>
          <p:cNvSpPr>
            <a:spLocks noChangeArrowheads="1"/>
          </p:cNvSpPr>
          <p:nvPr/>
        </p:nvSpPr>
        <p:spPr bwMode="auto">
          <a:xfrm>
            <a:off x="1905000" y="1776413"/>
            <a:ext cx="5562600" cy="790575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DILAKUKAN PADA SAAT MEMBAYARKAN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PENGHASILAN OLEH BENDAHARA</a:t>
            </a:r>
          </a:p>
        </p:txBody>
      </p:sp>
      <p:sp>
        <p:nvSpPr>
          <p:cNvPr id="57354" name="Rectangle 9"/>
          <p:cNvSpPr>
            <a:spLocks noChangeArrowheads="1"/>
          </p:cNvSpPr>
          <p:nvPr/>
        </p:nvSpPr>
        <p:spPr bwMode="auto">
          <a:xfrm>
            <a:off x="1909763" y="3336925"/>
            <a:ext cx="7064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7355" name="AutoShape 10"/>
          <p:cNvSpPr>
            <a:spLocks noChangeArrowheads="1"/>
          </p:cNvSpPr>
          <p:nvPr/>
        </p:nvSpPr>
        <p:spPr bwMode="auto">
          <a:xfrm flipH="1">
            <a:off x="3840163" y="2662238"/>
            <a:ext cx="1463675" cy="50482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7356" name="Freeform 11"/>
          <p:cNvSpPr>
            <a:spLocks/>
          </p:cNvSpPr>
          <p:nvPr/>
        </p:nvSpPr>
        <p:spPr bwMode="auto">
          <a:xfrm>
            <a:off x="1600200" y="5057775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57357" name="Freeform 12"/>
          <p:cNvSpPr>
            <a:spLocks/>
          </p:cNvSpPr>
          <p:nvPr/>
        </p:nvSpPr>
        <p:spPr bwMode="auto">
          <a:xfrm>
            <a:off x="1168400" y="4772025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57358" name="Freeform 13"/>
          <p:cNvSpPr>
            <a:spLocks/>
          </p:cNvSpPr>
          <p:nvPr/>
        </p:nvSpPr>
        <p:spPr bwMode="auto">
          <a:xfrm>
            <a:off x="736600" y="4457700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rgbClr val="FAFEE6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57359" name="Rectangle 14"/>
          <p:cNvSpPr>
            <a:spLocks noChangeArrowheads="1"/>
          </p:cNvSpPr>
          <p:nvPr/>
        </p:nvSpPr>
        <p:spPr bwMode="auto">
          <a:xfrm>
            <a:off x="893763" y="4516438"/>
            <a:ext cx="2789237" cy="577850"/>
          </a:xfrm>
          <a:prstGeom prst="rect">
            <a:avLst/>
          </a:prstGeom>
          <a:solidFill>
            <a:srgbClr val="FAFEE6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>
                <a:solidFill>
                  <a:schemeClr val="bg1"/>
                </a:solidFill>
                <a:latin typeface="Arial" pitchFamily="34" charset="0"/>
              </a:rPr>
              <a:t>F.1.1.33.06 atau </a:t>
            </a:r>
          </a:p>
          <a:p>
            <a:pPr eaLnBrk="0" hangingPunct="0"/>
            <a:r>
              <a:rPr lang="en-US" sz="1600">
                <a:solidFill>
                  <a:schemeClr val="bg1"/>
                </a:solidFill>
                <a:latin typeface="Arial" pitchFamily="34" charset="0"/>
              </a:rPr>
              <a:t>F.1.1.33.07</a:t>
            </a:r>
          </a:p>
        </p:txBody>
      </p:sp>
      <p:sp>
        <p:nvSpPr>
          <p:cNvPr id="57360" name="Rectangle 15"/>
          <p:cNvSpPr>
            <a:spLocks noChangeArrowheads="1"/>
          </p:cNvSpPr>
          <p:nvPr/>
        </p:nvSpPr>
        <p:spPr bwMode="auto">
          <a:xfrm>
            <a:off x="3487738" y="4494213"/>
            <a:ext cx="354012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1</a:t>
            </a:r>
          </a:p>
        </p:txBody>
      </p:sp>
      <p:sp>
        <p:nvSpPr>
          <p:cNvPr id="57361" name="Rectangle 16"/>
          <p:cNvSpPr>
            <a:spLocks noChangeArrowheads="1"/>
          </p:cNvSpPr>
          <p:nvPr/>
        </p:nvSpPr>
        <p:spPr bwMode="auto">
          <a:xfrm>
            <a:off x="3868738" y="4779963"/>
            <a:ext cx="354012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2</a:t>
            </a:r>
          </a:p>
        </p:txBody>
      </p:sp>
      <p:sp>
        <p:nvSpPr>
          <p:cNvPr id="57362" name="Rectangle 17"/>
          <p:cNvSpPr>
            <a:spLocks noChangeArrowheads="1"/>
          </p:cNvSpPr>
          <p:nvPr/>
        </p:nvSpPr>
        <p:spPr bwMode="auto">
          <a:xfrm>
            <a:off x="4300538" y="5094288"/>
            <a:ext cx="354012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3</a:t>
            </a:r>
          </a:p>
        </p:txBody>
      </p:sp>
      <p:sp>
        <p:nvSpPr>
          <p:cNvPr id="57363" name="Line 18"/>
          <p:cNvSpPr>
            <a:spLocks noChangeShapeType="1"/>
          </p:cNvSpPr>
          <p:nvPr/>
        </p:nvSpPr>
        <p:spPr bwMode="auto">
          <a:xfrm>
            <a:off x="3795713" y="4543425"/>
            <a:ext cx="1479550" cy="0"/>
          </a:xfrm>
          <a:prstGeom prst="line">
            <a:avLst/>
          </a:prstGeom>
          <a:noFill/>
          <a:ln w="12700">
            <a:solidFill>
              <a:srgbClr val="548255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4" name="Rectangle 19"/>
          <p:cNvSpPr>
            <a:spLocks noChangeArrowheads="1"/>
          </p:cNvSpPr>
          <p:nvPr/>
        </p:nvSpPr>
        <p:spPr bwMode="auto">
          <a:xfrm>
            <a:off x="5289550" y="4416425"/>
            <a:ext cx="31924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pitchFamily="34" charset="0"/>
              </a:rPr>
              <a:t>UNTUK REKANAN</a:t>
            </a:r>
          </a:p>
        </p:txBody>
      </p:sp>
      <p:sp>
        <p:nvSpPr>
          <p:cNvPr id="57365" name="Line 20"/>
          <p:cNvSpPr>
            <a:spLocks noChangeShapeType="1"/>
          </p:cNvSpPr>
          <p:nvPr/>
        </p:nvSpPr>
        <p:spPr bwMode="auto">
          <a:xfrm>
            <a:off x="4243388" y="4900613"/>
            <a:ext cx="1035050" cy="0"/>
          </a:xfrm>
          <a:prstGeom prst="line">
            <a:avLst/>
          </a:prstGeom>
          <a:noFill/>
          <a:ln w="12700">
            <a:solidFill>
              <a:srgbClr val="548255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6" name="Rectangle 21"/>
          <p:cNvSpPr>
            <a:spLocks noChangeArrowheads="1"/>
          </p:cNvSpPr>
          <p:nvPr/>
        </p:nvSpPr>
        <p:spPr bwMode="auto">
          <a:xfrm>
            <a:off x="5289550" y="4745038"/>
            <a:ext cx="3522663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pitchFamily="34" charset="0"/>
              </a:rPr>
              <a:t>LAMPIRAN SPT MASA PPh PASAL 23/26</a:t>
            </a:r>
          </a:p>
        </p:txBody>
      </p:sp>
      <p:sp>
        <p:nvSpPr>
          <p:cNvPr id="57367" name="Line 22"/>
          <p:cNvSpPr>
            <a:spLocks noChangeShapeType="1"/>
          </p:cNvSpPr>
          <p:nvPr/>
        </p:nvSpPr>
        <p:spPr bwMode="auto">
          <a:xfrm>
            <a:off x="4694238" y="5429250"/>
            <a:ext cx="584200" cy="0"/>
          </a:xfrm>
          <a:prstGeom prst="line">
            <a:avLst/>
          </a:prstGeom>
          <a:noFill/>
          <a:ln w="12700">
            <a:solidFill>
              <a:srgbClr val="548255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8" name="Rectangle 23"/>
          <p:cNvSpPr>
            <a:spLocks noChangeArrowheads="1"/>
          </p:cNvSpPr>
          <p:nvPr/>
        </p:nvSpPr>
        <p:spPr bwMode="auto">
          <a:xfrm>
            <a:off x="5289550" y="5287963"/>
            <a:ext cx="319246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pitchFamily="34" charset="0"/>
              </a:rPr>
              <a:t>ARSIP BENDAHARA</a:t>
            </a:r>
          </a:p>
        </p:txBody>
      </p:sp>
      <p:sp>
        <p:nvSpPr>
          <p:cNvPr id="57369" name="AutoShape 24"/>
          <p:cNvSpPr>
            <a:spLocks noChangeArrowheads="1"/>
          </p:cNvSpPr>
          <p:nvPr/>
        </p:nvSpPr>
        <p:spPr bwMode="auto">
          <a:xfrm flipH="1">
            <a:off x="1709738" y="3962400"/>
            <a:ext cx="1127125" cy="4476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" name="TextBox 26"/>
          <p:cNvSpPr txBox="1"/>
          <p:nvPr/>
        </p:nvSpPr>
        <p:spPr>
          <a:xfrm>
            <a:off x="0" y="18288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A5663A-C41A-42F0-BF62-41E3057FC201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58371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8372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516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2788" y="228600"/>
            <a:ext cx="7758112" cy="757238"/>
          </a:xfrm>
          <a:solidFill>
            <a:srgbClr val="CCFF99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2800" smtClean="0">
                <a:solidFill>
                  <a:srgbClr val="000066"/>
                </a:solidFill>
              </a:rPr>
              <a:t>TATA CARA PENYETORAN </a:t>
            </a:r>
            <a:br>
              <a:rPr lang="en-US" sz="2800" smtClean="0">
                <a:solidFill>
                  <a:srgbClr val="000066"/>
                </a:solidFill>
              </a:rPr>
            </a:br>
            <a:r>
              <a:rPr lang="en-US" sz="2800" smtClean="0">
                <a:solidFill>
                  <a:srgbClr val="000066"/>
                </a:solidFill>
              </a:rPr>
              <a:t>PPh PASAL 23</a:t>
            </a:r>
          </a:p>
        </p:txBody>
      </p:sp>
      <p:sp>
        <p:nvSpPr>
          <p:cNvPr id="58374" name="AutoShape 5"/>
          <p:cNvSpPr>
            <a:spLocks noChangeArrowheads="1"/>
          </p:cNvSpPr>
          <p:nvPr/>
        </p:nvSpPr>
        <p:spPr bwMode="auto">
          <a:xfrm>
            <a:off x="1295400" y="1185863"/>
            <a:ext cx="6629400" cy="881062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JUMLAHKAN PPh PSL 23/26 DALAM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BUKTI PEMOTONGAN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SELAMA SATU BULAN TAKWIM</a:t>
            </a:r>
          </a:p>
        </p:txBody>
      </p:sp>
      <p:sp>
        <p:nvSpPr>
          <p:cNvPr id="58375" name="AutoShape 6"/>
          <p:cNvSpPr>
            <a:spLocks noChangeArrowheads="1"/>
          </p:cNvSpPr>
          <p:nvPr/>
        </p:nvSpPr>
        <p:spPr bwMode="auto">
          <a:xfrm flipH="1">
            <a:off x="4071938" y="2133600"/>
            <a:ext cx="1000125" cy="36195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51623" name="AutoShape 7"/>
          <p:cNvSpPr>
            <a:spLocks noChangeArrowheads="1"/>
          </p:cNvSpPr>
          <p:nvPr/>
        </p:nvSpPr>
        <p:spPr bwMode="auto">
          <a:xfrm>
            <a:off x="1219200" y="2533650"/>
            <a:ext cx="6781800" cy="92392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DISETOR KE BANK PERSEPSI ATAU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KANTOR POS  DAN GIRO DGN MENGGUNAKAN SSP</a:t>
            </a:r>
          </a:p>
        </p:txBody>
      </p:sp>
      <p:sp>
        <p:nvSpPr>
          <p:cNvPr id="58377" name="AutoShape 8"/>
          <p:cNvSpPr>
            <a:spLocks noChangeArrowheads="1"/>
          </p:cNvSpPr>
          <p:nvPr/>
        </p:nvSpPr>
        <p:spPr bwMode="auto">
          <a:xfrm flipH="1">
            <a:off x="4038600" y="3586163"/>
            <a:ext cx="1101725" cy="27622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8378" name="AutoShape 9"/>
          <p:cNvSpPr>
            <a:spLocks noChangeArrowheads="1"/>
          </p:cNvSpPr>
          <p:nvPr/>
        </p:nvSpPr>
        <p:spPr bwMode="auto">
          <a:xfrm>
            <a:off x="1295400" y="3948113"/>
            <a:ext cx="6629400" cy="990600"/>
          </a:xfrm>
          <a:prstGeom prst="roundRect">
            <a:avLst>
              <a:gd name="adj" fmla="val 12486"/>
            </a:avLst>
          </a:prstGeom>
          <a:solidFill>
            <a:srgbClr val="FFFF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PALING LAMBAT TGL 10 BULAN TAKWIM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BERIKUTNYA SETELAH BULAN SAAT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TERUTANGNYA PAJAK</a:t>
            </a:r>
          </a:p>
        </p:txBody>
      </p:sp>
      <p:sp>
        <p:nvSpPr>
          <p:cNvPr id="751626" name="AutoShape 10"/>
          <p:cNvSpPr>
            <a:spLocks noChangeArrowheads="1"/>
          </p:cNvSpPr>
          <p:nvPr/>
        </p:nvSpPr>
        <p:spPr bwMode="auto">
          <a:xfrm>
            <a:off x="1295400" y="5367338"/>
            <a:ext cx="6553200" cy="990600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APABILA TGL 10 JATUH PD HARI LIBUR, 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MAKA PENYETORAN DILAKUKAN PADA 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HARI KERJA BERIKUTNYA</a:t>
            </a:r>
          </a:p>
        </p:txBody>
      </p:sp>
      <p:sp>
        <p:nvSpPr>
          <p:cNvPr id="58380" name="AutoShape 11"/>
          <p:cNvSpPr>
            <a:spLocks noChangeArrowheads="1"/>
          </p:cNvSpPr>
          <p:nvPr/>
        </p:nvSpPr>
        <p:spPr bwMode="auto">
          <a:xfrm flipH="1">
            <a:off x="4038600" y="5029200"/>
            <a:ext cx="1101725" cy="276225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304800" y="11430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6F0E1-B1C7-4CC3-980C-865DDA9DAF21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5939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39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5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712788" y="412750"/>
            <a:ext cx="7720012" cy="823913"/>
          </a:xfrm>
          <a:solidFill>
            <a:srgbClr val="FFFF66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2400" smtClean="0">
                <a:solidFill>
                  <a:srgbClr val="000066"/>
                </a:solidFill>
              </a:rPr>
              <a:t>TATA CARA PELAPORAN</a:t>
            </a:r>
            <a:br>
              <a:rPr lang="en-US" sz="2400" smtClean="0">
                <a:solidFill>
                  <a:srgbClr val="000066"/>
                </a:solidFill>
              </a:rPr>
            </a:br>
            <a:r>
              <a:rPr lang="en-US" sz="2400" smtClean="0">
                <a:solidFill>
                  <a:srgbClr val="000066"/>
                </a:solidFill>
              </a:rPr>
              <a:t>PPh PASAL 23</a:t>
            </a:r>
          </a:p>
        </p:txBody>
      </p:sp>
      <p:sp>
        <p:nvSpPr>
          <p:cNvPr id="59398" name="AutoShape 5"/>
          <p:cNvSpPr>
            <a:spLocks noChangeArrowheads="1"/>
          </p:cNvSpPr>
          <p:nvPr/>
        </p:nvSpPr>
        <p:spPr bwMode="auto">
          <a:xfrm flipH="1">
            <a:off x="4122738" y="1104900"/>
            <a:ext cx="898525" cy="533400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399" name="Rectangle 6"/>
          <p:cNvSpPr>
            <a:spLocks noChangeArrowheads="1"/>
          </p:cNvSpPr>
          <p:nvPr/>
        </p:nvSpPr>
        <p:spPr bwMode="auto">
          <a:xfrm>
            <a:off x="312738" y="1839913"/>
            <a:ext cx="8740775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00" name="Rectangle 7"/>
          <p:cNvSpPr>
            <a:spLocks noChangeArrowheads="1"/>
          </p:cNvSpPr>
          <p:nvPr/>
        </p:nvSpPr>
        <p:spPr bwMode="auto">
          <a:xfrm>
            <a:off x="566738" y="3233738"/>
            <a:ext cx="8043862" cy="1109662"/>
          </a:xfrm>
          <a:prstGeom prst="rect">
            <a:avLst/>
          </a:prstGeom>
          <a:solidFill>
            <a:srgbClr val="99663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01" name="Rectangle 8"/>
          <p:cNvSpPr>
            <a:spLocks noChangeArrowheads="1"/>
          </p:cNvSpPr>
          <p:nvPr/>
        </p:nvSpPr>
        <p:spPr bwMode="auto">
          <a:xfrm>
            <a:off x="3289300" y="3697288"/>
            <a:ext cx="266858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02" name="AutoShape 9"/>
          <p:cNvSpPr>
            <a:spLocks noChangeArrowheads="1"/>
          </p:cNvSpPr>
          <p:nvPr/>
        </p:nvSpPr>
        <p:spPr bwMode="auto">
          <a:xfrm>
            <a:off x="1354138" y="1933575"/>
            <a:ext cx="6664325" cy="6762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53674" name="AutoShape 10"/>
          <p:cNvSpPr>
            <a:spLocks noChangeArrowheads="1"/>
          </p:cNvSpPr>
          <p:nvPr/>
        </p:nvSpPr>
        <p:spPr bwMode="auto">
          <a:xfrm>
            <a:off x="1219200" y="1676400"/>
            <a:ext cx="6697663" cy="876300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MENGISI DGN LENGKAP DAN BENAR </a:t>
            </a:r>
          </a:p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SPT MASA PPh PSL 23/26 (F.1.1.32.03)</a:t>
            </a:r>
          </a:p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RANGKAP 2</a:t>
            </a:r>
          </a:p>
        </p:txBody>
      </p:sp>
      <p:sp>
        <p:nvSpPr>
          <p:cNvPr id="59404" name="Rectangle 11"/>
          <p:cNvSpPr>
            <a:spLocks noChangeArrowheads="1"/>
          </p:cNvSpPr>
          <p:nvPr/>
        </p:nvSpPr>
        <p:spPr bwMode="auto">
          <a:xfrm>
            <a:off x="769938" y="3514725"/>
            <a:ext cx="5356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>
                <a:latin typeface="Arial" pitchFamily="34" charset="0"/>
              </a:rPr>
              <a:t>* LEMBAR KE-3 SSP BUKTI SETORAN PPh PSL 23/26</a:t>
            </a:r>
          </a:p>
          <a:p>
            <a:pPr eaLnBrk="0" hangingPunct="0"/>
            <a:r>
              <a:rPr lang="en-US" sz="1600">
                <a:latin typeface="Arial" pitchFamily="34" charset="0"/>
              </a:rPr>
              <a:t>* DAFTAR BUKTI PEMOTONGAN PPh PSL 23/26</a:t>
            </a:r>
          </a:p>
          <a:p>
            <a:pPr eaLnBrk="0" hangingPunct="0"/>
            <a:r>
              <a:rPr lang="en-US" sz="1600">
                <a:latin typeface="Arial" pitchFamily="34" charset="0"/>
              </a:rPr>
              <a:t>* LEMBAR KE-2 BUKTI PEMOTONGAN</a:t>
            </a:r>
          </a:p>
        </p:txBody>
      </p:sp>
      <p:sp>
        <p:nvSpPr>
          <p:cNvPr id="59405" name="AutoShape 12"/>
          <p:cNvSpPr>
            <a:spLocks noChangeArrowheads="1"/>
          </p:cNvSpPr>
          <p:nvPr/>
        </p:nvSpPr>
        <p:spPr bwMode="auto">
          <a:xfrm>
            <a:off x="2979738" y="3048000"/>
            <a:ext cx="3184525" cy="361950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00"/>
                </a:solidFill>
                <a:latin typeface="Arial" pitchFamily="34" charset="0"/>
              </a:rPr>
              <a:t>LAMPIRAN</a:t>
            </a:r>
          </a:p>
        </p:txBody>
      </p:sp>
      <p:sp>
        <p:nvSpPr>
          <p:cNvPr id="59406" name="AutoShape 13"/>
          <p:cNvSpPr>
            <a:spLocks noChangeArrowheads="1"/>
          </p:cNvSpPr>
          <p:nvPr/>
        </p:nvSpPr>
        <p:spPr bwMode="auto">
          <a:xfrm>
            <a:off x="566738" y="4624388"/>
            <a:ext cx="2524125" cy="633412"/>
          </a:xfrm>
          <a:prstGeom prst="roundRect">
            <a:avLst>
              <a:gd name="adj" fmla="val 12486"/>
            </a:avLst>
          </a:prstGeom>
          <a:solidFill>
            <a:srgbClr val="9966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KE KPP/</a:t>
            </a:r>
          </a:p>
          <a:p>
            <a:pPr algn="ctr" eaLnBrk="0" hangingPunct="0"/>
            <a:r>
              <a:rPr lang="en-US" sz="2000">
                <a:latin typeface="Arial" pitchFamily="34" charset="0"/>
              </a:rPr>
              <a:t>KAPENPA</a:t>
            </a:r>
          </a:p>
        </p:txBody>
      </p:sp>
      <p:sp>
        <p:nvSpPr>
          <p:cNvPr id="753678" name="AutoShape 14"/>
          <p:cNvSpPr>
            <a:spLocks noChangeArrowheads="1"/>
          </p:cNvSpPr>
          <p:nvPr/>
        </p:nvSpPr>
        <p:spPr bwMode="auto">
          <a:xfrm>
            <a:off x="4148138" y="4467225"/>
            <a:ext cx="4454525" cy="847725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SELAMBAT-LAMBATNYA</a:t>
            </a:r>
          </a:p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20 HARI SETELAH</a:t>
            </a:r>
          </a:p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BULAN TAKWIM BERAKHIR</a:t>
            </a:r>
          </a:p>
        </p:txBody>
      </p:sp>
      <p:sp>
        <p:nvSpPr>
          <p:cNvPr id="59408" name="AutoShape 15"/>
          <p:cNvSpPr>
            <a:spLocks noChangeArrowheads="1"/>
          </p:cNvSpPr>
          <p:nvPr/>
        </p:nvSpPr>
        <p:spPr bwMode="auto">
          <a:xfrm>
            <a:off x="5189538" y="5753100"/>
            <a:ext cx="2727325" cy="604838"/>
          </a:xfrm>
          <a:prstGeom prst="roundRect">
            <a:avLst>
              <a:gd name="adj" fmla="val 12486"/>
            </a:avLst>
          </a:prstGeom>
          <a:solidFill>
            <a:srgbClr val="9966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latin typeface="Arial" pitchFamily="34" charset="0"/>
              </a:rPr>
              <a:t>JIKA JATUH PD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 HARI LIBUR</a:t>
            </a:r>
          </a:p>
        </p:txBody>
      </p:sp>
      <p:sp>
        <p:nvSpPr>
          <p:cNvPr id="753680" name="AutoShape 16"/>
          <p:cNvSpPr>
            <a:spLocks noChangeArrowheads="1"/>
          </p:cNvSpPr>
          <p:nvPr/>
        </p:nvSpPr>
        <p:spPr bwMode="auto">
          <a:xfrm>
            <a:off x="566738" y="5748338"/>
            <a:ext cx="2613025" cy="633412"/>
          </a:xfrm>
          <a:prstGeom prst="roundRect">
            <a:avLst>
              <a:gd name="adj" fmla="val 12486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PD HARI KERJA</a:t>
            </a:r>
          </a:p>
          <a:p>
            <a:pPr algn="ctr" eaLnBrk="0" hangingPunct="0">
              <a:defRPr/>
            </a:pPr>
            <a:r>
              <a:rPr lang="en-US">
                <a:latin typeface="Arial" pitchFamily="34" charset="0"/>
              </a:rPr>
              <a:t>BERIKUTNYA</a:t>
            </a:r>
          </a:p>
        </p:txBody>
      </p:sp>
      <p:sp>
        <p:nvSpPr>
          <p:cNvPr id="59410" name="AutoShape 17"/>
          <p:cNvSpPr>
            <a:spLocks noChangeArrowheads="1"/>
          </p:cNvSpPr>
          <p:nvPr/>
        </p:nvSpPr>
        <p:spPr bwMode="auto">
          <a:xfrm flipH="1">
            <a:off x="1303338" y="4362450"/>
            <a:ext cx="1000125" cy="261938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11" name="AutoShape 18"/>
          <p:cNvSpPr>
            <a:spLocks noChangeArrowheads="1"/>
          </p:cNvSpPr>
          <p:nvPr/>
        </p:nvSpPr>
        <p:spPr bwMode="auto">
          <a:xfrm>
            <a:off x="3208338" y="4662488"/>
            <a:ext cx="847725" cy="347662"/>
          </a:xfrm>
          <a:prstGeom prst="rightArrow">
            <a:avLst>
              <a:gd name="adj1" fmla="val 75009"/>
              <a:gd name="adj2" fmla="val 121952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12" name="AutoShape 19"/>
          <p:cNvSpPr>
            <a:spLocks noChangeArrowheads="1"/>
          </p:cNvSpPr>
          <p:nvPr/>
        </p:nvSpPr>
        <p:spPr bwMode="auto">
          <a:xfrm flipH="1">
            <a:off x="5951538" y="5391150"/>
            <a:ext cx="1177925" cy="290513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13" name="AutoShape 20"/>
          <p:cNvSpPr>
            <a:spLocks noChangeArrowheads="1"/>
          </p:cNvSpPr>
          <p:nvPr/>
        </p:nvSpPr>
        <p:spPr bwMode="auto">
          <a:xfrm flipH="1">
            <a:off x="3386138" y="5876925"/>
            <a:ext cx="1635125" cy="347663"/>
          </a:xfrm>
          <a:prstGeom prst="rightArrow">
            <a:avLst>
              <a:gd name="adj1" fmla="val 75009"/>
              <a:gd name="adj2" fmla="val 123067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59414" name="AutoShape 21"/>
          <p:cNvSpPr>
            <a:spLocks noChangeArrowheads="1"/>
          </p:cNvSpPr>
          <p:nvPr/>
        </p:nvSpPr>
        <p:spPr bwMode="auto">
          <a:xfrm flipH="1">
            <a:off x="3944938" y="2719388"/>
            <a:ext cx="1254125" cy="2190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" name="TextBox 23"/>
          <p:cNvSpPr txBox="1"/>
          <p:nvPr/>
        </p:nvSpPr>
        <p:spPr>
          <a:xfrm>
            <a:off x="304800" y="12192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Kasus</a:t>
            </a:r>
            <a:r>
              <a:rPr lang="en-US" dirty="0" smtClean="0"/>
              <a:t>/ </a:t>
            </a:r>
            <a:r>
              <a:rPr lang="en-US" dirty="0" err="1" smtClean="0"/>
              <a:t>Permasalahan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64BC5-8BC6-4D7A-AA8F-AF6B2383EE3E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77053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600" b="0" dirty="0" err="1" smtClean="0"/>
              <a:t>Bagaimana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Pengenaan</a:t>
            </a:r>
            <a:r>
              <a:rPr lang="en-US" sz="1600" b="0" dirty="0" smtClean="0"/>
              <a:t>  </a:t>
            </a:r>
            <a:r>
              <a:rPr lang="en-US" sz="1600" b="0" dirty="0" err="1" smtClean="0"/>
              <a:t>Pajak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Atas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Pengadaan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Konsumsi</a:t>
            </a:r>
            <a:r>
              <a:rPr lang="en-US" sz="1600" b="0" dirty="0" smtClean="0"/>
              <a:t> (</a:t>
            </a:r>
            <a:r>
              <a:rPr lang="en-US" sz="1600" b="0" dirty="0" err="1" smtClean="0"/>
              <a:t>Makanan</a:t>
            </a:r>
            <a:r>
              <a:rPr lang="en-US" sz="1600" b="0" dirty="0" smtClean="0"/>
              <a:t> &amp; </a:t>
            </a:r>
            <a:r>
              <a:rPr lang="en-US" sz="1600" b="0" dirty="0" err="1" smtClean="0"/>
              <a:t>Minuman</a:t>
            </a:r>
            <a:r>
              <a:rPr lang="en-US" sz="1600" b="0" dirty="0" smtClean="0"/>
              <a:t>) </a:t>
            </a:r>
            <a:r>
              <a:rPr lang="en-US" sz="1600" b="0" dirty="0" err="1" smtClean="0"/>
              <a:t>oleh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Bendahara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Pemerintah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Melalui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Pembelian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Langsung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ke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Warung</a:t>
            </a:r>
            <a:r>
              <a:rPr lang="en-US" sz="1600" b="0" dirty="0" smtClean="0"/>
              <a:t> /</a:t>
            </a:r>
            <a:r>
              <a:rPr lang="en-US" sz="1600" b="0" dirty="0" err="1" smtClean="0"/>
              <a:t>Rumah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Makan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Maupun</a:t>
            </a:r>
            <a:r>
              <a:rPr lang="en-US" sz="1600" b="0" dirty="0" smtClean="0"/>
              <a:t>  </a:t>
            </a:r>
            <a:r>
              <a:rPr lang="en-US" sz="1600" b="0" dirty="0" err="1" smtClean="0"/>
              <a:t>ke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Penyedia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Jasa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Katering</a:t>
            </a:r>
            <a:r>
              <a:rPr lang="en-US" sz="1600" b="0" dirty="0" smtClean="0"/>
              <a:t> ?</a:t>
            </a:r>
          </a:p>
          <a:p>
            <a:pPr algn="just"/>
            <a:endParaRPr lang="en-US" sz="1600" b="0" dirty="0" smtClean="0"/>
          </a:p>
          <a:p>
            <a:pPr algn="just"/>
            <a:endParaRPr lang="en-US" sz="1600" b="0" dirty="0" smtClean="0"/>
          </a:p>
          <a:p>
            <a:r>
              <a:rPr lang="en-US" sz="1600" b="0" u="sng" dirty="0" err="1" smtClean="0"/>
              <a:t>Pengertian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Jasa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Boga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atau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Katering</a:t>
            </a:r>
            <a:r>
              <a:rPr lang="en-US" sz="1600" b="0" dirty="0" smtClean="0"/>
              <a:t> (KMK-418/2003 </a:t>
            </a:r>
            <a:r>
              <a:rPr lang="en-US" sz="1600" b="0" dirty="0" err="1" smtClean="0"/>
              <a:t>ttg</a:t>
            </a:r>
            <a:r>
              <a:rPr lang="en-US" sz="1600" b="0" dirty="0" smtClean="0"/>
              <a:t> PPN </a:t>
            </a:r>
            <a:r>
              <a:rPr lang="en-US" sz="1600" b="0" dirty="0" err="1" smtClean="0"/>
              <a:t>atas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Katering</a:t>
            </a:r>
            <a:r>
              <a:rPr lang="en-US" sz="1600" b="0" dirty="0" smtClean="0"/>
              <a:t>) </a:t>
            </a:r>
            <a:r>
              <a:rPr lang="en-US" sz="1600" b="0" dirty="0" err="1" smtClean="0"/>
              <a:t>adalah</a:t>
            </a:r>
            <a:r>
              <a:rPr lang="en-US" sz="1600" b="0" dirty="0" smtClean="0"/>
              <a:t> :</a:t>
            </a:r>
          </a:p>
          <a:p>
            <a:pPr algn="just"/>
            <a:r>
              <a:rPr lang="en-US" sz="1600" b="0" u="sng" dirty="0" err="1" smtClean="0"/>
              <a:t>Penyediaan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makanan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dan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atau</a:t>
            </a:r>
            <a:r>
              <a:rPr lang="en-US" sz="1600" b="0" u="sng" dirty="0" smtClean="0"/>
              <a:t> </a:t>
            </a:r>
            <a:r>
              <a:rPr lang="en-US" sz="1600" b="0" u="sng" dirty="0" err="1" smtClean="0"/>
              <a:t>minuman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lengkap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dengan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tanpa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peralatan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dan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petugasnya</a:t>
            </a:r>
            <a:r>
              <a:rPr lang="en-US" sz="1600" b="0" dirty="0" smtClean="0"/>
              <a:t>, </a:t>
            </a:r>
            <a:r>
              <a:rPr lang="en-US" sz="1600" b="0" dirty="0" err="1" smtClean="0"/>
              <a:t>untuk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keperluan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tertentu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berdasarkan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kontrak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perjanjian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tertulis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tidak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tertulis</a:t>
            </a:r>
            <a:r>
              <a:rPr lang="en-US" sz="1600" b="0" dirty="0" smtClean="0"/>
              <a:t>.</a:t>
            </a:r>
          </a:p>
          <a:p>
            <a:endParaRPr lang="en-US" sz="1600" b="0" dirty="0" smtClean="0"/>
          </a:p>
          <a:p>
            <a:r>
              <a:rPr lang="en-US" sz="1600" b="0" dirty="0" err="1" smtClean="0"/>
              <a:t>Pengertian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keperluan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tertentu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adalah</a:t>
            </a:r>
            <a:r>
              <a:rPr lang="en-US" sz="1600" b="0" dirty="0" smtClean="0"/>
              <a:t> :</a:t>
            </a:r>
          </a:p>
          <a:p>
            <a:r>
              <a:rPr lang="en-US" sz="1600" b="0" dirty="0" smtClean="0"/>
              <a:t>a.   </a:t>
            </a:r>
            <a:r>
              <a:rPr lang="en-US" sz="1600" b="0" dirty="0" err="1" smtClean="0"/>
              <a:t>Pesta</a:t>
            </a:r>
            <a:r>
              <a:rPr lang="en-US" sz="1600" b="0" dirty="0" smtClean="0"/>
              <a:t>, </a:t>
            </a:r>
            <a:r>
              <a:rPr lang="en-US" sz="1600" b="0" dirty="0" err="1" smtClean="0"/>
              <a:t>resepsi</a:t>
            </a:r>
            <a:r>
              <a:rPr lang="en-US" sz="1600" b="0" dirty="0" smtClean="0"/>
              <a:t>,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perayaan</a:t>
            </a:r>
            <a:r>
              <a:rPr lang="en-US" sz="1600" b="0" dirty="0" smtClean="0"/>
              <a:t>.</a:t>
            </a:r>
          </a:p>
          <a:p>
            <a:r>
              <a:rPr lang="en-US" sz="1600" b="0" dirty="0" smtClean="0"/>
              <a:t>b.   </a:t>
            </a:r>
            <a:r>
              <a:rPr lang="en-US" sz="1600" b="0" dirty="0" err="1" smtClean="0"/>
              <a:t>Perjamuan</a:t>
            </a:r>
            <a:r>
              <a:rPr lang="en-US" sz="1600" b="0" dirty="0" smtClean="0"/>
              <a:t>.</a:t>
            </a:r>
          </a:p>
          <a:p>
            <a:r>
              <a:rPr lang="en-US" sz="1600" b="0" dirty="0" smtClean="0"/>
              <a:t>c.   </a:t>
            </a:r>
            <a:r>
              <a:rPr lang="en-US" sz="1600" b="0" dirty="0" err="1" smtClean="0"/>
              <a:t>Rapat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pertemuan</a:t>
            </a:r>
            <a:r>
              <a:rPr lang="en-US" sz="1600" b="0" dirty="0" smtClean="0"/>
              <a:t>.</a:t>
            </a:r>
          </a:p>
          <a:p>
            <a:pPr marL="355600" indent="-355600" algn="just"/>
            <a:r>
              <a:rPr lang="en-US" sz="1600" b="0" dirty="0" smtClean="0"/>
              <a:t>d.  </a:t>
            </a:r>
            <a:r>
              <a:rPr lang="en-US" sz="1600" b="0" dirty="0" err="1" smtClean="0"/>
              <a:t>Makan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karyawan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pada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instansi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Pemerintah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Badan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UsahaPemerintah</a:t>
            </a:r>
            <a:r>
              <a:rPr lang="en-US" sz="1600" b="0" dirty="0" smtClean="0"/>
              <a:t>, </a:t>
            </a:r>
            <a:r>
              <a:rPr lang="en-US" sz="1600" b="0" dirty="0" err="1" smtClean="0"/>
              <a:t>perusahaan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swasta</a:t>
            </a:r>
            <a:r>
              <a:rPr lang="en-US" sz="1600" b="0" dirty="0" smtClean="0"/>
              <a:t> </a:t>
            </a:r>
            <a:r>
              <a:rPr lang="en-US" sz="1600" b="0" dirty="0" err="1" smtClean="0"/>
              <a:t>maupun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perusahaan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perseorangan</a:t>
            </a:r>
            <a:endParaRPr lang="en-US" sz="1600" b="0" dirty="0" smtClean="0"/>
          </a:p>
          <a:p>
            <a:r>
              <a:rPr lang="en-US" sz="1600" b="0" dirty="0" smtClean="0"/>
              <a:t>e.   </a:t>
            </a:r>
            <a:r>
              <a:rPr lang="en-US" sz="1600" b="0" dirty="0" err="1" smtClean="0"/>
              <a:t>Makan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untuk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pelanggan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perseorangan</a:t>
            </a:r>
            <a:r>
              <a:rPr lang="en-US" sz="1600" b="0" dirty="0" smtClean="0"/>
              <a:t>.</a:t>
            </a:r>
          </a:p>
          <a:p>
            <a:r>
              <a:rPr lang="en-US" sz="1600" b="0" dirty="0" smtClean="0"/>
              <a:t>f.    </a:t>
            </a:r>
            <a:r>
              <a:rPr lang="en-US" sz="1600" b="0" dirty="0" err="1" smtClean="0"/>
              <a:t>Perlombaan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atau</a:t>
            </a:r>
            <a:r>
              <a:rPr lang="en-US" sz="1600" b="0" dirty="0" smtClean="0"/>
              <a:t> </a:t>
            </a:r>
            <a:r>
              <a:rPr lang="en-US" sz="1600" b="0" dirty="0" err="1" smtClean="0"/>
              <a:t>pertandingan</a:t>
            </a:r>
            <a:r>
              <a:rPr lang="en-US" sz="1600" b="0" dirty="0" smtClean="0"/>
              <a:t>.</a:t>
            </a:r>
          </a:p>
          <a:p>
            <a:r>
              <a:rPr lang="en-US" sz="1600" b="0" dirty="0" smtClean="0"/>
              <a:t>g.   </a:t>
            </a:r>
            <a:r>
              <a:rPr lang="en-US" sz="1600" b="0" dirty="0" err="1" smtClean="0"/>
              <a:t>Acara-acara</a:t>
            </a:r>
            <a:r>
              <a:rPr lang="en-US" sz="1600" b="0" dirty="0" smtClean="0"/>
              <a:t> lain yang </a:t>
            </a:r>
            <a:r>
              <a:rPr lang="en-US" sz="1600" b="0" dirty="0" err="1" smtClean="0"/>
              <a:t>sejenis</a:t>
            </a:r>
            <a:r>
              <a:rPr lang="en-US" sz="1600" b="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64BC5-8BC6-4D7A-AA8F-AF6B2383EE3E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229600" cy="526297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0" dirty="0" smtClean="0"/>
              <a:t>Dg </a:t>
            </a:r>
            <a:r>
              <a:rPr lang="en-US" sz="2400" b="0" dirty="0" err="1" smtClean="0"/>
              <a:t>demikian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pembelian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makanan</a:t>
            </a:r>
            <a:r>
              <a:rPr lang="en-US" sz="2400" b="0" dirty="0" smtClean="0"/>
              <a:t> &amp; </a:t>
            </a:r>
            <a:r>
              <a:rPr lang="en-US" sz="2400" b="0" dirty="0" err="1" smtClean="0"/>
              <a:t>minuman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oleh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Bendahara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Pemerintah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secara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langsung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ke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warung</a:t>
            </a:r>
            <a:r>
              <a:rPr lang="en-US" sz="2400" b="0" dirty="0" smtClean="0"/>
              <a:t>/</a:t>
            </a:r>
            <a:r>
              <a:rPr lang="en-US" sz="2400" b="0" dirty="0" err="1" smtClean="0"/>
              <a:t>rumah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Makan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maupun</a:t>
            </a:r>
            <a:r>
              <a:rPr lang="en-US" sz="2400" b="0" dirty="0" smtClean="0"/>
              <a:t> </a:t>
            </a:r>
            <a:r>
              <a:rPr lang="en-US" sz="2400" b="0" dirty="0" err="1" smtClean="0"/>
              <a:t>ke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penyedia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jasa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katering</a:t>
            </a:r>
            <a:r>
              <a:rPr lang="en-US" sz="2400" b="0" dirty="0" smtClean="0"/>
              <a:t> </a:t>
            </a:r>
            <a:r>
              <a:rPr lang="en-US" sz="2400" b="0" u="sng" dirty="0" err="1" smtClean="0"/>
              <a:t>merupakan</a:t>
            </a:r>
            <a:r>
              <a:rPr lang="en-US" sz="2400" b="0" dirty="0" smtClean="0"/>
              <a:t> </a:t>
            </a:r>
            <a:r>
              <a:rPr lang="en-US" sz="2400" dirty="0" err="1" smtClean="0"/>
              <a:t>Jasa</a:t>
            </a:r>
            <a:r>
              <a:rPr lang="en-US" sz="2400" dirty="0" smtClean="0"/>
              <a:t> </a:t>
            </a:r>
            <a:r>
              <a:rPr lang="en-US" sz="2400" dirty="0" err="1" smtClean="0"/>
              <a:t>Boga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Katering</a:t>
            </a:r>
            <a:r>
              <a:rPr lang="en-US" sz="2400" b="0" dirty="0" smtClean="0"/>
              <a:t>.</a:t>
            </a:r>
          </a:p>
          <a:p>
            <a:pPr algn="just"/>
            <a:r>
              <a:rPr lang="en-US" sz="2400" b="0" dirty="0" smtClean="0"/>
              <a:t/>
            </a:r>
            <a:br>
              <a:rPr lang="en-US" sz="2400" b="0" dirty="0" smtClean="0"/>
            </a:br>
            <a:r>
              <a:rPr lang="en-US" sz="2400" b="0" dirty="0" err="1" smtClean="0"/>
              <a:t>Berdasarkan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Undang-Undang</a:t>
            </a:r>
            <a:r>
              <a:rPr lang="en-US" sz="2400" b="0" dirty="0" smtClean="0"/>
              <a:t> No.42 </a:t>
            </a:r>
            <a:r>
              <a:rPr lang="en-US" sz="2400" b="0" dirty="0" err="1" smtClean="0"/>
              <a:t>Tahun</a:t>
            </a:r>
            <a:r>
              <a:rPr lang="en-US" sz="2400" b="0" dirty="0" smtClean="0"/>
              <a:t> 2009 </a:t>
            </a:r>
            <a:r>
              <a:rPr lang="en-US" sz="2400" b="0" dirty="0" err="1" smtClean="0"/>
              <a:t>tentang</a:t>
            </a:r>
            <a:r>
              <a:rPr lang="en-US" sz="2400" b="0" dirty="0" smtClean="0"/>
              <a:t> PPN </a:t>
            </a:r>
            <a:r>
              <a:rPr lang="en-US" sz="2400" b="0" dirty="0" err="1" smtClean="0"/>
              <a:t>dan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PPnBM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Pasal</a:t>
            </a:r>
            <a:r>
              <a:rPr lang="en-US" sz="2400" b="0" dirty="0" smtClean="0"/>
              <a:t> 4 A </a:t>
            </a:r>
            <a:r>
              <a:rPr lang="en-US" sz="2400" b="0" dirty="0" err="1" smtClean="0"/>
              <a:t>ayat</a:t>
            </a:r>
            <a:r>
              <a:rPr lang="en-US" sz="2400" b="0" dirty="0" smtClean="0"/>
              <a:t> 3 </a:t>
            </a:r>
            <a:r>
              <a:rPr lang="en-US" sz="2400" b="0" dirty="0" err="1" smtClean="0"/>
              <a:t>huruf</a:t>
            </a:r>
            <a:r>
              <a:rPr lang="en-US" sz="2400" b="0" dirty="0" smtClean="0"/>
              <a:t>: </a:t>
            </a:r>
            <a:r>
              <a:rPr lang="en-US" sz="2400" b="0" dirty="0" err="1" smtClean="0"/>
              <a:t>Jasa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Boga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atau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Katering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termasuk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dalam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jasa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tertentu</a:t>
            </a:r>
            <a:r>
              <a:rPr lang="en-US" sz="2400" b="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dikenakan</a:t>
            </a:r>
            <a:r>
              <a:rPr lang="en-US" sz="2400" dirty="0" smtClean="0"/>
              <a:t> PPN.</a:t>
            </a:r>
          </a:p>
          <a:p>
            <a:pPr algn="just"/>
            <a:r>
              <a:rPr lang="en-US" sz="2400" b="0" dirty="0" smtClean="0"/>
              <a:t/>
            </a:r>
            <a:br>
              <a:rPr lang="en-US" sz="2400" b="0" dirty="0" smtClean="0"/>
            </a:br>
            <a:r>
              <a:rPr lang="en-US" sz="2400" b="0" dirty="0" err="1" smtClean="0"/>
              <a:t>Berdasarkan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Peraturan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Menteri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Keuangan</a:t>
            </a:r>
            <a:r>
              <a:rPr lang="en-US" sz="2400" b="0" dirty="0" smtClean="0"/>
              <a:t> No.244/PMK.3/ 2008  </a:t>
            </a:r>
            <a:r>
              <a:rPr lang="en-US" sz="2400" b="0" dirty="0" err="1" smtClean="0"/>
              <a:t>Pasal</a:t>
            </a:r>
            <a:r>
              <a:rPr lang="en-US" sz="2400" b="0" dirty="0" smtClean="0"/>
              <a:t> 1 </a:t>
            </a:r>
            <a:r>
              <a:rPr lang="en-US" sz="2400" b="0" dirty="0" err="1" smtClean="0"/>
              <a:t>ayat</a:t>
            </a:r>
            <a:r>
              <a:rPr lang="en-US" sz="2400" b="0" dirty="0" smtClean="0"/>
              <a:t> 2 </a:t>
            </a:r>
            <a:r>
              <a:rPr lang="en-US" sz="2400" b="0" dirty="0" err="1" smtClean="0"/>
              <a:t>huruf</a:t>
            </a:r>
            <a:r>
              <a:rPr lang="en-US" sz="2400" b="0" dirty="0" smtClean="0"/>
              <a:t> a </a:t>
            </a:r>
            <a:r>
              <a:rPr lang="en-US" sz="2400" b="0" dirty="0" err="1" smtClean="0"/>
              <a:t>disebutkan</a:t>
            </a:r>
            <a:r>
              <a:rPr lang="en-US" sz="2400" b="0" dirty="0" smtClean="0"/>
              <a:t>  </a:t>
            </a:r>
            <a:r>
              <a:rPr lang="en-US" sz="2400" b="0" dirty="0" err="1" smtClean="0"/>
              <a:t>bahwa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Jasa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Boga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atau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Katering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adalah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termasuk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dalam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jenis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jasa</a:t>
            </a:r>
            <a:r>
              <a:rPr lang="en-US" sz="2400" b="0" dirty="0" smtClean="0"/>
              <a:t> lain yang </a:t>
            </a:r>
            <a:r>
              <a:rPr lang="en-US" sz="2400" b="0" dirty="0" err="1" smtClean="0"/>
              <a:t>kenakan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PPh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Pasal</a:t>
            </a:r>
            <a:r>
              <a:rPr lang="en-US" sz="2400" b="0" dirty="0" smtClean="0"/>
              <a:t> 23.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2202645"/>
            <a:ext cx="7315219" cy="1150155"/>
          </a:xfrm>
          <a:noFill/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id-ID" sz="3600" b="1" i="1" dirty="0" smtClean="0">
                <a:latin typeface="Batang"/>
              </a:rPr>
              <a:t>PPh FINAL PASAL 4 AYAT ( 2 )</a:t>
            </a:r>
            <a:endParaRPr lang="en-US" sz="3600" b="1" i="1" dirty="0">
              <a:latin typeface="Batang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66800" y="3810000"/>
            <a:ext cx="2303459" cy="296863"/>
            <a:chOff x="2016" y="1180"/>
            <a:chExt cx="1850" cy="187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2016" y="1282"/>
              <a:ext cx="1850" cy="85"/>
              <a:chOff x="2016" y="1296"/>
              <a:chExt cx="1850" cy="85"/>
            </a:xfrm>
          </p:grpSpPr>
          <p:sp>
            <p:nvSpPr>
              <p:cNvPr id="70663" name="Line 7"/>
              <p:cNvSpPr>
                <a:spLocks noChangeShapeType="1"/>
              </p:cNvSpPr>
              <p:nvPr/>
            </p:nvSpPr>
            <p:spPr bwMode="gray">
              <a:xfrm>
                <a:off x="2016" y="1344"/>
                <a:ext cx="1776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0664" name="Oval 8"/>
              <p:cNvSpPr>
                <a:spLocks noChangeArrowheads="1"/>
              </p:cNvSpPr>
              <p:nvPr/>
            </p:nvSpPr>
            <p:spPr bwMode="gray">
              <a:xfrm>
                <a:off x="3792" y="1296"/>
                <a:ext cx="74" cy="85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0666" name="Line 10"/>
            <p:cNvSpPr>
              <a:spLocks noChangeShapeType="1"/>
            </p:cNvSpPr>
            <p:nvPr/>
          </p:nvSpPr>
          <p:spPr bwMode="gray">
            <a:xfrm>
              <a:off x="2016" y="1180"/>
              <a:ext cx="0" cy="144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715000" y="1295400"/>
            <a:ext cx="2044697" cy="290513"/>
            <a:chOff x="3696" y="672"/>
            <a:chExt cx="1630" cy="183"/>
          </a:xfrm>
        </p:grpSpPr>
        <p:sp>
          <p:nvSpPr>
            <p:cNvPr id="70670" name="Line 14"/>
            <p:cNvSpPr>
              <a:spLocks noChangeShapeType="1"/>
            </p:cNvSpPr>
            <p:nvPr/>
          </p:nvSpPr>
          <p:spPr bwMode="gray">
            <a:xfrm rot="10800000">
              <a:off x="3770" y="710"/>
              <a:ext cx="155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70671" name="Oval 15"/>
            <p:cNvSpPr>
              <a:spLocks noChangeArrowheads="1"/>
            </p:cNvSpPr>
            <p:nvPr/>
          </p:nvSpPr>
          <p:spPr bwMode="gray">
            <a:xfrm rot="10800000">
              <a:off x="3696" y="672"/>
              <a:ext cx="74" cy="8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70672" name="Line 16"/>
            <p:cNvSpPr>
              <a:spLocks noChangeShapeType="1"/>
            </p:cNvSpPr>
            <p:nvPr/>
          </p:nvSpPr>
          <p:spPr bwMode="gray">
            <a:xfrm rot="10800000">
              <a:off x="5323" y="711"/>
              <a:ext cx="0" cy="144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0" name="Picture 17" descr="C:\Documents and Settings\PENGEMBANGAN\My Documents\My Pictures\DJP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3580" y="117984"/>
            <a:ext cx="784724" cy="838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F887C81-0AB7-41F6-84A4-065EE88DA1C3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762000" y="152400"/>
            <a:ext cx="7735887" cy="615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2000" dirty="0">
                <a:solidFill>
                  <a:srgbClr val="000066"/>
                </a:solidFill>
              </a:rPr>
              <a:t>OBJEK PEMOTONGAN </a:t>
            </a:r>
            <a:r>
              <a:rPr lang="en-US" sz="2000" dirty="0" err="1">
                <a:solidFill>
                  <a:srgbClr val="000066"/>
                </a:solidFill>
              </a:rPr>
              <a:t>PPh</a:t>
            </a:r>
            <a:r>
              <a:rPr lang="en-US" sz="2000" dirty="0">
                <a:solidFill>
                  <a:srgbClr val="000066"/>
                </a:solidFill>
              </a:rPr>
              <a:t> PASAL 4 AYAT (2) </a:t>
            </a:r>
            <a:br>
              <a:rPr lang="en-US" sz="2000" dirty="0">
                <a:solidFill>
                  <a:srgbClr val="000066"/>
                </a:solidFill>
              </a:rPr>
            </a:br>
            <a:r>
              <a:rPr lang="en-US" sz="2000" dirty="0">
                <a:solidFill>
                  <a:srgbClr val="000066"/>
                </a:solidFill>
              </a:rPr>
              <a:t>YANG BERHUBUNGAN DGN BENDAHARA (BERSIFAT FINAL)</a:t>
            </a:r>
          </a:p>
        </p:txBody>
      </p:sp>
      <p:sp>
        <p:nvSpPr>
          <p:cNvPr id="76804" name="Text Box 6"/>
          <p:cNvSpPr txBox="1">
            <a:spLocks noChangeArrowheads="1"/>
          </p:cNvSpPr>
          <p:nvPr/>
        </p:nvSpPr>
        <p:spPr bwMode="auto">
          <a:xfrm>
            <a:off x="533400" y="1828800"/>
            <a:ext cx="2971800" cy="33598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PELAKSANA KONSTRUKSI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76806" name="Text Box 8"/>
          <p:cNvSpPr txBox="1">
            <a:spLocks noChangeArrowheads="1"/>
          </p:cNvSpPr>
          <p:nvPr/>
        </p:nvSpPr>
        <p:spPr bwMode="auto">
          <a:xfrm>
            <a:off x="5257800" y="1703789"/>
            <a:ext cx="3429000" cy="5822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600" dirty="0" smtClean="0">
                <a:solidFill>
                  <a:srgbClr val="191901"/>
                </a:solidFill>
              </a:rPr>
              <a:t>PERENCANA/PENGAWAS KONSTRUKSI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76807" name="AutoShape 9"/>
          <p:cNvSpPr>
            <a:spLocks noChangeArrowheads="1"/>
          </p:cNvSpPr>
          <p:nvPr/>
        </p:nvSpPr>
        <p:spPr bwMode="auto">
          <a:xfrm flipH="1">
            <a:off x="381000" y="37338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76810" name="AutoShape 13"/>
          <p:cNvSpPr>
            <a:spLocks noChangeArrowheads="1"/>
          </p:cNvSpPr>
          <p:nvPr/>
        </p:nvSpPr>
        <p:spPr bwMode="auto">
          <a:xfrm flipH="1">
            <a:off x="457200" y="4876800"/>
            <a:ext cx="246062" cy="6096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76813" name="Rectangle 16"/>
          <p:cNvSpPr>
            <a:spLocks noChangeArrowheads="1"/>
          </p:cNvSpPr>
          <p:nvPr/>
        </p:nvSpPr>
        <p:spPr bwMode="auto">
          <a:xfrm>
            <a:off x="228600" y="5562600"/>
            <a:ext cx="7620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solidFill>
                  <a:srgbClr val="000066"/>
                </a:solidFill>
              </a:rPr>
              <a:t>2%</a:t>
            </a:r>
            <a:endParaRPr lang="en-US" sz="2800" dirty="0">
              <a:solidFill>
                <a:srgbClr val="000066"/>
              </a:solidFill>
            </a:endParaRPr>
          </a:p>
        </p:txBody>
      </p:sp>
      <p:sp>
        <p:nvSpPr>
          <p:cNvPr id="76819" name="Rectangle 22"/>
          <p:cNvSpPr>
            <a:spLocks noChangeArrowheads="1"/>
          </p:cNvSpPr>
          <p:nvPr/>
        </p:nvSpPr>
        <p:spPr bwMode="auto">
          <a:xfrm>
            <a:off x="2182813" y="4495800"/>
            <a:ext cx="1474787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4400" dirty="0" smtClean="0">
                <a:solidFill>
                  <a:srgbClr val="000066"/>
                </a:solidFill>
              </a:rPr>
              <a:t>4%</a:t>
            </a:r>
            <a:endParaRPr lang="en-US" sz="4400" dirty="0">
              <a:solidFill>
                <a:srgbClr val="000066"/>
              </a:solidFill>
            </a:endParaRPr>
          </a:p>
        </p:txBody>
      </p:sp>
      <p:sp>
        <p:nvSpPr>
          <p:cNvPr id="76820" name="Rectangle 12"/>
          <p:cNvSpPr>
            <a:spLocks noChangeArrowheads="1"/>
          </p:cNvSpPr>
          <p:nvPr/>
        </p:nvSpPr>
        <p:spPr bwMode="auto">
          <a:xfrm>
            <a:off x="304800" y="2971800"/>
            <a:ext cx="1600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 anchor="ctr"/>
          <a:lstStyle/>
          <a:p>
            <a:pPr algn="ctr"/>
            <a:r>
              <a:rPr lang="en-US" sz="1600" dirty="0" smtClean="0">
                <a:solidFill>
                  <a:srgbClr val="000066"/>
                </a:solidFill>
              </a:rPr>
              <a:t>MEMPUNYAI KUALIFIKASI</a:t>
            </a:r>
            <a:endParaRPr lang="en-US" sz="1600" dirty="0">
              <a:solidFill>
                <a:srgbClr val="000066"/>
              </a:solidFill>
            </a:endParaRPr>
          </a:p>
        </p:txBody>
      </p:sp>
      <p:sp>
        <p:nvSpPr>
          <p:cNvPr id="76821" name="Rectangle 16"/>
          <p:cNvSpPr>
            <a:spLocks noChangeArrowheads="1"/>
          </p:cNvSpPr>
          <p:nvPr/>
        </p:nvSpPr>
        <p:spPr bwMode="auto">
          <a:xfrm>
            <a:off x="2971800" y="6019800"/>
            <a:ext cx="30480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1400" dirty="0" err="1" smtClean="0">
                <a:solidFill>
                  <a:srgbClr val="000066"/>
                </a:solidFill>
              </a:rPr>
              <a:t>Dikalikan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 smtClean="0">
                <a:solidFill>
                  <a:srgbClr val="000066"/>
                </a:solidFill>
              </a:rPr>
              <a:t>jumlah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>
                <a:solidFill>
                  <a:srgbClr val="000066"/>
                </a:solidFill>
              </a:rPr>
              <a:t>bruto</a:t>
            </a:r>
            <a:r>
              <a:rPr lang="en-US" sz="1400" dirty="0">
                <a:solidFill>
                  <a:srgbClr val="000066"/>
                </a:solidFill>
              </a:rPr>
              <a:t> </a:t>
            </a:r>
            <a:r>
              <a:rPr lang="en-US" sz="1400" dirty="0" err="1">
                <a:solidFill>
                  <a:srgbClr val="000066"/>
                </a:solidFill>
              </a:rPr>
              <a:t>tidak</a:t>
            </a:r>
            <a:r>
              <a:rPr lang="en-US" sz="1400" dirty="0">
                <a:solidFill>
                  <a:srgbClr val="000066"/>
                </a:solidFill>
              </a:rPr>
              <a:t> </a:t>
            </a:r>
          </a:p>
          <a:p>
            <a:pPr algn="ctr"/>
            <a:r>
              <a:rPr lang="en-US" sz="1400" dirty="0" err="1">
                <a:solidFill>
                  <a:srgbClr val="000066"/>
                </a:solidFill>
              </a:rPr>
              <a:t>termasuk</a:t>
            </a:r>
            <a:r>
              <a:rPr lang="en-US" sz="1400" dirty="0">
                <a:solidFill>
                  <a:srgbClr val="000066"/>
                </a:solidFill>
              </a:rPr>
              <a:t> PPN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2362200" y="914400"/>
            <a:ext cx="4572000" cy="615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2000" dirty="0" smtClean="0">
                <a:solidFill>
                  <a:srgbClr val="000066"/>
                </a:solidFill>
              </a:rPr>
              <a:t>JASA KONSTRUKSI</a:t>
            </a:r>
            <a:endParaRPr lang="en-US" sz="2000" dirty="0">
              <a:solidFill>
                <a:srgbClr val="000066"/>
              </a:solidFill>
            </a:endParaRPr>
          </a:p>
        </p:txBody>
      </p:sp>
      <p:sp>
        <p:nvSpPr>
          <p:cNvPr id="23" name="Bent-Up Arrow 22"/>
          <p:cNvSpPr/>
          <p:nvPr/>
        </p:nvSpPr>
        <p:spPr>
          <a:xfrm rot="5400000">
            <a:off x="3657600" y="1524000"/>
            <a:ext cx="533400" cy="685800"/>
          </a:xfrm>
          <a:prstGeom prst="bentUpArrow">
            <a:avLst/>
          </a:prstGeom>
          <a:scene3d>
            <a:camera prst="orthographicFront">
              <a:rot lat="21599969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Bent-Up Arrow 23"/>
          <p:cNvSpPr/>
          <p:nvPr/>
        </p:nvSpPr>
        <p:spPr>
          <a:xfrm rot="5400000">
            <a:off x="4572000" y="1524000"/>
            <a:ext cx="533400" cy="6858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 flipH="1">
            <a:off x="1350963" y="37338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28600" y="4495800"/>
            <a:ext cx="744537" cy="305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</a:rPr>
              <a:t>KECIL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219200" y="4495800"/>
            <a:ext cx="762000" cy="5206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</a:rPr>
              <a:t>NON KECIL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9" name="AutoShape 13"/>
          <p:cNvSpPr>
            <a:spLocks noChangeArrowheads="1"/>
          </p:cNvSpPr>
          <p:nvPr/>
        </p:nvSpPr>
        <p:spPr bwMode="auto">
          <a:xfrm flipH="1">
            <a:off x="1430338" y="5105400"/>
            <a:ext cx="246062" cy="3810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1219200" y="5562600"/>
            <a:ext cx="7620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solidFill>
                  <a:srgbClr val="000066"/>
                </a:solidFill>
              </a:rPr>
              <a:t>3%</a:t>
            </a:r>
            <a:endParaRPr lang="en-US" sz="2800" dirty="0">
              <a:solidFill>
                <a:srgbClr val="000066"/>
              </a:solidFill>
            </a:endParaRPr>
          </a:p>
        </p:txBody>
      </p:sp>
      <p:sp>
        <p:nvSpPr>
          <p:cNvPr id="31" name="Rectangle 12"/>
          <p:cNvSpPr>
            <a:spLocks noChangeArrowheads="1"/>
          </p:cNvSpPr>
          <p:nvPr/>
        </p:nvSpPr>
        <p:spPr bwMode="auto">
          <a:xfrm>
            <a:off x="2057400" y="2971800"/>
            <a:ext cx="1600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 anchor="ctr"/>
          <a:lstStyle/>
          <a:p>
            <a:pPr algn="ctr"/>
            <a:r>
              <a:rPr lang="en-US" sz="1600" dirty="0" smtClean="0">
                <a:solidFill>
                  <a:srgbClr val="000066"/>
                </a:solidFill>
              </a:rPr>
              <a:t>TIDAK MEMPUNYAI KUALIFIKASI</a:t>
            </a:r>
            <a:endParaRPr lang="en-US" sz="1600" dirty="0">
              <a:solidFill>
                <a:srgbClr val="000066"/>
              </a:solidFill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 flipH="1">
            <a:off x="2646363" y="22098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 flipH="1">
            <a:off x="914400" y="22098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auto">
          <a:xfrm flipH="1">
            <a:off x="2646363" y="37338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5181600" y="3124200"/>
            <a:ext cx="1600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 anchor="ctr"/>
          <a:lstStyle/>
          <a:p>
            <a:pPr algn="ctr"/>
            <a:r>
              <a:rPr lang="en-US" sz="1600" dirty="0" smtClean="0">
                <a:solidFill>
                  <a:srgbClr val="000066"/>
                </a:solidFill>
              </a:rPr>
              <a:t>MEMPUNYAI KUALIFIKASI</a:t>
            </a:r>
            <a:endParaRPr lang="en-US" sz="1600" dirty="0">
              <a:solidFill>
                <a:srgbClr val="000066"/>
              </a:solidFill>
            </a:endParaRPr>
          </a:p>
        </p:txBody>
      </p:sp>
      <p:sp>
        <p:nvSpPr>
          <p:cNvPr id="36" name="Rectangle 12"/>
          <p:cNvSpPr>
            <a:spLocks noChangeArrowheads="1"/>
          </p:cNvSpPr>
          <p:nvPr/>
        </p:nvSpPr>
        <p:spPr bwMode="auto">
          <a:xfrm>
            <a:off x="6934200" y="3124200"/>
            <a:ext cx="1600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 anchor="ctr"/>
          <a:lstStyle/>
          <a:p>
            <a:pPr algn="ctr"/>
            <a:r>
              <a:rPr lang="en-US" sz="1600" dirty="0" smtClean="0">
                <a:solidFill>
                  <a:srgbClr val="000066"/>
                </a:solidFill>
              </a:rPr>
              <a:t>TIDAK MEMPUNYAI KUALIFIKASI</a:t>
            </a:r>
            <a:endParaRPr lang="en-US" sz="1600" dirty="0">
              <a:solidFill>
                <a:srgbClr val="000066"/>
              </a:solidFill>
            </a:endParaRP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 flipH="1">
            <a:off x="7523163" y="23622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auto">
          <a:xfrm flipH="1">
            <a:off x="5791200" y="23622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5383213" y="4794250"/>
            <a:ext cx="1474787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4400" dirty="0" smtClean="0">
                <a:solidFill>
                  <a:srgbClr val="000066"/>
                </a:solidFill>
              </a:rPr>
              <a:t>4%</a:t>
            </a:r>
            <a:endParaRPr lang="en-US" sz="4400" dirty="0">
              <a:solidFill>
                <a:srgbClr val="000066"/>
              </a:solidFill>
            </a:endParaRPr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 flipH="1">
            <a:off x="5846763" y="403225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7135813" y="4800600"/>
            <a:ext cx="1474787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4400" dirty="0" smtClean="0">
                <a:solidFill>
                  <a:srgbClr val="000066"/>
                </a:solidFill>
              </a:rPr>
              <a:t>6%</a:t>
            </a:r>
            <a:endParaRPr lang="en-US" sz="4400" dirty="0">
              <a:solidFill>
                <a:srgbClr val="000066"/>
              </a:solidFill>
            </a:endParaRPr>
          </a:p>
        </p:txBody>
      </p:sp>
      <p:sp>
        <p:nvSpPr>
          <p:cNvPr id="42" name="AutoShape 9"/>
          <p:cNvSpPr>
            <a:spLocks noChangeArrowheads="1"/>
          </p:cNvSpPr>
          <p:nvPr/>
        </p:nvSpPr>
        <p:spPr bwMode="auto">
          <a:xfrm flipH="1">
            <a:off x="7599363" y="4038600"/>
            <a:ext cx="401637" cy="6858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6181578" y="6014540"/>
            <a:ext cx="1605132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1400" dirty="0" smtClean="0">
                <a:solidFill>
                  <a:srgbClr val="000066"/>
                </a:solidFill>
              </a:rPr>
              <a:t>PP No 51 – 2008</a:t>
            </a:r>
          </a:p>
          <a:p>
            <a:pPr algn="ctr"/>
            <a:r>
              <a:rPr lang="en-US" sz="1400" dirty="0" smtClean="0">
                <a:solidFill>
                  <a:srgbClr val="000066"/>
                </a:solidFill>
              </a:rPr>
              <a:t>PP No 40 - 2009</a:t>
            </a:r>
            <a:endParaRPr lang="en-US" sz="14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7" name="AutoShape 9"/>
          <p:cNvSpPr>
            <a:spLocks noChangeArrowheads="1"/>
          </p:cNvSpPr>
          <p:nvPr/>
        </p:nvSpPr>
        <p:spPr bwMode="auto">
          <a:xfrm flipH="1">
            <a:off x="1828800" y="2895600"/>
            <a:ext cx="571500" cy="9144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7680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F887C81-0AB7-41F6-84A4-065EE88DA1C3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423863" y="527050"/>
            <a:ext cx="7735887" cy="615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2000" dirty="0">
                <a:solidFill>
                  <a:srgbClr val="000066"/>
                </a:solidFill>
              </a:rPr>
              <a:t>OBJEK PEMOTONGAN </a:t>
            </a:r>
            <a:r>
              <a:rPr lang="en-US" sz="2000" dirty="0" err="1">
                <a:solidFill>
                  <a:srgbClr val="000066"/>
                </a:solidFill>
              </a:rPr>
              <a:t>PPh</a:t>
            </a:r>
            <a:r>
              <a:rPr lang="en-US" sz="2000" dirty="0">
                <a:solidFill>
                  <a:srgbClr val="000066"/>
                </a:solidFill>
              </a:rPr>
              <a:t> PASAL 4 AYAT (2) </a:t>
            </a:r>
            <a:br>
              <a:rPr lang="en-US" sz="2000" dirty="0">
                <a:solidFill>
                  <a:srgbClr val="000066"/>
                </a:solidFill>
              </a:rPr>
            </a:br>
            <a:r>
              <a:rPr lang="en-US" sz="2000" dirty="0">
                <a:solidFill>
                  <a:srgbClr val="000066"/>
                </a:solidFill>
              </a:rPr>
              <a:t>YANG BERHUBUNGAN DGN BENDAHARA (BERSIFAT FINAL)</a:t>
            </a:r>
          </a:p>
        </p:txBody>
      </p:sp>
      <p:sp>
        <p:nvSpPr>
          <p:cNvPr id="76804" name="Text Box 6"/>
          <p:cNvSpPr txBox="1">
            <a:spLocks noChangeArrowheads="1"/>
          </p:cNvSpPr>
          <p:nvPr/>
        </p:nvSpPr>
        <p:spPr bwMode="auto">
          <a:xfrm>
            <a:off x="457200" y="1600200"/>
            <a:ext cx="3505200" cy="15670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600" dirty="0" err="1">
                <a:solidFill>
                  <a:srgbClr val="000000"/>
                </a:solidFill>
              </a:rPr>
              <a:t>Penghasilan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dari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Persewaan</a:t>
            </a:r>
            <a:r>
              <a:rPr lang="en-US" sz="1600" dirty="0">
                <a:solidFill>
                  <a:srgbClr val="000000"/>
                </a:solidFill>
              </a:rPr>
              <a:t> Tanah &amp; </a:t>
            </a:r>
            <a:r>
              <a:rPr lang="en-US" sz="1600" dirty="0" err="1">
                <a:solidFill>
                  <a:srgbClr val="000000"/>
                </a:solidFill>
              </a:rPr>
              <a:t>atau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Bangunan</a:t>
            </a:r>
            <a:endParaRPr lang="en-US" sz="1600" dirty="0">
              <a:solidFill>
                <a:srgbClr val="000000"/>
              </a:solidFill>
            </a:endParaRPr>
          </a:p>
          <a:p>
            <a:pPr algn="ctr"/>
            <a:r>
              <a:rPr lang="en-US" sz="1600" dirty="0">
                <a:solidFill>
                  <a:srgbClr val="000000"/>
                </a:solidFill>
              </a:rPr>
              <a:t>(PP No. 29 </a:t>
            </a:r>
            <a:r>
              <a:rPr lang="en-US" sz="1600" dirty="0" err="1">
                <a:solidFill>
                  <a:srgbClr val="000000"/>
                </a:solidFill>
              </a:rPr>
              <a:t>Thn</a:t>
            </a:r>
            <a:r>
              <a:rPr lang="en-US" sz="1600" dirty="0">
                <a:solidFill>
                  <a:srgbClr val="000000"/>
                </a:solidFill>
              </a:rPr>
              <a:t> 1996 </a:t>
            </a:r>
          </a:p>
          <a:p>
            <a:pPr algn="ctr"/>
            <a:r>
              <a:rPr lang="en-US" sz="1600" dirty="0">
                <a:solidFill>
                  <a:srgbClr val="000000"/>
                </a:solidFill>
              </a:rPr>
              <a:t>Jo. PP No.5 </a:t>
            </a:r>
            <a:r>
              <a:rPr lang="en-US" sz="1600" dirty="0" err="1">
                <a:solidFill>
                  <a:srgbClr val="000000"/>
                </a:solidFill>
              </a:rPr>
              <a:t>Tahun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2002; KMK 394/KMK.04/1996  Jo. 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KMK 120/KMK.03/2002) 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76810" name="AutoShape 13"/>
          <p:cNvSpPr>
            <a:spLocks noChangeArrowheads="1"/>
          </p:cNvSpPr>
          <p:nvPr/>
        </p:nvSpPr>
        <p:spPr bwMode="auto">
          <a:xfrm flipH="1">
            <a:off x="6324600" y="2895600"/>
            <a:ext cx="571500" cy="914400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1800" b="0"/>
          </a:p>
        </p:txBody>
      </p:sp>
      <p:sp>
        <p:nvSpPr>
          <p:cNvPr id="76813" name="Rectangle 16"/>
          <p:cNvSpPr>
            <a:spLocks noChangeArrowheads="1"/>
          </p:cNvSpPr>
          <p:nvPr/>
        </p:nvSpPr>
        <p:spPr bwMode="auto">
          <a:xfrm>
            <a:off x="1295400" y="3962400"/>
            <a:ext cx="1447800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4000" dirty="0" smtClean="0">
                <a:solidFill>
                  <a:srgbClr val="000066"/>
                </a:solidFill>
              </a:rPr>
              <a:t>10 %</a:t>
            </a:r>
            <a:endParaRPr lang="en-US" sz="4000" dirty="0">
              <a:solidFill>
                <a:srgbClr val="000066"/>
              </a:solidFill>
            </a:endParaRPr>
          </a:p>
        </p:txBody>
      </p:sp>
      <p:sp>
        <p:nvSpPr>
          <p:cNvPr id="76816" name="Text Box 19"/>
          <p:cNvSpPr txBox="1">
            <a:spLocks noChangeArrowheads="1"/>
          </p:cNvSpPr>
          <p:nvPr/>
        </p:nvSpPr>
        <p:spPr bwMode="auto">
          <a:xfrm>
            <a:off x="4648200" y="1600200"/>
            <a:ext cx="3505200" cy="9207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1800" dirty="0" err="1">
                <a:solidFill>
                  <a:srgbClr val="191901"/>
                </a:solidFill>
              </a:rPr>
              <a:t>Penghasilan</a:t>
            </a:r>
            <a:r>
              <a:rPr lang="en-US" sz="1800" dirty="0">
                <a:solidFill>
                  <a:srgbClr val="191901"/>
                </a:solidFill>
              </a:rPr>
              <a:t> </a:t>
            </a:r>
            <a:r>
              <a:rPr lang="en-US" sz="1800" dirty="0" err="1">
                <a:solidFill>
                  <a:srgbClr val="191901"/>
                </a:solidFill>
              </a:rPr>
              <a:t>dari</a:t>
            </a:r>
            <a:endParaRPr lang="en-US" sz="1800" dirty="0">
              <a:solidFill>
                <a:srgbClr val="191901"/>
              </a:solidFill>
            </a:endParaRPr>
          </a:p>
          <a:p>
            <a:pPr algn="ctr"/>
            <a:r>
              <a:rPr lang="en-US" sz="1800" dirty="0" err="1">
                <a:solidFill>
                  <a:srgbClr val="191901"/>
                </a:solidFill>
              </a:rPr>
              <a:t>Hadiah</a:t>
            </a:r>
            <a:r>
              <a:rPr lang="en-US" sz="1800" dirty="0">
                <a:solidFill>
                  <a:srgbClr val="191901"/>
                </a:solidFill>
              </a:rPr>
              <a:t> </a:t>
            </a:r>
            <a:r>
              <a:rPr lang="en-US" sz="1800" dirty="0" err="1">
                <a:solidFill>
                  <a:srgbClr val="191901"/>
                </a:solidFill>
              </a:rPr>
              <a:t>Undian</a:t>
            </a:r>
            <a:endParaRPr lang="en-US" sz="1800" dirty="0">
              <a:solidFill>
                <a:srgbClr val="191901"/>
              </a:solidFill>
            </a:endParaRPr>
          </a:p>
          <a:p>
            <a:pPr algn="ctr"/>
            <a:r>
              <a:rPr lang="en-US" sz="1800" dirty="0">
                <a:solidFill>
                  <a:srgbClr val="000000"/>
                </a:solidFill>
              </a:rPr>
              <a:t>(PP No. 132 </a:t>
            </a:r>
            <a:r>
              <a:rPr lang="en-US" sz="1800" dirty="0" err="1">
                <a:solidFill>
                  <a:srgbClr val="000000"/>
                </a:solidFill>
              </a:rPr>
              <a:t>Thn</a:t>
            </a:r>
            <a:r>
              <a:rPr lang="en-US" sz="1800" dirty="0">
                <a:solidFill>
                  <a:srgbClr val="000000"/>
                </a:solidFill>
              </a:rPr>
              <a:t> 2000)</a:t>
            </a:r>
          </a:p>
        </p:txBody>
      </p:sp>
      <p:sp>
        <p:nvSpPr>
          <p:cNvPr id="76819" name="Rectangle 22"/>
          <p:cNvSpPr>
            <a:spLocks noChangeArrowheads="1"/>
          </p:cNvSpPr>
          <p:nvPr/>
        </p:nvSpPr>
        <p:spPr bwMode="auto">
          <a:xfrm>
            <a:off x="5943601" y="3962400"/>
            <a:ext cx="1447800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3600" dirty="0" smtClean="0">
                <a:solidFill>
                  <a:srgbClr val="000066"/>
                </a:solidFill>
              </a:rPr>
              <a:t>25 %</a:t>
            </a:r>
            <a:endParaRPr lang="en-US" sz="3600" dirty="0">
              <a:solidFill>
                <a:srgbClr val="000066"/>
              </a:solidFill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2819400" y="5105400"/>
            <a:ext cx="30480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/>
            <a:r>
              <a:rPr lang="en-US" sz="1400" dirty="0" err="1" smtClean="0">
                <a:solidFill>
                  <a:srgbClr val="000066"/>
                </a:solidFill>
              </a:rPr>
              <a:t>Dikalikan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 smtClean="0">
                <a:solidFill>
                  <a:srgbClr val="000066"/>
                </a:solidFill>
              </a:rPr>
              <a:t>jumlah</a:t>
            </a:r>
            <a:r>
              <a:rPr lang="en-US" sz="1400" dirty="0" smtClean="0">
                <a:solidFill>
                  <a:srgbClr val="000066"/>
                </a:solidFill>
              </a:rPr>
              <a:t> </a:t>
            </a:r>
            <a:r>
              <a:rPr lang="en-US" sz="1400" dirty="0" err="1">
                <a:solidFill>
                  <a:srgbClr val="000066"/>
                </a:solidFill>
              </a:rPr>
              <a:t>bruto</a:t>
            </a:r>
            <a:r>
              <a:rPr lang="en-US" sz="1400" dirty="0">
                <a:solidFill>
                  <a:srgbClr val="000066"/>
                </a:solidFill>
              </a:rPr>
              <a:t> </a:t>
            </a:r>
            <a:r>
              <a:rPr lang="en-US" sz="1400" dirty="0" err="1">
                <a:solidFill>
                  <a:srgbClr val="000066"/>
                </a:solidFill>
              </a:rPr>
              <a:t>tidak</a:t>
            </a:r>
            <a:r>
              <a:rPr lang="en-US" sz="1400" dirty="0">
                <a:solidFill>
                  <a:srgbClr val="000066"/>
                </a:solidFill>
              </a:rPr>
              <a:t> </a:t>
            </a:r>
          </a:p>
          <a:p>
            <a:pPr algn="ctr"/>
            <a:r>
              <a:rPr lang="en-US" sz="1400" dirty="0" err="1">
                <a:solidFill>
                  <a:srgbClr val="000066"/>
                </a:solidFill>
              </a:rPr>
              <a:t>termasuk</a:t>
            </a:r>
            <a:r>
              <a:rPr lang="en-US" sz="1400" dirty="0">
                <a:solidFill>
                  <a:srgbClr val="000066"/>
                </a:solidFill>
              </a:rPr>
              <a:t> PPN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5611D97-C2C8-4F4D-AC9A-B721F16A642C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77827" name="AutoShape 2"/>
          <p:cNvSpPr>
            <a:spLocks noChangeArrowheads="1"/>
          </p:cNvSpPr>
          <p:nvPr/>
        </p:nvSpPr>
        <p:spPr bwMode="auto">
          <a:xfrm>
            <a:off x="766763" y="2709863"/>
            <a:ext cx="2375968" cy="428303"/>
          </a:xfrm>
          <a:prstGeom prst="roundRect">
            <a:avLst>
              <a:gd name="adj" fmla="val 12421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>
                <a:solidFill>
                  <a:srgbClr val="1C1C1C"/>
                </a:solidFill>
              </a:rPr>
              <a:t>ORANG PRIBADI</a:t>
            </a:r>
          </a:p>
        </p:txBody>
      </p:sp>
      <p:sp>
        <p:nvSpPr>
          <p:cNvPr id="77828" name="AutoShape 3"/>
          <p:cNvSpPr>
            <a:spLocks noChangeArrowheads="1"/>
          </p:cNvSpPr>
          <p:nvPr/>
        </p:nvSpPr>
        <p:spPr bwMode="auto">
          <a:xfrm>
            <a:off x="5867400" y="2711450"/>
            <a:ext cx="2362200" cy="430213"/>
          </a:xfrm>
          <a:prstGeom prst="roundRect">
            <a:avLst>
              <a:gd name="adj" fmla="val 12421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2000" dirty="0">
                <a:solidFill>
                  <a:srgbClr val="1C1C1C"/>
                </a:solidFill>
              </a:rPr>
              <a:t>BADAN</a:t>
            </a:r>
          </a:p>
        </p:txBody>
      </p:sp>
      <p:sp>
        <p:nvSpPr>
          <p:cNvPr id="77829" name="AutoShape 4"/>
          <p:cNvSpPr>
            <a:spLocks noChangeArrowheads="1"/>
          </p:cNvSpPr>
          <p:nvPr/>
        </p:nvSpPr>
        <p:spPr bwMode="auto">
          <a:xfrm>
            <a:off x="2725738" y="3451225"/>
            <a:ext cx="3790542" cy="693574"/>
          </a:xfrm>
          <a:prstGeom prst="roundRect">
            <a:avLst>
              <a:gd name="adj" fmla="val 12421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sz="1800">
                <a:solidFill>
                  <a:srgbClr val="1C1C1C"/>
                </a:solidFill>
              </a:rPr>
              <a:t>DARI PERSEWAAN</a:t>
            </a:r>
          </a:p>
          <a:p>
            <a:pPr algn="ctr" eaLnBrk="0" hangingPunct="0"/>
            <a:r>
              <a:rPr lang="en-US" sz="1800">
                <a:solidFill>
                  <a:srgbClr val="1C1C1C"/>
                </a:solidFill>
              </a:rPr>
              <a:t>TANAH DAN/ATAU BANGUNAN</a:t>
            </a:r>
          </a:p>
        </p:txBody>
      </p:sp>
      <p:sp>
        <p:nvSpPr>
          <p:cNvPr id="77830" name="AutoShape 5"/>
          <p:cNvSpPr>
            <a:spLocks noChangeArrowheads="1"/>
          </p:cNvSpPr>
          <p:nvPr/>
        </p:nvSpPr>
        <p:spPr bwMode="auto">
          <a:xfrm>
            <a:off x="1524000" y="4648200"/>
            <a:ext cx="6348412" cy="1981200"/>
          </a:xfrm>
          <a:prstGeom prst="roundRect">
            <a:avLst>
              <a:gd name="adj" fmla="val 447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488" tIns="44450" rIns="90488" bIns="44450">
            <a:spAutoFit/>
          </a:bodyPr>
          <a:lstStyle/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TANAH	*	KONDOMINIUM</a:t>
            </a:r>
          </a:p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RUMAH	*	GEDUNG PERKANTORAN/</a:t>
            </a:r>
          </a:p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RUMAH SUSUN		PERTEMUAN/PERTOKOAN</a:t>
            </a:r>
          </a:p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RUMAH TOKO		TERMASUK BAGIANNYA</a:t>
            </a:r>
          </a:p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APARTEMEN	*	RUMAH KANTOR</a:t>
            </a:r>
          </a:p>
          <a:p>
            <a:pPr eaLnBrk="0" hangingPunct="0">
              <a:tabLst>
                <a:tab pos="2381250" algn="l"/>
                <a:tab pos="2568575" algn="l"/>
              </a:tabLst>
            </a:pPr>
            <a:r>
              <a:rPr lang="en-US" sz="1700" dirty="0">
                <a:solidFill>
                  <a:srgbClr val="000000"/>
                </a:solidFill>
              </a:rPr>
              <a:t>* TOKO	*	GUDANG DAN BANGUNAN INDUSTRI</a:t>
            </a:r>
          </a:p>
        </p:txBody>
      </p:sp>
      <p:sp>
        <p:nvSpPr>
          <p:cNvPr id="77831" name="Rectangle 6"/>
          <p:cNvSpPr>
            <a:spLocks noChangeArrowheads="1"/>
          </p:cNvSpPr>
          <p:nvPr/>
        </p:nvSpPr>
        <p:spPr bwMode="auto">
          <a:xfrm>
            <a:off x="2438400" y="2286000"/>
            <a:ext cx="4267200" cy="114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2" name="AutoShape 7"/>
          <p:cNvSpPr>
            <a:spLocks noChangeArrowheads="1"/>
          </p:cNvSpPr>
          <p:nvPr/>
        </p:nvSpPr>
        <p:spPr bwMode="auto">
          <a:xfrm>
            <a:off x="2336800" y="2286000"/>
            <a:ext cx="406400" cy="342900"/>
          </a:xfrm>
          <a:prstGeom prst="downArrow">
            <a:avLst>
              <a:gd name="adj1" fmla="val 50000"/>
              <a:gd name="adj2" fmla="val 5007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3" name="AutoShape 8"/>
          <p:cNvSpPr>
            <a:spLocks noChangeArrowheads="1"/>
          </p:cNvSpPr>
          <p:nvPr/>
        </p:nvSpPr>
        <p:spPr bwMode="auto">
          <a:xfrm>
            <a:off x="6502400" y="2286000"/>
            <a:ext cx="406400" cy="342900"/>
          </a:xfrm>
          <a:prstGeom prst="downArrow">
            <a:avLst>
              <a:gd name="adj1" fmla="val 50000"/>
              <a:gd name="adj2" fmla="val 5007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4" name="Rectangle 9"/>
          <p:cNvSpPr>
            <a:spLocks noChangeArrowheads="1"/>
          </p:cNvSpPr>
          <p:nvPr/>
        </p:nvSpPr>
        <p:spPr bwMode="auto">
          <a:xfrm>
            <a:off x="4368800" y="2171700"/>
            <a:ext cx="406400" cy="114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5" name="AutoShape 10"/>
          <p:cNvSpPr>
            <a:spLocks noChangeArrowheads="1"/>
          </p:cNvSpPr>
          <p:nvPr/>
        </p:nvSpPr>
        <p:spPr bwMode="auto">
          <a:xfrm>
            <a:off x="2946400" y="3086100"/>
            <a:ext cx="3251200" cy="285750"/>
          </a:xfrm>
          <a:prstGeom prst="downArrow">
            <a:avLst>
              <a:gd name="adj1" fmla="val 75009"/>
              <a:gd name="adj2" fmla="val 6848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6" name="AutoShape 11"/>
          <p:cNvSpPr>
            <a:spLocks noChangeArrowheads="1"/>
          </p:cNvSpPr>
          <p:nvPr/>
        </p:nvSpPr>
        <p:spPr bwMode="auto">
          <a:xfrm>
            <a:off x="2946400" y="4188442"/>
            <a:ext cx="3251200" cy="397206"/>
          </a:xfrm>
          <a:prstGeom prst="downArrow">
            <a:avLst>
              <a:gd name="adj1" fmla="val 75009"/>
              <a:gd name="adj2" fmla="val 68481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7837" name="Rectangle 12"/>
          <p:cNvSpPr>
            <a:spLocks noChangeArrowheads="1"/>
          </p:cNvSpPr>
          <p:nvPr/>
        </p:nvSpPr>
        <p:spPr bwMode="auto">
          <a:xfrm>
            <a:off x="4085232" y="4177352"/>
            <a:ext cx="1029898" cy="33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>
                <a:solidFill>
                  <a:srgbClr val="1C1C1C"/>
                </a:solidFill>
              </a:rPr>
              <a:t>BERUPA</a:t>
            </a:r>
          </a:p>
        </p:txBody>
      </p:sp>
      <p:sp>
        <p:nvSpPr>
          <p:cNvPr id="77838" name="Rectangle 13"/>
          <p:cNvSpPr>
            <a:spLocks noChangeArrowheads="1"/>
          </p:cNvSpPr>
          <p:nvPr/>
        </p:nvSpPr>
        <p:spPr bwMode="auto">
          <a:xfrm>
            <a:off x="1447800" y="228600"/>
            <a:ext cx="64770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 dirty="0"/>
              <a:t>OBJEK </a:t>
            </a:r>
            <a:r>
              <a:rPr lang="en-US" sz="2000" dirty="0" err="1"/>
              <a:t>PPh</a:t>
            </a:r>
            <a:r>
              <a:rPr lang="en-US" sz="2000" dirty="0"/>
              <a:t> ATAS </a:t>
            </a:r>
          </a:p>
          <a:p>
            <a:pPr algn="ctr" eaLnBrk="0" hangingPunct="0"/>
            <a:r>
              <a:rPr lang="en-US" sz="2000" dirty="0"/>
              <a:t>PERSEWAAN TANAH DAN ATAU BANGUNAN</a:t>
            </a:r>
          </a:p>
        </p:txBody>
      </p:sp>
      <p:sp>
        <p:nvSpPr>
          <p:cNvPr id="77839" name="AutoShape 14"/>
          <p:cNvSpPr>
            <a:spLocks noChangeArrowheads="1"/>
          </p:cNvSpPr>
          <p:nvPr/>
        </p:nvSpPr>
        <p:spPr bwMode="auto">
          <a:xfrm>
            <a:off x="2598738" y="1433513"/>
            <a:ext cx="3946525" cy="619125"/>
          </a:xfrm>
          <a:prstGeom prst="roundRect">
            <a:avLst>
              <a:gd name="adj" fmla="val 12421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 eaLnBrk="0" hangingPunct="0"/>
            <a:r>
              <a:rPr lang="en-US" sz="1800" dirty="0">
                <a:solidFill>
                  <a:srgbClr val="1C1C1C"/>
                </a:solidFill>
              </a:rPr>
              <a:t>PENGHASILAN YG</a:t>
            </a:r>
          </a:p>
          <a:p>
            <a:pPr algn="ctr" eaLnBrk="0" hangingPunct="0"/>
            <a:r>
              <a:rPr lang="en-US" sz="1800" dirty="0">
                <a:solidFill>
                  <a:srgbClr val="1C1C1C"/>
                </a:solidFill>
              </a:rPr>
              <a:t>DITERIMA/DIPEROLEH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609600"/>
            <a:ext cx="6781800" cy="381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smtClean="0">
                <a:solidFill>
                  <a:srgbClr val="FF0000"/>
                </a:solidFill>
              </a:rPr>
              <a:t>KEWAJIBAN PAJAK (UMUM)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3886200" y="1371600"/>
            <a:ext cx="1447800" cy="304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entury Schoolbook" pitchFamily="18" charset="0"/>
              </a:rPr>
              <a:t>Wajib </a:t>
            </a:r>
          </a:p>
          <a:p>
            <a:pPr algn="ctr"/>
            <a:r>
              <a:rPr lang="en-US">
                <a:latin typeface="Century Schoolbook" pitchFamily="18" charset="0"/>
              </a:rPr>
              <a:t>Pajak</a:t>
            </a:r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H="1">
            <a:off x="1752600" y="16002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 flipH="1">
            <a:off x="1828800" y="3429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 flipH="1">
            <a:off x="1828800" y="42672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228600" y="1219200"/>
            <a:ext cx="1447800" cy="838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latin typeface="Century Schoolbook" pitchFamily="18" charset="0"/>
              </a:rPr>
              <a:t>Suplier </a:t>
            </a:r>
          </a:p>
          <a:p>
            <a:pPr algn="ctr"/>
            <a:r>
              <a:rPr lang="en-US" sz="2000">
                <a:latin typeface="Century Schoolbook" pitchFamily="18" charset="0"/>
              </a:rPr>
              <a:t>Barang</a:t>
            </a:r>
          </a:p>
        </p:txBody>
      </p:sp>
      <p:sp>
        <p:nvSpPr>
          <p:cNvPr id="57352" name="Oval 8"/>
          <p:cNvSpPr>
            <a:spLocks noChangeArrowheads="1"/>
          </p:cNvSpPr>
          <p:nvPr/>
        </p:nvSpPr>
        <p:spPr bwMode="auto">
          <a:xfrm>
            <a:off x="304800" y="3810000"/>
            <a:ext cx="1447800" cy="914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FF0000"/>
                </a:solidFill>
                <a:latin typeface="Century Schoolbook" pitchFamily="18" charset="0"/>
              </a:rPr>
              <a:t>Pesero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304800" y="3124200"/>
            <a:ext cx="1371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FF0000"/>
                </a:solidFill>
                <a:latin typeface="Century Schoolbook" pitchFamily="18" charset="0"/>
              </a:rPr>
              <a:t>Kreditur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1812925" y="12954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entury Schoolbook" pitchFamily="18" charset="0"/>
              </a:rPr>
              <a:t>Pembelian Barang  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1889125" y="1611313"/>
            <a:ext cx="1692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entury Schoolbook" pitchFamily="18" charset="0"/>
              </a:rPr>
              <a:t>PPN &amp; PPh 22</a:t>
            </a:r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304800" y="2133600"/>
            <a:ext cx="1447800" cy="8382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FF0000"/>
                </a:solidFill>
                <a:latin typeface="Century Schoolbook" pitchFamily="18" charset="0"/>
              </a:rPr>
              <a:t>Suplier </a:t>
            </a:r>
          </a:p>
          <a:p>
            <a:pPr algn="ctr"/>
            <a:r>
              <a:rPr lang="en-US" sz="2000">
                <a:solidFill>
                  <a:srgbClr val="FF0000"/>
                </a:solidFill>
                <a:latin typeface="Century Schoolbook" pitchFamily="18" charset="0"/>
              </a:rPr>
              <a:t>Jasa</a:t>
            </a:r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 flipH="1">
            <a:off x="1905000" y="25908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117725" y="2286000"/>
            <a:ext cx="1298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Pengadaan Jasa</a:t>
            </a:r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1905000" y="2667000"/>
            <a:ext cx="2147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PPN, PPh 21,23,26, 4(2)</a:t>
            </a:r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1905000" y="3124200"/>
            <a:ext cx="1806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Bunga Pinjaman</a:t>
            </a:r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1965325" y="3440113"/>
            <a:ext cx="1235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PPh 23, 26</a:t>
            </a:r>
          </a:p>
        </p:txBody>
      </p:sp>
      <p:sp>
        <p:nvSpPr>
          <p:cNvPr id="57362" name="Text Box 18"/>
          <p:cNvSpPr txBox="1">
            <a:spLocks noChangeArrowheads="1"/>
          </p:cNvSpPr>
          <p:nvPr/>
        </p:nvSpPr>
        <p:spPr bwMode="auto">
          <a:xfrm>
            <a:off x="2041525" y="3973513"/>
            <a:ext cx="1682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Deviden/Bagian laba</a:t>
            </a:r>
          </a:p>
        </p:txBody>
      </p:sp>
      <p:sp>
        <p:nvSpPr>
          <p:cNvPr id="57363" name="Text Box 19"/>
          <p:cNvSpPr txBox="1">
            <a:spLocks noChangeArrowheads="1"/>
          </p:cNvSpPr>
          <p:nvPr/>
        </p:nvSpPr>
        <p:spPr bwMode="auto">
          <a:xfrm>
            <a:off x="2041525" y="4278313"/>
            <a:ext cx="958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PPh 23, 26</a:t>
            </a:r>
          </a:p>
        </p:txBody>
      </p:sp>
      <p:sp>
        <p:nvSpPr>
          <p:cNvPr id="57364" name="Oval 20"/>
          <p:cNvSpPr>
            <a:spLocks noChangeArrowheads="1"/>
          </p:cNvSpPr>
          <p:nvPr/>
        </p:nvSpPr>
        <p:spPr bwMode="auto">
          <a:xfrm>
            <a:off x="3886200" y="5638800"/>
            <a:ext cx="14478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entury Schoolbook" pitchFamily="18" charset="0"/>
              </a:rPr>
              <a:t>Pegawai</a:t>
            </a:r>
          </a:p>
        </p:txBody>
      </p:sp>
      <p:sp>
        <p:nvSpPr>
          <p:cNvPr id="57365" name="Line 21"/>
          <p:cNvSpPr>
            <a:spLocks noChangeShapeType="1"/>
          </p:cNvSpPr>
          <p:nvPr/>
        </p:nvSpPr>
        <p:spPr bwMode="auto">
          <a:xfrm>
            <a:off x="4572000" y="44958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4556125" y="4735513"/>
            <a:ext cx="811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Gaji, dll.</a:t>
            </a:r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3870325" y="4659313"/>
            <a:ext cx="692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PPh 21</a:t>
            </a:r>
          </a:p>
          <a:p>
            <a:r>
              <a:rPr lang="en-US" sz="1400">
                <a:latin typeface="Century Schoolbook" pitchFamily="18" charset="0"/>
              </a:rPr>
              <a:t>PPh 26</a:t>
            </a:r>
          </a:p>
        </p:txBody>
      </p:sp>
      <p:sp>
        <p:nvSpPr>
          <p:cNvPr id="57368" name="Oval 24"/>
          <p:cNvSpPr>
            <a:spLocks noChangeArrowheads="1"/>
          </p:cNvSpPr>
          <p:nvPr/>
        </p:nvSpPr>
        <p:spPr bwMode="auto">
          <a:xfrm>
            <a:off x="7086600" y="1828800"/>
            <a:ext cx="1752600" cy="1676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FF0000"/>
                </a:solidFill>
                <a:latin typeface="Century Schoolbook" pitchFamily="18" charset="0"/>
              </a:rPr>
              <a:t>Customer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5410200" y="24384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5410200" y="1905000"/>
            <a:ext cx="175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Penjualan Brg &amp; Jasa </a:t>
            </a:r>
          </a:p>
        </p:txBody>
      </p:sp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5562600" y="2438400"/>
            <a:ext cx="1314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PPN, PPnBM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 flipH="1">
            <a:off x="5410200" y="32004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5715000" y="3200400"/>
            <a:ext cx="1365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PPh 23, 4(2)</a:t>
            </a: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609600" y="5867400"/>
            <a:ext cx="2743200" cy="381000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0066FF"/>
                </a:solidFill>
                <a:latin typeface="Century Schoolbook" pitchFamily="18" charset="0"/>
              </a:rPr>
              <a:t>Membangun sendiri bangunan</a:t>
            </a:r>
          </a:p>
        </p:txBody>
      </p:sp>
      <p:sp>
        <p:nvSpPr>
          <p:cNvPr id="57375" name="Line 31"/>
          <p:cNvSpPr>
            <a:spLocks noChangeShapeType="1"/>
          </p:cNvSpPr>
          <p:nvPr/>
        </p:nvSpPr>
        <p:spPr bwMode="auto">
          <a:xfrm flipH="1">
            <a:off x="2209800" y="4572000"/>
            <a:ext cx="1524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76" name="Text Box 32"/>
          <p:cNvSpPr txBox="1">
            <a:spLocks noChangeArrowheads="1"/>
          </p:cNvSpPr>
          <p:nvPr/>
        </p:nvSpPr>
        <p:spPr bwMode="auto">
          <a:xfrm>
            <a:off x="2651125" y="5421313"/>
            <a:ext cx="93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PPN KMS</a:t>
            </a:r>
          </a:p>
        </p:txBody>
      </p:sp>
      <p:sp>
        <p:nvSpPr>
          <p:cNvPr id="57377" name="Rectangle 33"/>
          <p:cNvSpPr>
            <a:spLocks noChangeArrowheads="1"/>
          </p:cNvSpPr>
          <p:nvPr/>
        </p:nvSpPr>
        <p:spPr bwMode="auto">
          <a:xfrm>
            <a:off x="5867400" y="5867400"/>
            <a:ext cx="2514600" cy="381000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0066FF"/>
                </a:solidFill>
                <a:latin typeface="Century Schoolbook" pitchFamily="18" charset="0"/>
              </a:rPr>
              <a:t>Menjual aktiva tetap</a:t>
            </a:r>
          </a:p>
        </p:txBody>
      </p:sp>
      <p:sp>
        <p:nvSpPr>
          <p:cNvPr id="57378" name="Line 34"/>
          <p:cNvSpPr>
            <a:spLocks noChangeShapeType="1"/>
          </p:cNvSpPr>
          <p:nvPr/>
        </p:nvSpPr>
        <p:spPr bwMode="auto">
          <a:xfrm>
            <a:off x="5486400" y="4495800"/>
            <a:ext cx="13716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79" name="Text Box 35"/>
          <p:cNvSpPr txBox="1">
            <a:spLocks noChangeArrowheads="1"/>
          </p:cNvSpPr>
          <p:nvPr/>
        </p:nvSpPr>
        <p:spPr bwMode="auto">
          <a:xfrm>
            <a:off x="6232525" y="4887913"/>
            <a:ext cx="509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entury Schoolbook" pitchFamily="18" charset="0"/>
              </a:rPr>
              <a:t>PPN</a:t>
            </a:r>
          </a:p>
        </p:txBody>
      </p:sp>
      <p:sp>
        <p:nvSpPr>
          <p:cNvPr id="57380" name="Text Box 36"/>
          <p:cNvSpPr txBox="1">
            <a:spLocks noChangeArrowheads="1"/>
          </p:cNvSpPr>
          <p:nvPr/>
        </p:nvSpPr>
        <p:spPr bwMode="auto">
          <a:xfrm>
            <a:off x="5470525" y="2881313"/>
            <a:ext cx="23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Century Schoolbook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2971800"/>
          </a:xfrm>
        </p:spPr>
        <p:txBody>
          <a:bodyPr/>
          <a:lstStyle/>
          <a:p>
            <a:pPr>
              <a:defRPr/>
            </a:pPr>
            <a:r>
              <a:rPr lang="id-ID" dirty="0" smtClean="0"/>
              <a:t>PAJAK PERTAMBAHAN NILAI DAN PAJAK PENJUALAN ATAS BARANG MEWAH</a:t>
            </a:r>
            <a:br>
              <a:rPr lang="id-ID" dirty="0" smtClean="0"/>
            </a:br>
            <a:r>
              <a:rPr lang="id-ID" dirty="0" smtClean="0"/>
              <a:t>(PPN / PPnBM)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52CE8-60B7-4F7B-A53A-572A24CA3336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1371600" y="3200400"/>
            <a:ext cx="7086600" cy="3276600"/>
            <a:chOff x="217" y="1652"/>
            <a:chExt cx="2186" cy="643"/>
          </a:xfrm>
        </p:grpSpPr>
        <p:pic>
          <p:nvPicPr>
            <p:cNvPr id="60421" name="Picture 43" descr="FIREENGN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7" y="1652"/>
              <a:ext cx="2186" cy="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22" name="Picture 44" descr="HYDRANT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7" y="1993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68CB0E-6AE8-4157-A7C0-F965E6C0E222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6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68313"/>
            <a:ext cx="7772400" cy="1152525"/>
          </a:xfrm>
          <a:solidFill>
            <a:srgbClr val="FFFF66"/>
          </a:solidFill>
        </p:spPr>
        <p:txBody>
          <a:bodyPr/>
          <a:lstStyle/>
          <a:p>
            <a:pPr eaLnBrk="1" hangingPunct="1">
              <a:defRPr/>
            </a:pPr>
            <a:r>
              <a:rPr lang="id-ID" sz="3600" b="1" dirty="0" smtClean="0">
                <a:solidFill>
                  <a:srgbClr val="000066"/>
                </a:solidFill>
                <a:effectLst/>
              </a:rPr>
              <a:t>PENGERTIAN PEMUNGUT PPN</a:t>
            </a:r>
            <a:endParaRPr lang="en-US" sz="3600" dirty="0" smtClean="0">
              <a:solidFill>
                <a:srgbClr val="000066"/>
              </a:solidFill>
            </a:endParaRPr>
          </a:p>
        </p:txBody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88" y="2643189"/>
            <a:ext cx="6816725" cy="2309812"/>
          </a:xfrm>
          <a:solidFill>
            <a:srgbClr val="FFFF66"/>
          </a:solidFill>
          <a:ln>
            <a:solidFill>
              <a:schemeClr val="tx1"/>
            </a:solidFill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id-ID" sz="2000" b="1" dirty="0" smtClean="0">
                <a:solidFill>
                  <a:srgbClr val="000066"/>
                </a:solidFill>
              </a:rPr>
              <a:t>Bendahara Pemerintah, Badan, atau Instansi Pemerintah yang ditunjuk oleh Menteri Keuangan untuk memungut, menyetor, dan melaporkan pajak yang terutang oleh PKP atas penyerahan BKP dan/atau penyerahan JKP kepada Bendahara Pemerintah, Badan, dan Instansi Pemerintah tersebut.</a:t>
            </a:r>
            <a:endParaRPr lang="en-US" sz="2000" b="1" dirty="0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124EC-2D35-46C7-8EA6-D3E09102F68B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62467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2468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5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5646738" cy="1371600"/>
          </a:xfrm>
          <a:solidFill>
            <a:srgbClr val="DDDDDD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000066"/>
                </a:solidFill>
              </a:rPr>
              <a:t>P</a:t>
            </a:r>
            <a:r>
              <a:rPr lang="id-ID" sz="3200" dirty="0" smtClean="0">
                <a:solidFill>
                  <a:srgbClr val="000066"/>
                </a:solidFill>
              </a:rPr>
              <a:t>PN / PPnBM</a:t>
            </a:r>
            <a:endParaRPr lang="en-US" sz="3200" dirty="0" smtClean="0">
              <a:solidFill>
                <a:srgbClr val="000066"/>
              </a:solidFill>
            </a:endParaRPr>
          </a:p>
        </p:txBody>
      </p:sp>
      <p:sp>
        <p:nvSpPr>
          <p:cNvPr id="758789" name="Rectangle 5"/>
          <p:cNvSpPr>
            <a:spLocks noChangeArrowheads="1"/>
          </p:cNvSpPr>
          <p:nvPr/>
        </p:nvSpPr>
        <p:spPr bwMode="auto">
          <a:xfrm>
            <a:off x="609600" y="1524000"/>
            <a:ext cx="3200400" cy="990600"/>
          </a:xfrm>
          <a:prstGeom prst="rect">
            <a:avLst/>
          </a:prstGeom>
          <a:solidFill>
            <a:srgbClr val="CC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PAJAK </a:t>
            </a:r>
          </a:p>
          <a:p>
            <a:pPr algn="ctr" eaLnBrk="0" hangingPunct="0">
              <a:defRPr/>
            </a:pPr>
            <a:r>
              <a:rPr lang="en-US" sz="20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PERTAMBAHAN</a:t>
            </a:r>
          </a:p>
          <a:p>
            <a:pPr algn="ctr" eaLnBrk="0" hangingPunct="0">
              <a:defRPr/>
            </a:pPr>
            <a:r>
              <a:rPr lang="en-US" sz="20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NILAI (PPN)</a:t>
            </a:r>
          </a:p>
        </p:txBody>
      </p:sp>
      <p:sp>
        <p:nvSpPr>
          <p:cNvPr id="62471" name="Rectangle 6"/>
          <p:cNvSpPr>
            <a:spLocks noChangeArrowheads="1"/>
          </p:cNvSpPr>
          <p:nvPr/>
        </p:nvSpPr>
        <p:spPr bwMode="auto">
          <a:xfrm>
            <a:off x="381000" y="2895600"/>
            <a:ext cx="3581400" cy="1162050"/>
          </a:xfrm>
          <a:prstGeom prst="rect">
            <a:avLst/>
          </a:prstGeom>
          <a:solidFill>
            <a:srgbClr val="CCFF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PAJAK YG DIKENAKAN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ATAS KONSUMSI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BARANG DAN JASA </a:t>
            </a:r>
          </a:p>
        </p:txBody>
      </p:sp>
      <p:sp>
        <p:nvSpPr>
          <p:cNvPr id="758791" name="Rectangle 7"/>
          <p:cNvSpPr>
            <a:spLocks noChangeArrowheads="1"/>
          </p:cNvSpPr>
          <p:nvPr/>
        </p:nvSpPr>
        <p:spPr bwMode="auto">
          <a:xfrm>
            <a:off x="5334000" y="1524000"/>
            <a:ext cx="3276600" cy="990600"/>
          </a:xfrm>
          <a:prstGeom prst="rect">
            <a:avLst/>
          </a:prstGeom>
          <a:solidFill>
            <a:srgbClr val="CC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PAJAK PENJUALAN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ATAS BARANG MEWAH 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(PPn BM)</a:t>
            </a:r>
          </a:p>
        </p:txBody>
      </p:sp>
      <p:sp>
        <p:nvSpPr>
          <p:cNvPr id="62473" name="Rectangle 8"/>
          <p:cNvSpPr>
            <a:spLocks noChangeArrowheads="1"/>
          </p:cNvSpPr>
          <p:nvPr/>
        </p:nvSpPr>
        <p:spPr bwMode="auto">
          <a:xfrm>
            <a:off x="5029200" y="2895600"/>
            <a:ext cx="3810000" cy="1233488"/>
          </a:xfrm>
          <a:prstGeom prst="rect">
            <a:avLst/>
          </a:prstGeom>
          <a:solidFill>
            <a:srgbClr val="CCFF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PAJAK YG DIKENAKAN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ATAS KONSUMSI BARANG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YG BERDSRKAN KMK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TERGOLONG BRG MEWAH</a:t>
            </a:r>
          </a:p>
        </p:txBody>
      </p:sp>
      <p:sp>
        <p:nvSpPr>
          <p:cNvPr id="62474" name="Rectangle 9"/>
          <p:cNvSpPr>
            <a:spLocks noChangeArrowheads="1"/>
          </p:cNvSpPr>
          <p:nvPr/>
        </p:nvSpPr>
        <p:spPr bwMode="auto">
          <a:xfrm>
            <a:off x="1633538" y="5334000"/>
            <a:ext cx="5978525" cy="12192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00"/>
                </a:solidFill>
                <a:latin typeface="Arial" pitchFamily="34" charset="0"/>
              </a:rPr>
              <a:t>WILAYAH RI YG DI DALAMNYA </a:t>
            </a:r>
          </a:p>
          <a:p>
            <a:pPr algn="ctr" eaLnBrk="0" hangingPunct="0"/>
            <a:r>
              <a:rPr lang="en-US">
                <a:solidFill>
                  <a:srgbClr val="000000"/>
                </a:solidFill>
                <a:latin typeface="Arial" pitchFamily="34" charset="0"/>
              </a:rPr>
              <a:t>BERLAKU PERATURAN </a:t>
            </a:r>
          </a:p>
          <a:p>
            <a:pPr algn="ctr" eaLnBrk="0" hangingPunct="0"/>
            <a:r>
              <a:rPr lang="en-US">
                <a:solidFill>
                  <a:srgbClr val="000000"/>
                </a:solidFill>
                <a:latin typeface="Arial" pitchFamily="34" charset="0"/>
              </a:rPr>
              <a:t>PERUNDANG-UNDANGAN PABEAN</a:t>
            </a:r>
          </a:p>
        </p:txBody>
      </p:sp>
      <p:sp>
        <p:nvSpPr>
          <p:cNvPr id="62475" name="AutoShape 10"/>
          <p:cNvSpPr>
            <a:spLocks noChangeArrowheads="1"/>
          </p:cNvSpPr>
          <p:nvPr/>
        </p:nvSpPr>
        <p:spPr bwMode="auto">
          <a:xfrm flipH="1">
            <a:off x="1447800" y="2590800"/>
            <a:ext cx="1406525" cy="3333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 flipH="1">
            <a:off x="6400800" y="2514600"/>
            <a:ext cx="1406525" cy="3333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2477" name="AutoShape 12"/>
          <p:cNvSpPr>
            <a:spLocks noChangeArrowheads="1"/>
          </p:cNvSpPr>
          <p:nvPr/>
        </p:nvSpPr>
        <p:spPr bwMode="auto">
          <a:xfrm flipH="1">
            <a:off x="3200400" y="4114800"/>
            <a:ext cx="2625725" cy="50482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6600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2478" name="Rectangle 13"/>
          <p:cNvSpPr>
            <a:spLocks noChangeArrowheads="1"/>
          </p:cNvSpPr>
          <p:nvPr/>
        </p:nvSpPr>
        <p:spPr bwMode="auto">
          <a:xfrm>
            <a:off x="3657600" y="3962400"/>
            <a:ext cx="162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2479" name="Rectangle 14"/>
          <p:cNvSpPr>
            <a:spLocks noChangeArrowheads="1"/>
          </p:cNvSpPr>
          <p:nvPr/>
        </p:nvSpPr>
        <p:spPr bwMode="auto">
          <a:xfrm>
            <a:off x="3581400" y="4191000"/>
            <a:ext cx="182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DI DALAM</a:t>
            </a:r>
          </a:p>
        </p:txBody>
      </p:sp>
      <p:sp>
        <p:nvSpPr>
          <p:cNvPr id="62480" name="Rectangle 15"/>
          <p:cNvSpPr>
            <a:spLocks noChangeArrowheads="1"/>
          </p:cNvSpPr>
          <p:nvPr/>
        </p:nvSpPr>
        <p:spPr bwMode="auto">
          <a:xfrm>
            <a:off x="3124200" y="4724400"/>
            <a:ext cx="2930525" cy="504825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00"/>
                </a:solidFill>
                <a:latin typeface="Arial" pitchFamily="34" charset="0"/>
              </a:rPr>
              <a:t>DAERAH PABEAN</a:t>
            </a:r>
          </a:p>
        </p:txBody>
      </p:sp>
      <p:sp>
        <p:nvSpPr>
          <p:cNvPr id="62481" name="Text Box 16"/>
          <p:cNvSpPr txBox="1">
            <a:spLocks noChangeArrowheads="1"/>
          </p:cNvSpPr>
          <p:nvPr/>
        </p:nvSpPr>
        <p:spPr bwMode="auto">
          <a:xfrm rot="-3289524">
            <a:off x="-38894" y="86519"/>
            <a:ext cx="1573213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3600">
                <a:solidFill>
                  <a:schemeClr val="folHlink"/>
                </a:solidFill>
              </a:rPr>
              <a:t>PPN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8474D-17B8-4D54-A2C9-F4EBF946AE02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1219200" y="842963"/>
            <a:ext cx="6891338" cy="1062037"/>
          </a:xfrm>
          <a:prstGeom prst="rect">
            <a:avLst/>
          </a:prstGeom>
          <a:solidFill>
            <a:srgbClr val="E0F963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800">
                <a:solidFill>
                  <a:srgbClr val="000066"/>
                </a:solidFill>
                <a:latin typeface="Arial" pitchFamily="34" charset="0"/>
              </a:rPr>
              <a:t>PEMUNGUT PPN</a:t>
            </a:r>
          </a:p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(Sejak 1 Januari 2004)</a:t>
            </a:r>
          </a:p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KMK No. 563/KMK.03/2003</a:t>
            </a:r>
          </a:p>
        </p:txBody>
      </p:sp>
      <p:sp>
        <p:nvSpPr>
          <p:cNvPr id="63492" name="AutoShape 3"/>
          <p:cNvSpPr>
            <a:spLocks noChangeArrowheads="1"/>
          </p:cNvSpPr>
          <p:nvPr/>
        </p:nvSpPr>
        <p:spPr bwMode="auto">
          <a:xfrm>
            <a:off x="5486400" y="2895600"/>
            <a:ext cx="2743200" cy="1304925"/>
          </a:xfrm>
          <a:prstGeom prst="roundRect">
            <a:avLst>
              <a:gd name="adj" fmla="val 6019"/>
            </a:avLst>
          </a:prstGeom>
          <a:solidFill>
            <a:srgbClr val="02AA7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BENDAHARAWAN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PEMERINTAH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PUSAT/DAERAH</a:t>
            </a:r>
          </a:p>
        </p:txBody>
      </p:sp>
      <p:sp>
        <p:nvSpPr>
          <p:cNvPr id="63493" name="AutoShape 4"/>
          <p:cNvSpPr>
            <a:spLocks noChangeArrowheads="1"/>
          </p:cNvSpPr>
          <p:nvPr/>
        </p:nvSpPr>
        <p:spPr bwMode="auto">
          <a:xfrm>
            <a:off x="1219200" y="2895600"/>
            <a:ext cx="2667000" cy="1304925"/>
          </a:xfrm>
          <a:prstGeom prst="roundRect">
            <a:avLst>
              <a:gd name="adj" fmla="val 6019"/>
            </a:avLst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BENDAHARAWAN 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KPKN</a:t>
            </a:r>
          </a:p>
        </p:txBody>
      </p:sp>
      <p:sp>
        <p:nvSpPr>
          <p:cNvPr id="63494" name="Rectangle 5"/>
          <p:cNvSpPr>
            <a:spLocks noChangeArrowheads="1"/>
          </p:cNvSpPr>
          <p:nvPr/>
        </p:nvSpPr>
        <p:spPr bwMode="auto">
          <a:xfrm>
            <a:off x="2133600" y="2362200"/>
            <a:ext cx="5041900" cy="71438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3495" name="AutoShape 6"/>
          <p:cNvSpPr>
            <a:spLocks noChangeArrowheads="1"/>
          </p:cNvSpPr>
          <p:nvPr/>
        </p:nvSpPr>
        <p:spPr bwMode="auto">
          <a:xfrm flipH="1">
            <a:off x="2076450" y="2409825"/>
            <a:ext cx="254000" cy="242888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3496" name="AutoShape 7"/>
          <p:cNvSpPr>
            <a:spLocks noChangeArrowheads="1"/>
          </p:cNvSpPr>
          <p:nvPr/>
        </p:nvSpPr>
        <p:spPr bwMode="auto">
          <a:xfrm flipH="1">
            <a:off x="6977063" y="2362200"/>
            <a:ext cx="254000" cy="242888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3497" name="Rectangle 8"/>
          <p:cNvSpPr>
            <a:spLocks noChangeArrowheads="1"/>
          </p:cNvSpPr>
          <p:nvPr/>
        </p:nvSpPr>
        <p:spPr bwMode="auto">
          <a:xfrm>
            <a:off x="4495800" y="2057400"/>
            <a:ext cx="203200" cy="357188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A05240-9D00-4B00-BA1F-2737C4FDB001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1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17" name="AutoShape 4"/>
          <p:cNvSpPr>
            <a:spLocks noChangeArrowheads="1"/>
          </p:cNvSpPr>
          <p:nvPr/>
        </p:nvSpPr>
        <p:spPr bwMode="auto">
          <a:xfrm>
            <a:off x="287338" y="4791075"/>
            <a:ext cx="4048125" cy="390525"/>
          </a:xfrm>
          <a:prstGeom prst="roundRect">
            <a:avLst>
              <a:gd name="adj" fmla="val 4361"/>
            </a:avLst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18" name="Rectangle 5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7085013" cy="1101725"/>
          </a:xfrm>
          <a:noFill/>
        </p:spPr>
        <p:txBody>
          <a:bodyPr wrap="none" lIns="90488" tIns="44450" rIns="90488" bIns="44450"/>
          <a:lstStyle/>
          <a:p>
            <a:pPr eaLnBrk="1" hangingPunct="1"/>
            <a:r>
              <a:rPr lang="en-US" sz="2800" b="1" smtClean="0">
                <a:solidFill>
                  <a:schemeClr val="tx1"/>
                </a:solidFill>
                <a:effectLst/>
              </a:rPr>
              <a:t>SAAT DAN DASAR</a:t>
            </a:r>
            <a:br>
              <a:rPr lang="en-US" sz="2800" b="1" smtClean="0">
                <a:solidFill>
                  <a:schemeClr val="tx1"/>
                </a:solidFill>
                <a:effectLst/>
              </a:rPr>
            </a:br>
            <a:r>
              <a:rPr lang="en-US" sz="2800" b="1" smtClean="0">
                <a:solidFill>
                  <a:schemeClr val="tx1"/>
                </a:solidFill>
                <a:effectLst/>
              </a:rPr>
              <a:t>PEMUNGUTAN PPN DAN PPn BM</a:t>
            </a:r>
          </a:p>
        </p:txBody>
      </p:sp>
      <p:sp>
        <p:nvSpPr>
          <p:cNvPr id="64519" name="AutoShape 6"/>
          <p:cNvSpPr>
            <a:spLocks noChangeArrowheads="1"/>
          </p:cNvSpPr>
          <p:nvPr/>
        </p:nvSpPr>
        <p:spPr bwMode="auto">
          <a:xfrm>
            <a:off x="617538" y="2462213"/>
            <a:ext cx="7908925" cy="50482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SAAT PEMBAYARAN OLEH BENDAHARAWAN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KEPADA PKP REKANAN</a:t>
            </a:r>
          </a:p>
        </p:txBody>
      </p:sp>
      <p:sp>
        <p:nvSpPr>
          <p:cNvPr id="64520" name="Rectangle 7"/>
          <p:cNvSpPr>
            <a:spLocks noChangeArrowheads="1"/>
          </p:cNvSpPr>
          <p:nvPr/>
        </p:nvSpPr>
        <p:spPr bwMode="auto">
          <a:xfrm>
            <a:off x="798513" y="3532188"/>
            <a:ext cx="75501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21" name="AutoShape 8"/>
          <p:cNvSpPr>
            <a:spLocks noChangeArrowheads="1"/>
          </p:cNvSpPr>
          <p:nvPr/>
        </p:nvSpPr>
        <p:spPr bwMode="auto">
          <a:xfrm>
            <a:off x="2166938" y="1504950"/>
            <a:ext cx="4810125" cy="61912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PEMUNGUTAN</a:t>
            </a:r>
          </a:p>
          <a:p>
            <a:pPr algn="ctr" eaLnBrk="0" hangingPunct="0"/>
            <a:r>
              <a:rPr lang="en-US" sz="2000">
                <a:latin typeface="Arial" pitchFamily="34" charset="0"/>
              </a:rPr>
              <a:t>PPN DAN PPn BM</a:t>
            </a:r>
          </a:p>
        </p:txBody>
      </p:sp>
      <p:sp>
        <p:nvSpPr>
          <p:cNvPr id="64522" name="AutoShape 9"/>
          <p:cNvSpPr>
            <a:spLocks noChangeArrowheads="1"/>
          </p:cNvSpPr>
          <p:nvPr/>
        </p:nvSpPr>
        <p:spPr bwMode="auto">
          <a:xfrm flipH="1">
            <a:off x="3792538" y="2176463"/>
            <a:ext cx="1558925" cy="219075"/>
          </a:xfrm>
          <a:prstGeom prst="downArrow">
            <a:avLst>
              <a:gd name="adj1" fmla="val 75009"/>
              <a:gd name="adj2" fmla="val 75014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23" name="AutoShape 10"/>
          <p:cNvSpPr>
            <a:spLocks noChangeArrowheads="1"/>
          </p:cNvSpPr>
          <p:nvPr/>
        </p:nvSpPr>
        <p:spPr bwMode="auto">
          <a:xfrm flipH="1">
            <a:off x="3805238" y="3019425"/>
            <a:ext cx="1533525" cy="233363"/>
          </a:xfrm>
          <a:prstGeom prst="downArrow">
            <a:avLst>
              <a:gd name="adj1" fmla="val 75009"/>
              <a:gd name="adj2" fmla="val 76935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24" name="AutoShape 11"/>
          <p:cNvSpPr>
            <a:spLocks noChangeArrowheads="1"/>
          </p:cNvSpPr>
          <p:nvPr/>
        </p:nvSpPr>
        <p:spPr bwMode="auto">
          <a:xfrm>
            <a:off x="1328738" y="3505200"/>
            <a:ext cx="6486525" cy="6762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endParaRPr lang="en-US" sz="1600">
              <a:latin typeface="Arial" pitchFamily="34" charset="0"/>
            </a:endParaRPr>
          </a:p>
          <a:p>
            <a:pPr algn="ctr" eaLnBrk="0" hangingPunct="0"/>
            <a:r>
              <a:rPr lang="en-US" sz="1600">
                <a:latin typeface="Arial" pitchFamily="34" charset="0"/>
              </a:rPr>
              <a:t>PEMBAYARAN OLEH BENDAHARAWAN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TERMASUK PPN DAN/ATAU PPn BM</a:t>
            </a:r>
          </a:p>
        </p:txBody>
      </p:sp>
      <p:sp>
        <p:nvSpPr>
          <p:cNvPr id="64525" name="AutoShape 12"/>
          <p:cNvSpPr>
            <a:spLocks noChangeArrowheads="1"/>
          </p:cNvSpPr>
          <p:nvPr/>
        </p:nvSpPr>
        <p:spPr bwMode="auto">
          <a:xfrm>
            <a:off x="2497138" y="3319463"/>
            <a:ext cx="4149725" cy="39052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DASAR PEMUNGUTAN</a:t>
            </a:r>
          </a:p>
        </p:txBody>
      </p:sp>
      <p:sp>
        <p:nvSpPr>
          <p:cNvPr id="64526" name="AutoShape 13"/>
          <p:cNvSpPr>
            <a:spLocks noChangeArrowheads="1"/>
          </p:cNvSpPr>
          <p:nvPr/>
        </p:nvSpPr>
        <p:spPr bwMode="auto">
          <a:xfrm>
            <a:off x="4673600" y="4776788"/>
            <a:ext cx="4259263" cy="404812"/>
          </a:xfrm>
          <a:prstGeom prst="roundRect">
            <a:avLst>
              <a:gd name="adj" fmla="val 4361"/>
            </a:avLst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27" name="AutoShape 14"/>
          <p:cNvSpPr>
            <a:spLocks noChangeArrowheads="1"/>
          </p:cNvSpPr>
          <p:nvPr/>
        </p:nvSpPr>
        <p:spPr bwMode="auto">
          <a:xfrm>
            <a:off x="3741738" y="4362450"/>
            <a:ext cx="1660525" cy="304800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CONTOH</a:t>
            </a:r>
          </a:p>
        </p:txBody>
      </p:sp>
      <p:sp>
        <p:nvSpPr>
          <p:cNvPr id="64528" name="Rectangle 15"/>
          <p:cNvSpPr>
            <a:spLocks noChangeArrowheads="1"/>
          </p:cNvSpPr>
          <p:nvPr/>
        </p:nvSpPr>
        <p:spPr bwMode="auto">
          <a:xfrm>
            <a:off x="382588" y="4887913"/>
            <a:ext cx="3857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solidFill>
                  <a:srgbClr val="001918"/>
                </a:solidFill>
                <a:latin typeface="Arial" pitchFamily="34" charset="0"/>
              </a:rPr>
              <a:t>TIDAK TERUTANG PPn BM</a:t>
            </a:r>
          </a:p>
        </p:txBody>
      </p:sp>
      <p:sp>
        <p:nvSpPr>
          <p:cNvPr id="64529" name="Rectangle 16"/>
          <p:cNvSpPr>
            <a:spLocks noChangeArrowheads="1"/>
          </p:cNvSpPr>
          <p:nvPr/>
        </p:nvSpPr>
        <p:spPr bwMode="auto">
          <a:xfrm>
            <a:off x="4779963" y="4857750"/>
            <a:ext cx="4059237" cy="3333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TERUTANG PPn BM 20%</a:t>
            </a:r>
          </a:p>
        </p:txBody>
      </p:sp>
      <p:sp>
        <p:nvSpPr>
          <p:cNvPr id="64530" name="Rectangle 17"/>
          <p:cNvSpPr>
            <a:spLocks noChangeArrowheads="1"/>
          </p:cNvSpPr>
          <p:nvPr/>
        </p:nvSpPr>
        <p:spPr bwMode="auto">
          <a:xfrm>
            <a:off x="312738" y="5348288"/>
            <a:ext cx="4022725" cy="661987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solidFill>
                  <a:srgbClr val="001918"/>
                </a:solidFill>
                <a:latin typeface="Arial" pitchFamily="34" charset="0"/>
              </a:rPr>
              <a:t>PPN YG DIPUNGUT</a:t>
            </a:r>
          </a:p>
          <a:p>
            <a:pPr algn="ctr" eaLnBrk="0" hangingPunct="0"/>
            <a:r>
              <a:rPr lang="en-US" sz="1400">
                <a:solidFill>
                  <a:srgbClr val="001918"/>
                </a:solidFill>
                <a:latin typeface="Arial" pitchFamily="34" charset="0"/>
              </a:rPr>
              <a:t>10/110</a:t>
            </a:r>
          </a:p>
        </p:txBody>
      </p:sp>
      <p:sp>
        <p:nvSpPr>
          <p:cNvPr id="64531" name="Rectangle 18"/>
          <p:cNvSpPr>
            <a:spLocks noChangeArrowheads="1"/>
          </p:cNvSpPr>
          <p:nvPr/>
        </p:nvSpPr>
        <p:spPr bwMode="auto">
          <a:xfrm>
            <a:off x="4673600" y="5348288"/>
            <a:ext cx="4233863" cy="661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marL="114300" indent="-114300" eaLnBrk="0" hangingPunct="0"/>
            <a:r>
              <a:rPr lang="en-US" sz="1400">
                <a:latin typeface="Arial" pitchFamily="34" charset="0"/>
              </a:rPr>
              <a:t>YG DIPUNGUT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400">
                <a:latin typeface="Arial" pitchFamily="34" charset="0"/>
              </a:rPr>
              <a:t>PPN 10/130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400">
                <a:latin typeface="Arial" pitchFamily="34" charset="0"/>
              </a:rPr>
              <a:t>PPn BM  20/130</a:t>
            </a:r>
          </a:p>
        </p:txBody>
      </p:sp>
      <p:sp>
        <p:nvSpPr>
          <p:cNvPr id="64532" name="AutoShape 19"/>
          <p:cNvSpPr>
            <a:spLocks noChangeArrowheads="1"/>
          </p:cNvSpPr>
          <p:nvPr/>
        </p:nvSpPr>
        <p:spPr bwMode="auto">
          <a:xfrm>
            <a:off x="2624138" y="6305550"/>
            <a:ext cx="3895725" cy="376238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DASAR PEMUNGUTAN</a:t>
            </a:r>
          </a:p>
        </p:txBody>
      </p:sp>
      <p:sp>
        <p:nvSpPr>
          <p:cNvPr id="64533" name="AutoShape 20"/>
          <p:cNvSpPr>
            <a:spLocks noChangeArrowheads="1"/>
          </p:cNvSpPr>
          <p:nvPr/>
        </p:nvSpPr>
        <p:spPr bwMode="auto">
          <a:xfrm flipH="1">
            <a:off x="3563938" y="6062663"/>
            <a:ext cx="2016125" cy="176212"/>
          </a:xfrm>
          <a:prstGeom prst="downArrow">
            <a:avLst>
              <a:gd name="adj1" fmla="val 75009"/>
              <a:gd name="adj2" fmla="val 61551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34" name="Arc 21"/>
          <p:cNvSpPr>
            <a:spLocks/>
          </p:cNvSpPr>
          <p:nvPr/>
        </p:nvSpPr>
        <p:spPr bwMode="auto">
          <a:xfrm>
            <a:off x="5435600" y="4522788"/>
            <a:ext cx="1211263" cy="2238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50800" cap="rnd">
            <a:solidFill>
              <a:srgbClr val="955A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35" name="Arc 22"/>
          <p:cNvSpPr>
            <a:spLocks/>
          </p:cNvSpPr>
          <p:nvPr/>
        </p:nvSpPr>
        <p:spPr bwMode="auto">
          <a:xfrm>
            <a:off x="2476500" y="4522788"/>
            <a:ext cx="1211263" cy="22383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21485"/>
                </a:moveTo>
                <a:cubicBezTo>
                  <a:pt x="63" y="9615"/>
                  <a:pt x="9692" y="20"/>
                  <a:pt x="21562" y="0"/>
                </a:cubicBezTo>
              </a:path>
              <a:path w="21600" h="21600" stroke="0" extrusionOk="0">
                <a:moveTo>
                  <a:pt x="0" y="21485"/>
                </a:moveTo>
                <a:cubicBezTo>
                  <a:pt x="63" y="9615"/>
                  <a:pt x="9692" y="20"/>
                  <a:pt x="21562" y="0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/>
          </a:solidFill>
          <a:ln w="50800" cap="rnd">
            <a:solidFill>
              <a:srgbClr val="955A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36" name="AutoShape 23"/>
          <p:cNvSpPr>
            <a:spLocks noChangeArrowheads="1"/>
          </p:cNvSpPr>
          <p:nvPr/>
        </p:nvSpPr>
        <p:spPr bwMode="auto">
          <a:xfrm flipH="1">
            <a:off x="4376738" y="4233863"/>
            <a:ext cx="390525" cy="104775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37" name="AutoShape 24"/>
          <p:cNvSpPr>
            <a:spLocks noChangeArrowheads="1"/>
          </p:cNvSpPr>
          <p:nvPr/>
        </p:nvSpPr>
        <p:spPr bwMode="auto">
          <a:xfrm flipH="1">
            <a:off x="2014538" y="5219700"/>
            <a:ext cx="339725" cy="104775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4538" name="AutoShape 25"/>
          <p:cNvSpPr>
            <a:spLocks noChangeArrowheads="1"/>
          </p:cNvSpPr>
          <p:nvPr/>
        </p:nvSpPr>
        <p:spPr bwMode="auto">
          <a:xfrm flipH="1">
            <a:off x="6662738" y="5219700"/>
            <a:ext cx="339725" cy="104775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bg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228600" y="3048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C4BBC-7C8A-45B0-BBE5-C0117EA8FC8D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65539" name="Freeform 2"/>
          <p:cNvSpPr>
            <a:spLocks/>
          </p:cNvSpPr>
          <p:nvPr/>
        </p:nvSpPr>
        <p:spPr bwMode="auto">
          <a:xfrm>
            <a:off x="5664200" y="3228975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5540" name="Freeform 3"/>
          <p:cNvSpPr>
            <a:spLocks/>
          </p:cNvSpPr>
          <p:nvPr/>
        </p:nvSpPr>
        <p:spPr bwMode="auto">
          <a:xfrm>
            <a:off x="5232400" y="2943225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5541" name="Rectangle 4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42" name="Rectangle 5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97702" name="Rectangle 6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59700" cy="684213"/>
          </a:xfrm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smtClean="0">
                <a:solidFill>
                  <a:schemeClr val="tx1"/>
                </a:solidFill>
              </a:rPr>
              <a:t>TATA CARA PEMUNGUTAN</a:t>
            </a:r>
          </a:p>
        </p:txBody>
      </p:sp>
      <p:sp>
        <p:nvSpPr>
          <p:cNvPr id="65544" name="AutoShape 7"/>
          <p:cNvSpPr>
            <a:spLocks noChangeArrowheads="1"/>
          </p:cNvSpPr>
          <p:nvPr/>
        </p:nvSpPr>
        <p:spPr bwMode="auto">
          <a:xfrm>
            <a:off x="922338" y="1204913"/>
            <a:ext cx="7502525" cy="6762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REKANAN MENYAMPAIKAN</a:t>
            </a:r>
          </a:p>
          <a:p>
            <a:pPr algn="ctr" eaLnBrk="0" hangingPunct="0"/>
            <a:r>
              <a:rPr lang="en-US" sz="2000">
                <a:latin typeface="Arial" pitchFamily="34" charset="0"/>
              </a:rPr>
              <a:t>TAGIHAN KEPADA BENDAHARAWAN</a:t>
            </a:r>
          </a:p>
        </p:txBody>
      </p:sp>
      <p:sp>
        <p:nvSpPr>
          <p:cNvPr id="65545" name="AutoShape 8"/>
          <p:cNvSpPr>
            <a:spLocks noChangeArrowheads="1"/>
          </p:cNvSpPr>
          <p:nvPr/>
        </p:nvSpPr>
        <p:spPr bwMode="auto">
          <a:xfrm>
            <a:off x="388938" y="2633663"/>
            <a:ext cx="3540125" cy="604837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SSP</a:t>
            </a:r>
          </a:p>
        </p:txBody>
      </p:sp>
      <p:sp>
        <p:nvSpPr>
          <p:cNvPr id="65546" name="Freeform 9"/>
          <p:cNvSpPr>
            <a:spLocks/>
          </p:cNvSpPr>
          <p:nvPr/>
        </p:nvSpPr>
        <p:spPr bwMode="auto">
          <a:xfrm>
            <a:off x="4800600" y="2628900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5547" name="Rectangle 10"/>
          <p:cNvSpPr>
            <a:spLocks noChangeArrowheads="1"/>
          </p:cNvSpPr>
          <p:nvPr/>
        </p:nvSpPr>
        <p:spPr bwMode="auto">
          <a:xfrm>
            <a:off x="4954588" y="2689225"/>
            <a:ext cx="2790825" cy="3333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>
                <a:latin typeface="Arial" pitchFamily="34" charset="0"/>
              </a:rPr>
              <a:t>FAKTUR PAJAK</a:t>
            </a:r>
          </a:p>
        </p:txBody>
      </p:sp>
      <p:sp>
        <p:nvSpPr>
          <p:cNvPr id="65548" name="Rectangle 11"/>
          <p:cNvSpPr>
            <a:spLocks noChangeArrowheads="1"/>
          </p:cNvSpPr>
          <p:nvPr/>
        </p:nvSpPr>
        <p:spPr bwMode="auto">
          <a:xfrm>
            <a:off x="4929188" y="3455988"/>
            <a:ext cx="354012" cy="2016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1</a:t>
            </a:r>
          </a:p>
        </p:txBody>
      </p:sp>
      <p:sp>
        <p:nvSpPr>
          <p:cNvPr id="65549" name="Rectangle 12"/>
          <p:cNvSpPr>
            <a:spLocks noChangeArrowheads="1"/>
          </p:cNvSpPr>
          <p:nvPr/>
        </p:nvSpPr>
        <p:spPr bwMode="auto">
          <a:xfrm>
            <a:off x="5335588" y="3829050"/>
            <a:ext cx="354012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2</a:t>
            </a:r>
          </a:p>
        </p:txBody>
      </p:sp>
      <p:sp>
        <p:nvSpPr>
          <p:cNvPr id="65550" name="Rectangle 13"/>
          <p:cNvSpPr>
            <a:spLocks noChangeArrowheads="1"/>
          </p:cNvSpPr>
          <p:nvPr/>
        </p:nvSpPr>
        <p:spPr bwMode="auto">
          <a:xfrm>
            <a:off x="5741988" y="4114800"/>
            <a:ext cx="354012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3</a:t>
            </a:r>
          </a:p>
        </p:txBody>
      </p:sp>
      <p:sp>
        <p:nvSpPr>
          <p:cNvPr id="65551" name="Rectangle 14"/>
          <p:cNvSpPr>
            <a:spLocks noChangeArrowheads="1"/>
          </p:cNvSpPr>
          <p:nvPr/>
        </p:nvSpPr>
        <p:spPr bwMode="auto">
          <a:xfrm>
            <a:off x="4578350" y="5324475"/>
            <a:ext cx="317658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0">
                <a:latin typeface="Impress BT" charset="0"/>
              </a:rPr>
              <a:t>BENDAHARAWAN</a:t>
            </a:r>
          </a:p>
        </p:txBody>
      </p:sp>
      <p:sp>
        <p:nvSpPr>
          <p:cNvPr id="65552" name="Rectangle 15"/>
          <p:cNvSpPr>
            <a:spLocks noChangeArrowheads="1"/>
          </p:cNvSpPr>
          <p:nvPr/>
        </p:nvSpPr>
        <p:spPr bwMode="auto">
          <a:xfrm>
            <a:off x="5060950" y="5010150"/>
            <a:ext cx="282575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0">
                <a:latin typeface="Impress BT" charset="0"/>
              </a:rPr>
              <a:t>ARSIP PKP REKANAN</a:t>
            </a:r>
          </a:p>
        </p:txBody>
      </p:sp>
      <p:sp>
        <p:nvSpPr>
          <p:cNvPr id="65553" name="Rectangle 16"/>
          <p:cNvSpPr>
            <a:spLocks noChangeArrowheads="1"/>
          </p:cNvSpPr>
          <p:nvPr/>
        </p:nvSpPr>
        <p:spPr bwMode="auto">
          <a:xfrm>
            <a:off x="5670550" y="4667250"/>
            <a:ext cx="8636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0">
                <a:latin typeface="Impress BT" charset="0"/>
              </a:rPr>
              <a:t>KPP</a:t>
            </a:r>
          </a:p>
        </p:txBody>
      </p:sp>
      <p:sp>
        <p:nvSpPr>
          <p:cNvPr id="65554" name="Line 17"/>
          <p:cNvSpPr>
            <a:spLocks noChangeShapeType="1"/>
          </p:cNvSpPr>
          <p:nvPr/>
        </p:nvSpPr>
        <p:spPr bwMode="auto">
          <a:xfrm>
            <a:off x="4876800" y="3792538"/>
            <a:ext cx="0" cy="146050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55" name="Line 18"/>
          <p:cNvSpPr>
            <a:spLocks noChangeShapeType="1"/>
          </p:cNvSpPr>
          <p:nvPr/>
        </p:nvSpPr>
        <p:spPr bwMode="auto">
          <a:xfrm>
            <a:off x="5334000" y="4135438"/>
            <a:ext cx="0" cy="803275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56" name="Line 19"/>
          <p:cNvSpPr>
            <a:spLocks noChangeShapeType="1"/>
          </p:cNvSpPr>
          <p:nvPr/>
        </p:nvSpPr>
        <p:spPr bwMode="auto">
          <a:xfrm>
            <a:off x="5842000" y="4378325"/>
            <a:ext cx="0" cy="231775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57" name="AutoShape 20"/>
          <p:cNvSpPr>
            <a:spLocks noChangeArrowheads="1"/>
          </p:cNvSpPr>
          <p:nvPr/>
        </p:nvSpPr>
        <p:spPr bwMode="auto">
          <a:xfrm>
            <a:off x="363538" y="3748088"/>
            <a:ext cx="3590925" cy="947737"/>
          </a:xfrm>
          <a:prstGeom prst="roundRect">
            <a:avLst>
              <a:gd name="adj" fmla="val 537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latin typeface="Arial" pitchFamily="34" charset="0"/>
              </a:rPr>
              <a:t>DIISI OLEH DAN 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ATAS NAMA 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REKANAN</a:t>
            </a:r>
          </a:p>
        </p:txBody>
      </p:sp>
      <p:sp>
        <p:nvSpPr>
          <p:cNvPr id="65558" name="AutoShape 21"/>
          <p:cNvSpPr>
            <a:spLocks noChangeArrowheads="1"/>
          </p:cNvSpPr>
          <p:nvPr/>
        </p:nvSpPr>
        <p:spPr bwMode="auto">
          <a:xfrm>
            <a:off x="439738" y="5176838"/>
            <a:ext cx="3590925" cy="947737"/>
          </a:xfrm>
          <a:prstGeom prst="roundRect">
            <a:avLst>
              <a:gd name="adj" fmla="val 5370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latin typeface="Arial" pitchFamily="34" charset="0"/>
              </a:rPr>
              <a:t>DITANDATANGI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OLEH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BENDAHARAWAN</a:t>
            </a:r>
          </a:p>
        </p:txBody>
      </p:sp>
      <p:sp>
        <p:nvSpPr>
          <p:cNvPr id="65559" name="AutoShape 22"/>
          <p:cNvSpPr>
            <a:spLocks noChangeArrowheads="1"/>
          </p:cNvSpPr>
          <p:nvPr/>
        </p:nvSpPr>
        <p:spPr bwMode="auto">
          <a:xfrm flipH="1">
            <a:off x="1828800" y="3300413"/>
            <a:ext cx="609600" cy="385762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0" name="AutoShape 23"/>
          <p:cNvSpPr>
            <a:spLocks noChangeArrowheads="1"/>
          </p:cNvSpPr>
          <p:nvPr/>
        </p:nvSpPr>
        <p:spPr bwMode="auto">
          <a:xfrm flipH="1">
            <a:off x="1828800" y="4757738"/>
            <a:ext cx="609600" cy="385762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1" name="Rectangle 24"/>
          <p:cNvSpPr>
            <a:spLocks noChangeArrowheads="1"/>
          </p:cNvSpPr>
          <p:nvPr/>
        </p:nvSpPr>
        <p:spPr bwMode="auto">
          <a:xfrm>
            <a:off x="2051050" y="2100263"/>
            <a:ext cx="5041900" cy="1000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2" name="Rectangle 25"/>
          <p:cNvSpPr>
            <a:spLocks noChangeArrowheads="1"/>
          </p:cNvSpPr>
          <p:nvPr/>
        </p:nvSpPr>
        <p:spPr bwMode="auto">
          <a:xfrm>
            <a:off x="4343400" y="1928813"/>
            <a:ext cx="311150" cy="27146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3" name="AutoShape 26"/>
          <p:cNvSpPr>
            <a:spLocks noChangeArrowheads="1"/>
          </p:cNvSpPr>
          <p:nvPr/>
        </p:nvSpPr>
        <p:spPr bwMode="auto">
          <a:xfrm flipH="1">
            <a:off x="1828800" y="2100263"/>
            <a:ext cx="609600" cy="385762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4" name="AutoShape 27"/>
          <p:cNvSpPr>
            <a:spLocks noChangeArrowheads="1"/>
          </p:cNvSpPr>
          <p:nvPr/>
        </p:nvSpPr>
        <p:spPr bwMode="auto">
          <a:xfrm flipH="1">
            <a:off x="6578600" y="2100263"/>
            <a:ext cx="609600" cy="385762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5565" name="AutoShape 28"/>
          <p:cNvSpPr>
            <a:spLocks noChangeArrowheads="1"/>
          </p:cNvSpPr>
          <p:nvPr/>
        </p:nvSpPr>
        <p:spPr bwMode="auto">
          <a:xfrm>
            <a:off x="4419600" y="6019800"/>
            <a:ext cx="4403725" cy="67627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latin typeface="Arial" pitchFamily="34" charset="0"/>
              </a:rPr>
              <a:t>DICAP OLEH BENDAHARAWAN</a:t>
            </a:r>
          </a:p>
          <a:p>
            <a:pPr algn="ctr" eaLnBrk="0" hangingPunct="0"/>
            <a:r>
              <a:rPr lang="en-US" sz="1400">
                <a:latin typeface="Arial" pitchFamily="34" charset="0"/>
              </a:rPr>
              <a:t>DISETOR TGL ..... DAN </a:t>
            </a:r>
          </a:p>
          <a:p>
            <a:pPr algn="ctr" eaLnBrk="0" hangingPunct="0"/>
            <a:r>
              <a:rPr lang="en-US" sz="1400">
                <a:latin typeface="Arial" pitchFamily="34" charset="0"/>
              </a:rPr>
              <a:t>DITANDATANGANI BENDAHARAWAN</a:t>
            </a:r>
          </a:p>
        </p:txBody>
      </p:sp>
      <p:sp>
        <p:nvSpPr>
          <p:cNvPr id="65566" name="AutoShape 29"/>
          <p:cNvSpPr>
            <a:spLocks noChangeArrowheads="1"/>
          </p:cNvSpPr>
          <p:nvPr/>
        </p:nvSpPr>
        <p:spPr bwMode="auto">
          <a:xfrm flipH="1">
            <a:off x="5257800" y="5638800"/>
            <a:ext cx="2870200" cy="323850"/>
          </a:xfrm>
          <a:prstGeom prst="downArrow">
            <a:avLst>
              <a:gd name="adj1" fmla="val 75009"/>
              <a:gd name="adj2" fmla="val 66667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2" name="TextBox 31"/>
          <p:cNvSpPr txBox="1"/>
          <p:nvPr/>
        </p:nvSpPr>
        <p:spPr>
          <a:xfrm>
            <a:off x="152400" y="5334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B1AB7-C0E1-4974-B371-DB8769D0D798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65" name="Freeform 4"/>
          <p:cNvSpPr>
            <a:spLocks/>
          </p:cNvSpPr>
          <p:nvPr/>
        </p:nvSpPr>
        <p:spPr bwMode="auto">
          <a:xfrm>
            <a:off x="1524000" y="3571875"/>
            <a:ext cx="3049588" cy="1058863"/>
          </a:xfrm>
          <a:custGeom>
            <a:avLst/>
            <a:gdLst>
              <a:gd name="T0" fmla="*/ 2147483647 w 1441"/>
              <a:gd name="T1" fmla="*/ 0 h 889"/>
              <a:gd name="T2" fmla="*/ 0 w 1441"/>
              <a:gd name="T3" fmla="*/ 0 h 889"/>
              <a:gd name="T4" fmla="*/ 0 w 1441"/>
              <a:gd name="T5" fmla="*/ 2147483647 h 889"/>
              <a:gd name="T6" fmla="*/ 2147483647 w 1441"/>
              <a:gd name="T7" fmla="*/ 2147483647 h 889"/>
              <a:gd name="T8" fmla="*/ 2147483647 w 1441"/>
              <a:gd name="T9" fmla="*/ 2147483647 h 889"/>
              <a:gd name="T10" fmla="*/ 2147483647 w 1441"/>
              <a:gd name="T11" fmla="*/ 2147483647 h 889"/>
              <a:gd name="T12" fmla="*/ 2147483647 w 1441"/>
              <a:gd name="T13" fmla="*/ 2147483647 h 889"/>
              <a:gd name="T14" fmla="*/ 2147483647 w 1441"/>
              <a:gd name="T15" fmla="*/ 2147483647 h 889"/>
              <a:gd name="T16" fmla="*/ 2147483647 w 1441"/>
              <a:gd name="T17" fmla="*/ 2147483647 h 889"/>
              <a:gd name="T18" fmla="*/ 2147483647 w 1441"/>
              <a:gd name="T19" fmla="*/ 2147483647 h 889"/>
              <a:gd name="T20" fmla="*/ 2147483647 w 1441"/>
              <a:gd name="T21" fmla="*/ 2147483647 h 889"/>
              <a:gd name="T22" fmla="*/ 2147483647 w 1441"/>
              <a:gd name="T23" fmla="*/ 2147483647 h 889"/>
              <a:gd name="T24" fmla="*/ 2147483647 w 1441"/>
              <a:gd name="T25" fmla="*/ 2147483647 h 889"/>
              <a:gd name="T26" fmla="*/ 2147483647 w 1441"/>
              <a:gd name="T27" fmla="*/ 2147483647 h 889"/>
              <a:gd name="T28" fmla="*/ 2147483647 w 1441"/>
              <a:gd name="T29" fmla="*/ 2147483647 h 889"/>
              <a:gd name="T30" fmla="*/ 2147483647 w 1441"/>
              <a:gd name="T31" fmla="*/ 2147483647 h 889"/>
              <a:gd name="T32" fmla="*/ 2147483647 w 1441"/>
              <a:gd name="T33" fmla="*/ 2147483647 h 889"/>
              <a:gd name="T34" fmla="*/ 2147483647 w 1441"/>
              <a:gd name="T35" fmla="*/ 2147483647 h 889"/>
              <a:gd name="T36" fmla="*/ 2147483647 w 1441"/>
              <a:gd name="T37" fmla="*/ 2147483647 h 889"/>
              <a:gd name="T38" fmla="*/ 2147483647 w 1441"/>
              <a:gd name="T39" fmla="*/ 2147483647 h 889"/>
              <a:gd name="T40" fmla="*/ 2147483647 w 1441"/>
              <a:gd name="T41" fmla="*/ 0 h 889"/>
              <a:gd name="T42" fmla="*/ 2147483647 w 1441"/>
              <a:gd name="T43" fmla="*/ 0 h 8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889"/>
              <a:gd name="T68" fmla="*/ 1441 w 1441"/>
              <a:gd name="T69" fmla="*/ 889 h 8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889">
                <a:moveTo>
                  <a:pt x="1218" y="0"/>
                </a:moveTo>
                <a:lnTo>
                  <a:pt x="0" y="0"/>
                </a:lnTo>
                <a:lnTo>
                  <a:pt x="0" y="818"/>
                </a:lnTo>
                <a:lnTo>
                  <a:pt x="108" y="727"/>
                </a:lnTo>
                <a:lnTo>
                  <a:pt x="222" y="655"/>
                </a:lnTo>
                <a:lnTo>
                  <a:pt x="305" y="622"/>
                </a:lnTo>
                <a:lnTo>
                  <a:pt x="392" y="611"/>
                </a:lnTo>
                <a:lnTo>
                  <a:pt x="489" y="619"/>
                </a:lnTo>
                <a:lnTo>
                  <a:pt x="593" y="649"/>
                </a:lnTo>
                <a:lnTo>
                  <a:pt x="658" y="685"/>
                </a:lnTo>
                <a:lnTo>
                  <a:pt x="734" y="717"/>
                </a:lnTo>
                <a:lnTo>
                  <a:pt x="803" y="767"/>
                </a:lnTo>
                <a:lnTo>
                  <a:pt x="858" y="808"/>
                </a:lnTo>
                <a:lnTo>
                  <a:pt x="930" y="844"/>
                </a:lnTo>
                <a:lnTo>
                  <a:pt x="1025" y="868"/>
                </a:lnTo>
                <a:lnTo>
                  <a:pt x="1140" y="888"/>
                </a:lnTo>
                <a:lnTo>
                  <a:pt x="1248" y="876"/>
                </a:lnTo>
                <a:lnTo>
                  <a:pt x="1343" y="840"/>
                </a:lnTo>
                <a:lnTo>
                  <a:pt x="1410" y="793"/>
                </a:lnTo>
                <a:lnTo>
                  <a:pt x="1440" y="75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6566" name="Freeform 5"/>
          <p:cNvSpPr>
            <a:spLocks/>
          </p:cNvSpPr>
          <p:nvPr/>
        </p:nvSpPr>
        <p:spPr bwMode="auto">
          <a:xfrm>
            <a:off x="1219200" y="3343275"/>
            <a:ext cx="3049588" cy="1058863"/>
          </a:xfrm>
          <a:custGeom>
            <a:avLst/>
            <a:gdLst>
              <a:gd name="T0" fmla="*/ 2147483647 w 1441"/>
              <a:gd name="T1" fmla="*/ 0 h 889"/>
              <a:gd name="T2" fmla="*/ 0 w 1441"/>
              <a:gd name="T3" fmla="*/ 0 h 889"/>
              <a:gd name="T4" fmla="*/ 0 w 1441"/>
              <a:gd name="T5" fmla="*/ 2147483647 h 889"/>
              <a:gd name="T6" fmla="*/ 2147483647 w 1441"/>
              <a:gd name="T7" fmla="*/ 2147483647 h 889"/>
              <a:gd name="T8" fmla="*/ 2147483647 w 1441"/>
              <a:gd name="T9" fmla="*/ 2147483647 h 889"/>
              <a:gd name="T10" fmla="*/ 2147483647 w 1441"/>
              <a:gd name="T11" fmla="*/ 2147483647 h 889"/>
              <a:gd name="T12" fmla="*/ 2147483647 w 1441"/>
              <a:gd name="T13" fmla="*/ 2147483647 h 889"/>
              <a:gd name="T14" fmla="*/ 2147483647 w 1441"/>
              <a:gd name="T15" fmla="*/ 2147483647 h 889"/>
              <a:gd name="T16" fmla="*/ 2147483647 w 1441"/>
              <a:gd name="T17" fmla="*/ 2147483647 h 889"/>
              <a:gd name="T18" fmla="*/ 2147483647 w 1441"/>
              <a:gd name="T19" fmla="*/ 2147483647 h 889"/>
              <a:gd name="T20" fmla="*/ 2147483647 w 1441"/>
              <a:gd name="T21" fmla="*/ 2147483647 h 889"/>
              <a:gd name="T22" fmla="*/ 2147483647 w 1441"/>
              <a:gd name="T23" fmla="*/ 2147483647 h 889"/>
              <a:gd name="T24" fmla="*/ 2147483647 w 1441"/>
              <a:gd name="T25" fmla="*/ 2147483647 h 889"/>
              <a:gd name="T26" fmla="*/ 2147483647 w 1441"/>
              <a:gd name="T27" fmla="*/ 2147483647 h 889"/>
              <a:gd name="T28" fmla="*/ 2147483647 w 1441"/>
              <a:gd name="T29" fmla="*/ 2147483647 h 889"/>
              <a:gd name="T30" fmla="*/ 2147483647 w 1441"/>
              <a:gd name="T31" fmla="*/ 2147483647 h 889"/>
              <a:gd name="T32" fmla="*/ 2147483647 w 1441"/>
              <a:gd name="T33" fmla="*/ 2147483647 h 889"/>
              <a:gd name="T34" fmla="*/ 2147483647 w 1441"/>
              <a:gd name="T35" fmla="*/ 2147483647 h 889"/>
              <a:gd name="T36" fmla="*/ 2147483647 w 1441"/>
              <a:gd name="T37" fmla="*/ 2147483647 h 889"/>
              <a:gd name="T38" fmla="*/ 2147483647 w 1441"/>
              <a:gd name="T39" fmla="*/ 2147483647 h 889"/>
              <a:gd name="T40" fmla="*/ 2147483647 w 1441"/>
              <a:gd name="T41" fmla="*/ 0 h 889"/>
              <a:gd name="T42" fmla="*/ 2147483647 w 1441"/>
              <a:gd name="T43" fmla="*/ 0 h 8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889"/>
              <a:gd name="T68" fmla="*/ 1441 w 1441"/>
              <a:gd name="T69" fmla="*/ 889 h 8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889">
                <a:moveTo>
                  <a:pt x="1218" y="0"/>
                </a:moveTo>
                <a:lnTo>
                  <a:pt x="0" y="0"/>
                </a:lnTo>
                <a:lnTo>
                  <a:pt x="0" y="818"/>
                </a:lnTo>
                <a:lnTo>
                  <a:pt x="108" y="727"/>
                </a:lnTo>
                <a:lnTo>
                  <a:pt x="222" y="655"/>
                </a:lnTo>
                <a:lnTo>
                  <a:pt x="305" y="622"/>
                </a:lnTo>
                <a:lnTo>
                  <a:pt x="392" y="611"/>
                </a:lnTo>
                <a:lnTo>
                  <a:pt x="489" y="619"/>
                </a:lnTo>
                <a:lnTo>
                  <a:pt x="593" y="649"/>
                </a:lnTo>
                <a:lnTo>
                  <a:pt x="658" y="685"/>
                </a:lnTo>
                <a:lnTo>
                  <a:pt x="734" y="717"/>
                </a:lnTo>
                <a:lnTo>
                  <a:pt x="803" y="767"/>
                </a:lnTo>
                <a:lnTo>
                  <a:pt x="858" y="808"/>
                </a:lnTo>
                <a:lnTo>
                  <a:pt x="930" y="844"/>
                </a:lnTo>
                <a:lnTo>
                  <a:pt x="1025" y="868"/>
                </a:lnTo>
                <a:lnTo>
                  <a:pt x="1140" y="888"/>
                </a:lnTo>
                <a:lnTo>
                  <a:pt x="1248" y="876"/>
                </a:lnTo>
                <a:lnTo>
                  <a:pt x="1343" y="840"/>
                </a:lnTo>
                <a:lnTo>
                  <a:pt x="1410" y="793"/>
                </a:lnTo>
                <a:lnTo>
                  <a:pt x="1440" y="75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799750" name="Rectangle 6"/>
          <p:cNvSpPr>
            <a:spLocks noGrp="1" noChangeArrowheads="1"/>
          </p:cNvSpPr>
          <p:nvPr>
            <p:ph type="title"/>
          </p:nvPr>
        </p:nvSpPr>
        <p:spPr>
          <a:xfrm>
            <a:off x="712788" y="304800"/>
            <a:ext cx="7759700" cy="685800"/>
          </a:xfrm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smtClean="0">
                <a:solidFill>
                  <a:schemeClr val="tx1"/>
                </a:solidFill>
              </a:rPr>
              <a:t>TATA CARA PENYETORAN</a:t>
            </a:r>
          </a:p>
        </p:txBody>
      </p:sp>
      <p:sp>
        <p:nvSpPr>
          <p:cNvPr id="66568" name="AutoShape 7"/>
          <p:cNvSpPr>
            <a:spLocks noChangeArrowheads="1"/>
          </p:cNvSpPr>
          <p:nvPr/>
        </p:nvSpPr>
        <p:spPr bwMode="auto">
          <a:xfrm>
            <a:off x="1150938" y="1262063"/>
            <a:ext cx="7045325" cy="604837"/>
          </a:xfrm>
          <a:prstGeom prst="roundRect">
            <a:avLst>
              <a:gd name="adj" fmla="val 4463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PPN/PPn BM YANG DIPUNGUT</a:t>
            </a:r>
          </a:p>
          <a:p>
            <a:pPr algn="ctr" eaLnBrk="0" hangingPunct="0"/>
            <a:r>
              <a:rPr lang="en-US" sz="2000">
                <a:latin typeface="Arial" pitchFamily="34" charset="0"/>
              </a:rPr>
              <a:t>BENDAHARAWAN</a:t>
            </a:r>
          </a:p>
        </p:txBody>
      </p:sp>
      <p:sp>
        <p:nvSpPr>
          <p:cNvPr id="66569" name="Rectangle 8"/>
          <p:cNvSpPr>
            <a:spLocks noChangeArrowheads="1"/>
          </p:cNvSpPr>
          <p:nvPr/>
        </p:nvSpPr>
        <p:spPr bwMode="auto">
          <a:xfrm>
            <a:off x="4808538" y="5576888"/>
            <a:ext cx="4073525" cy="919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SELAMBAT-LAMBATNYA 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TGL 7 BULAN TAKWIM 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BERIKUTNYA SETELAH 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MASA PAJAK BERAKHIR</a:t>
            </a:r>
          </a:p>
        </p:txBody>
      </p:sp>
      <p:sp>
        <p:nvSpPr>
          <p:cNvPr id="66570" name="Rectangle 9"/>
          <p:cNvSpPr>
            <a:spLocks noChangeArrowheads="1"/>
          </p:cNvSpPr>
          <p:nvPr/>
        </p:nvSpPr>
        <p:spPr bwMode="auto">
          <a:xfrm>
            <a:off x="893763" y="5651500"/>
            <a:ext cx="8193087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71" name="Rectangle 10"/>
          <p:cNvSpPr>
            <a:spLocks noChangeArrowheads="1"/>
          </p:cNvSpPr>
          <p:nvPr/>
        </p:nvSpPr>
        <p:spPr bwMode="auto">
          <a:xfrm>
            <a:off x="261938" y="5534025"/>
            <a:ext cx="3641725" cy="962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200">
                <a:latin typeface="Arial" pitchFamily="34" charset="0"/>
              </a:rPr>
              <a:t>DLM HAL TGL 7 </a:t>
            </a:r>
          </a:p>
          <a:p>
            <a:pPr algn="ctr" eaLnBrk="0" hangingPunct="0"/>
            <a:r>
              <a:rPr lang="en-US" sz="1200">
                <a:latin typeface="Arial" pitchFamily="34" charset="0"/>
              </a:rPr>
              <a:t>BERTEPATAN DGN HARI LIBUR,</a:t>
            </a:r>
          </a:p>
          <a:p>
            <a:pPr algn="ctr" eaLnBrk="0" hangingPunct="0"/>
            <a:r>
              <a:rPr lang="en-US" sz="1200">
                <a:latin typeface="Arial" pitchFamily="34" charset="0"/>
              </a:rPr>
              <a:t>MAKA PENYETORAN DILAKUKAN </a:t>
            </a:r>
          </a:p>
          <a:p>
            <a:pPr algn="ctr" eaLnBrk="0" hangingPunct="0"/>
            <a:r>
              <a:rPr lang="en-US" sz="1200">
                <a:latin typeface="Arial" pitchFamily="34" charset="0"/>
              </a:rPr>
              <a:t>PD HARI KERJA BERIKUTNYA</a:t>
            </a:r>
          </a:p>
        </p:txBody>
      </p:sp>
      <p:sp>
        <p:nvSpPr>
          <p:cNvPr id="66572" name="AutoShape 11"/>
          <p:cNvSpPr>
            <a:spLocks noChangeArrowheads="1"/>
          </p:cNvSpPr>
          <p:nvPr/>
        </p:nvSpPr>
        <p:spPr bwMode="auto">
          <a:xfrm>
            <a:off x="5037138" y="4533900"/>
            <a:ext cx="3895725" cy="704850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latin typeface="Arial" pitchFamily="34" charset="0"/>
              </a:rPr>
              <a:t>BANK PERSEPSI/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KANTOR POS DAN GIRO</a:t>
            </a:r>
          </a:p>
        </p:txBody>
      </p:sp>
      <p:sp>
        <p:nvSpPr>
          <p:cNvPr id="66573" name="AutoShape 12"/>
          <p:cNvSpPr>
            <a:spLocks noChangeArrowheads="1"/>
          </p:cNvSpPr>
          <p:nvPr/>
        </p:nvSpPr>
        <p:spPr bwMode="auto">
          <a:xfrm flipH="1">
            <a:off x="889000" y="1914525"/>
            <a:ext cx="2311400" cy="528638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74" name="Rectangle 13"/>
          <p:cNvSpPr>
            <a:spLocks noChangeArrowheads="1"/>
          </p:cNvSpPr>
          <p:nvPr/>
        </p:nvSpPr>
        <p:spPr bwMode="auto">
          <a:xfrm>
            <a:off x="1296988" y="1971675"/>
            <a:ext cx="1495425" cy="2270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 sz="1400">
                <a:latin typeface="Arial" pitchFamily="34" charset="0"/>
              </a:rPr>
              <a:t>DISETOR</a:t>
            </a:r>
          </a:p>
        </p:txBody>
      </p:sp>
      <p:sp>
        <p:nvSpPr>
          <p:cNvPr id="66575" name="Freeform 14"/>
          <p:cNvSpPr>
            <a:spLocks/>
          </p:cNvSpPr>
          <p:nvPr/>
        </p:nvSpPr>
        <p:spPr bwMode="auto">
          <a:xfrm>
            <a:off x="914400" y="3043238"/>
            <a:ext cx="3049588" cy="1058862"/>
          </a:xfrm>
          <a:custGeom>
            <a:avLst/>
            <a:gdLst>
              <a:gd name="T0" fmla="*/ 2147483647 w 1441"/>
              <a:gd name="T1" fmla="*/ 0 h 889"/>
              <a:gd name="T2" fmla="*/ 0 w 1441"/>
              <a:gd name="T3" fmla="*/ 0 h 889"/>
              <a:gd name="T4" fmla="*/ 0 w 1441"/>
              <a:gd name="T5" fmla="*/ 2147483647 h 889"/>
              <a:gd name="T6" fmla="*/ 2147483647 w 1441"/>
              <a:gd name="T7" fmla="*/ 2147483647 h 889"/>
              <a:gd name="T8" fmla="*/ 2147483647 w 1441"/>
              <a:gd name="T9" fmla="*/ 2147483647 h 889"/>
              <a:gd name="T10" fmla="*/ 2147483647 w 1441"/>
              <a:gd name="T11" fmla="*/ 2147483647 h 889"/>
              <a:gd name="T12" fmla="*/ 2147483647 w 1441"/>
              <a:gd name="T13" fmla="*/ 2147483647 h 889"/>
              <a:gd name="T14" fmla="*/ 2147483647 w 1441"/>
              <a:gd name="T15" fmla="*/ 2147483647 h 889"/>
              <a:gd name="T16" fmla="*/ 2147483647 w 1441"/>
              <a:gd name="T17" fmla="*/ 2147483647 h 889"/>
              <a:gd name="T18" fmla="*/ 2147483647 w 1441"/>
              <a:gd name="T19" fmla="*/ 2147483647 h 889"/>
              <a:gd name="T20" fmla="*/ 2147483647 w 1441"/>
              <a:gd name="T21" fmla="*/ 2147483647 h 889"/>
              <a:gd name="T22" fmla="*/ 2147483647 w 1441"/>
              <a:gd name="T23" fmla="*/ 2147483647 h 889"/>
              <a:gd name="T24" fmla="*/ 2147483647 w 1441"/>
              <a:gd name="T25" fmla="*/ 2147483647 h 889"/>
              <a:gd name="T26" fmla="*/ 2147483647 w 1441"/>
              <a:gd name="T27" fmla="*/ 2147483647 h 889"/>
              <a:gd name="T28" fmla="*/ 2147483647 w 1441"/>
              <a:gd name="T29" fmla="*/ 2147483647 h 889"/>
              <a:gd name="T30" fmla="*/ 2147483647 w 1441"/>
              <a:gd name="T31" fmla="*/ 2147483647 h 889"/>
              <a:gd name="T32" fmla="*/ 2147483647 w 1441"/>
              <a:gd name="T33" fmla="*/ 2147483647 h 889"/>
              <a:gd name="T34" fmla="*/ 2147483647 w 1441"/>
              <a:gd name="T35" fmla="*/ 2147483647 h 889"/>
              <a:gd name="T36" fmla="*/ 2147483647 w 1441"/>
              <a:gd name="T37" fmla="*/ 2147483647 h 889"/>
              <a:gd name="T38" fmla="*/ 2147483647 w 1441"/>
              <a:gd name="T39" fmla="*/ 2147483647 h 889"/>
              <a:gd name="T40" fmla="*/ 2147483647 w 1441"/>
              <a:gd name="T41" fmla="*/ 0 h 889"/>
              <a:gd name="T42" fmla="*/ 2147483647 w 1441"/>
              <a:gd name="T43" fmla="*/ 0 h 8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889"/>
              <a:gd name="T68" fmla="*/ 1441 w 1441"/>
              <a:gd name="T69" fmla="*/ 889 h 8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889">
                <a:moveTo>
                  <a:pt x="1218" y="0"/>
                </a:moveTo>
                <a:lnTo>
                  <a:pt x="0" y="0"/>
                </a:lnTo>
                <a:lnTo>
                  <a:pt x="0" y="818"/>
                </a:lnTo>
                <a:lnTo>
                  <a:pt x="108" y="727"/>
                </a:lnTo>
                <a:lnTo>
                  <a:pt x="222" y="655"/>
                </a:lnTo>
                <a:lnTo>
                  <a:pt x="305" y="622"/>
                </a:lnTo>
                <a:lnTo>
                  <a:pt x="392" y="611"/>
                </a:lnTo>
                <a:lnTo>
                  <a:pt x="489" y="619"/>
                </a:lnTo>
                <a:lnTo>
                  <a:pt x="593" y="649"/>
                </a:lnTo>
                <a:lnTo>
                  <a:pt x="658" y="685"/>
                </a:lnTo>
                <a:lnTo>
                  <a:pt x="734" y="717"/>
                </a:lnTo>
                <a:lnTo>
                  <a:pt x="803" y="767"/>
                </a:lnTo>
                <a:lnTo>
                  <a:pt x="858" y="808"/>
                </a:lnTo>
                <a:lnTo>
                  <a:pt x="930" y="844"/>
                </a:lnTo>
                <a:lnTo>
                  <a:pt x="1025" y="868"/>
                </a:lnTo>
                <a:lnTo>
                  <a:pt x="1140" y="888"/>
                </a:lnTo>
                <a:lnTo>
                  <a:pt x="1248" y="876"/>
                </a:lnTo>
                <a:lnTo>
                  <a:pt x="1343" y="840"/>
                </a:lnTo>
                <a:lnTo>
                  <a:pt x="1410" y="793"/>
                </a:lnTo>
                <a:lnTo>
                  <a:pt x="1440" y="75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6576" name="Freeform 15"/>
          <p:cNvSpPr>
            <a:spLocks/>
          </p:cNvSpPr>
          <p:nvPr/>
        </p:nvSpPr>
        <p:spPr bwMode="auto">
          <a:xfrm>
            <a:off x="609600" y="2786063"/>
            <a:ext cx="3049588" cy="1058862"/>
          </a:xfrm>
          <a:custGeom>
            <a:avLst/>
            <a:gdLst>
              <a:gd name="T0" fmla="*/ 2147483647 w 1441"/>
              <a:gd name="T1" fmla="*/ 0 h 889"/>
              <a:gd name="T2" fmla="*/ 0 w 1441"/>
              <a:gd name="T3" fmla="*/ 0 h 889"/>
              <a:gd name="T4" fmla="*/ 0 w 1441"/>
              <a:gd name="T5" fmla="*/ 2147483647 h 889"/>
              <a:gd name="T6" fmla="*/ 2147483647 w 1441"/>
              <a:gd name="T7" fmla="*/ 2147483647 h 889"/>
              <a:gd name="T8" fmla="*/ 2147483647 w 1441"/>
              <a:gd name="T9" fmla="*/ 2147483647 h 889"/>
              <a:gd name="T10" fmla="*/ 2147483647 w 1441"/>
              <a:gd name="T11" fmla="*/ 2147483647 h 889"/>
              <a:gd name="T12" fmla="*/ 2147483647 w 1441"/>
              <a:gd name="T13" fmla="*/ 2147483647 h 889"/>
              <a:gd name="T14" fmla="*/ 2147483647 w 1441"/>
              <a:gd name="T15" fmla="*/ 2147483647 h 889"/>
              <a:gd name="T16" fmla="*/ 2147483647 w 1441"/>
              <a:gd name="T17" fmla="*/ 2147483647 h 889"/>
              <a:gd name="T18" fmla="*/ 2147483647 w 1441"/>
              <a:gd name="T19" fmla="*/ 2147483647 h 889"/>
              <a:gd name="T20" fmla="*/ 2147483647 w 1441"/>
              <a:gd name="T21" fmla="*/ 2147483647 h 889"/>
              <a:gd name="T22" fmla="*/ 2147483647 w 1441"/>
              <a:gd name="T23" fmla="*/ 2147483647 h 889"/>
              <a:gd name="T24" fmla="*/ 2147483647 w 1441"/>
              <a:gd name="T25" fmla="*/ 2147483647 h 889"/>
              <a:gd name="T26" fmla="*/ 2147483647 w 1441"/>
              <a:gd name="T27" fmla="*/ 2147483647 h 889"/>
              <a:gd name="T28" fmla="*/ 2147483647 w 1441"/>
              <a:gd name="T29" fmla="*/ 2147483647 h 889"/>
              <a:gd name="T30" fmla="*/ 2147483647 w 1441"/>
              <a:gd name="T31" fmla="*/ 2147483647 h 889"/>
              <a:gd name="T32" fmla="*/ 2147483647 w 1441"/>
              <a:gd name="T33" fmla="*/ 2147483647 h 889"/>
              <a:gd name="T34" fmla="*/ 2147483647 w 1441"/>
              <a:gd name="T35" fmla="*/ 2147483647 h 889"/>
              <a:gd name="T36" fmla="*/ 2147483647 w 1441"/>
              <a:gd name="T37" fmla="*/ 2147483647 h 889"/>
              <a:gd name="T38" fmla="*/ 2147483647 w 1441"/>
              <a:gd name="T39" fmla="*/ 2147483647 h 889"/>
              <a:gd name="T40" fmla="*/ 2147483647 w 1441"/>
              <a:gd name="T41" fmla="*/ 0 h 889"/>
              <a:gd name="T42" fmla="*/ 2147483647 w 1441"/>
              <a:gd name="T43" fmla="*/ 0 h 8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889"/>
              <a:gd name="T68" fmla="*/ 1441 w 1441"/>
              <a:gd name="T69" fmla="*/ 889 h 8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889">
                <a:moveTo>
                  <a:pt x="1218" y="0"/>
                </a:moveTo>
                <a:lnTo>
                  <a:pt x="0" y="0"/>
                </a:lnTo>
                <a:lnTo>
                  <a:pt x="0" y="818"/>
                </a:lnTo>
                <a:lnTo>
                  <a:pt x="108" y="727"/>
                </a:lnTo>
                <a:lnTo>
                  <a:pt x="222" y="655"/>
                </a:lnTo>
                <a:lnTo>
                  <a:pt x="305" y="622"/>
                </a:lnTo>
                <a:lnTo>
                  <a:pt x="392" y="611"/>
                </a:lnTo>
                <a:lnTo>
                  <a:pt x="489" y="619"/>
                </a:lnTo>
                <a:lnTo>
                  <a:pt x="593" y="649"/>
                </a:lnTo>
                <a:lnTo>
                  <a:pt x="658" y="685"/>
                </a:lnTo>
                <a:lnTo>
                  <a:pt x="734" y="717"/>
                </a:lnTo>
                <a:lnTo>
                  <a:pt x="803" y="767"/>
                </a:lnTo>
                <a:lnTo>
                  <a:pt x="858" y="808"/>
                </a:lnTo>
                <a:lnTo>
                  <a:pt x="930" y="844"/>
                </a:lnTo>
                <a:lnTo>
                  <a:pt x="1025" y="868"/>
                </a:lnTo>
                <a:lnTo>
                  <a:pt x="1140" y="888"/>
                </a:lnTo>
                <a:lnTo>
                  <a:pt x="1248" y="876"/>
                </a:lnTo>
                <a:lnTo>
                  <a:pt x="1343" y="840"/>
                </a:lnTo>
                <a:lnTo>
                  <a:pt x="1410" y="793"/>
                </a:lnTo>
                <a:lnTo>
                  <a:pt x="1440" y="75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6577" name="Freeform 16"/>
          <p:cNvSpPr>
            <a:spLocks/>
          </p:cNvSpPr>
          <p:nvPr/>
        </p:nvSpPr>
        <p:spPr bwMode="auto">
          <a:xfrm>
            <a:off x="304800" y="2528888"/>
            <a:ext cx="3049588" cy="1058862"/>
          </a:xfrm>
          <a:custGeom>
            <a:avLst/>
            <a:gdLst>
              <a:gd name="T0" fmla="*/ 2147483647 w 1441"/>
              <a:gd name="T1" fmla="*/ 0 h 889"/>
              <a:gd name="T2" fmla="*/ 0 w 1441"/>
              <a:gd name="T3" fmla="*/ 0 h 889"/>
              <a:gd name="T4" fmla="*/ 0 w 1441"/>
              <a:gd name="T5" fmla="*/ 2147483647 h 889"/>
              <a:gd name="T6" fmla="*/ 2147483647 w 1441"/>
              <a:gd name="T7" fmla="*/ 2147483647 h 889"/>
              <a:gd name="T8" fmla="*/ 2147483647 w 1441"/>
              <a:gd name="T9" fmla="*/ 2147483647 h 889"/>
              <a:gd name="T10" fmla="*/ 2147483647 w 1441"/>
              <a:gd name="T11" fmla="*/ 2147483647 h 889"/>
              <a:gd name="T12" fmla="*/ 2147483647 w 1441"/>
              <a:gd name="T13" fmla="*/ 2147483647 h 889"/>
              <a:gd name="T14" fmla="*/ 2147483647 w 1441"/>
              <a:gd name="T15" fmla="*/ 2147483647 h 889"/>
              <a:gd name="T16" fmla="*/ 2147483647 w 1441"/>
              <a:gd name="T17" fmla="*/ 2147483647 h 889"/>
              <a:gd name="T18" fmla="*/ 2147483647 w 1441"/>
              <a:gd name="T19" fmla="*/ 2147483647 h 889"/>
              <a:gd name="T20" fmla="*/ 2147483647 w 1441"/>
              <a:gd name="T21" fmla="*/ 2147483647 h 889"/>
              <a:gd name="T22" fmla="*/ 2147483647 w 1441"/>
              <a:gd name="T23" fmla="*/ 2147483647 h 889"/>
              <a:gd name="T24" fmla="*/ 2147483647 w 1441"/>
              <a:gd name="T25" fmla="*/ 2147483647 h 889"/>
              <a:gd name="T26" fmla="*/ 2147483647 w 1441"/>
              <a:gd name="T27" fmla="*/ 2147483647 h 889"/>
              <a:gd name="T28" fmla="*/ 2147483647 w 1441"/>
              <a:gd name="T29" fmla="*/ 2147483647 h 889"/>
              <a:gd name="T30" fmla="*/ 2147483647 w 1441"/>
              <a:gd name="T31" fmla="*/ 2147483647 h 889"/>
              <a:gd name="T32" fmla="*/ 2147483647 w 1441"/>
              <a:gd name="T33" fmla="*/ 2147483647 h 889"/>
              <a:gd name="T34" fmla="*/ 2147483647 w 1441"/>
              <a:gd name="T35" fmla="*/ 2147483647 h 889"/>
              <a:gd name="T36" fmla="*/ 2147483647 w 1441"/>
              <a:gd name="T37" fmla="*/ 2147483647 h 889"/>
              <a:gd name="T38" fmla="*/ 2147483647 w 1441"/>
              <a:gd name="T39" fmla="*/ 2147483647 h 889"/>
              <a:gd name="T40" fmla="*/ 2147483647 w 1441"/>
              <a:gd name="T41" fmla="*/ 0 h 889"/>
              <a:gd name="T42" fmla="*/ 2147483647 w 1441"/>
              <a:gd name="T43" fmla="*/ 0 h 8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889"/>
              <a:gd name="T68" fmla="*/ 1441 w 1441"/>
              <a:gd name="T69" fmla="*/ 889 h 88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889">
                <a:moveTo>
                  <a:pt x="1218" y="0"/>
                </a:moveTo>
                <a:lnTo>
                  <a:pt x="0" y="0"/>
                </a:lnTo>
                <a:lnTo>
                  <a:pt x="0" y="818"/>
                </a:lnTo>
                <a:lnTo>
                  <a:pt x="108" y="727"/>
                </a:lnTo>
                <a:lnTo>
                  <a:pt x="222" y="655"/>
                </a:lnTo>
                <a:lnTo>
                  <a:pt x="305" y="622"/>
                </a:lnTo>
                <a:lnTo>
                  <a:pt x="392" y="611"/>
                </a:lnTo>
                <a:lnTo>
                  <a:pt x="489" y="619"/>
                </a:lnTo>
                <a:lnTo>
                  <a:pt x="593" y="649"/>
                </a:lnTo>
                <a:lnTo>
                  <a:pt x="658" y="685"/>
                </a:lnTo>
                <a:lnTo>
                  <a:pt x="734" y="717"/>
                </a:lnTo>
                <a:lnTo>
                  <a:pt x="803" y="767"/>
                </a:lnTo>
                <a:lnTo>
                  <a:pt x="858" y="808"/>
                </a:lnTo>
                <a:lnTo>
                  <a:pt x="930" y="844"/>
                </a:lnTo>
                <a:lnTo>
                  <a:pt x="1025" y="868"/>
                </a:lnTo>
                <a:lnTo>
                  <a:pt x="1140" y="888"/>
                </a:lnTo>
                <a:lnTo>
                  <a:pt x="1248" y="876"/>
                </a:lnTo>
                <a:lnTo>
                  <a:pt x="1343" y="840"/>
                </a:lnTo>
                <a:lnTo>
                  <a:pt x="1410" y="793"/>
                </a:lnTo>
                <a:lnTo>
                  <a:pt x="1440" y="75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6578" name="Rectangle 17"/>
          <p:cNvSpPr>
            <a:spLocks noChangeArrowheads="1"/>
          </p:cNvSpPr>
          <p:nvPr/>
        </p:nvSpPr>
        <p:spPr bwMode="auto">
          <a:xfrm>
            <a:off x="585788" y="2644775"/>
            <a:ext cx="2486025" cy="295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0">
                <a:latin typeface="Arial" pitchFamily="34" charset="0"/>
              </a:rPr>
              <a:t>SSP</a:t>
            </a:r>
          </a:p>
        </p:txBody>
      </p:sp>
      <p:sp>
        <p:nvSpPr>
          <p:cNvPr id="66579" name="Rectangle 18"/>
          <p:cNvSpPr>
            <a:spLocks noChangeArrowheads="1"/>
          </p:cNvSpPr>
          <p:nvPr/>
        </p:nvSpPr>
        <p:spPr bwMode="auto">
          <a:xfrm>
            <a:off x="3001963" y="2565400"/>
            <a:ext cx="352425" cy="2047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1</a:t>
            </a:r>
          </a:p>
        </p:txBody>
      </p:sp>
      <p:sp>
        <p:nvSpPr>
          <p:cNvPr id="66580" name="Rectangle 19"/>
          <p:cNvSpPr>
            <a:spLocks noChangeArrowheads="1"/>
          </p:cNvSpPr>
          <p:nvPr/>
        </p:nvSpPr>
        <p:spPr bwMode="auto">
          <a:xfrm>
            <a:off x="3322638" y="2879725"/>
            <a:ext cx="334962" cy="2047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2</a:t>
            </a:r>
          </a:p>
        </p:txBody>
      </p:sp>
      <p:sp>
        <p:nvSpPr>
          <p:cNvPr id="66581" name="Rectangle 20"/>
          <p:cNvSpPr>
            <a:spLocks noChangeArrowheads="1"/>
          </p:cNvSpPr>
          <p:nvPr/>
        </p:nvSpPr>
        <p:spPr bwMode="auto">
          <a:xfrm>
            <a:off x="3611563" y="3151188"/>
            <a:ext cx="352425" cy="2047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3</a:t>
            </a:r>
          </a:p>
        </p:txBody>
      </p:sp>
      <p:sp>
        <p:nvSpPr>
          <p:cNvPr id="66582" name="Rectangle 21"/>
          <p:cNvSpPr>
            <a:spLocks noChangeArrowheads="1"/>
          </p:cNvSpPr>
          <p:nvPr/>
        </p:nvSpPr>
        <p:spPr bwMode="auto">
          <a:xfrm>
            <a:off x="3941763" y="3379788"/>
            <a:ext cx="352425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4</a:t>
            </a:r>
          </a:p>
        </p:txBody>
      </p:sp>
      <p:sp>
        <p:nvSpPr>
          <p:cNvPr id="66583" name="Rectangle 22"/>
          <p:cNvSpPr>
            <a:spLocks noChangeArrowheads="1"/>
          </p:cNvSpPr>
          <p:nvPr/>
        </p:nvSpPr>
        <p:spPr bwMode="auto">
          <a:xfrm>
            <a:off x="4246563" y="3579813"/>
            <a:ext cx="352425" cy="20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5</a:t>
            </a:r>
          </a:p>
        </p:txBody>
      </p:sp>
      <p:sp>
        <p:nvSpPr>
          <p:cNvPr id="66584" name="Line 23"/>
          <p:cNvSpPr>
            <a:spLocks noChangeShapeType="1"/>
          </p:cNvSpPr>
          <p:nvPr/>
        </p:nvSpPr>
        <p:spPr bwMode="auto">
          <a:xfrm>
            <a:off x="3389313" y="2628900"/>
            <a:ext cx="1682750" cy="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5" name="Line 24"/>
          <p:cNvSpPr>
            <a:spLocks noChangeShapeType="1"/>
          </p:cNvSpPr>
          <p:nvPr/>
        </p:nvSpPr>
        <p:spPr bwMode="auto">
          <a:xfrm>
            <a:off x="3694113" y="2900363"/>
            <a:ext cx="1377950" cy="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6" name="Line 25"/>
          <p:cNvSpPr>
            <a:spLocks noChangeShapeType="1"/>
          </p:cNvSpPr>
          <p:nvPr/>
        </p:nvSpPr>
        <p:spPr bwMode="auto">
          <a:xfrm>
            <a:off x="3973513" y="3186113"/>
            <a:ext cx="1098550" cy="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7" name="Line 26"/>
          <p:cNvSpPr>
            <a:spLocks noChangeShapeType="1"/>
          </p:cNvSpPr>
          <p:nvPr/>
        </p:nvSpPr>
        <p:spPr bwMode="auto">
          <a:xfrm>
            <a:off x="4303713" y="3457575"/>
            <a:ext cx="768350" cy="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8" name="Line 27"/>
          <p:cNvSpPr>
            <a:spLocks noChangeShapeType="1"/>
          </p:cNvSpPr>
          <p:nvPr/>
        </p:nvSpPr>
        <p:spPr bwMode="auto">
          <a:xfrm>
            <a:off x="4608513" y="3786188"/>
            <a:ext cx="488950" cy="0"/>
          </a:xfrm>
          <a:prstGeom prst="line">
            <a:avLst/>
          </a:prstGeom>
          <a:noFill/>
          <a:ln w="12700">
            <a:solidFill>
              <a:srgbClr val="955A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9" name="Rectangle 28"/>
          <p:cNvSpPr>
            <a:spLocks noChangeArrowheads="1"/>
          </p:cNvSpPr>
          <p:nvPr/>
        </p:nvSpPr>
        <p:spPr bwMode="auto">
          <a:xfrm>
            <a:off x="5233988" y="2519363"/>
            <a:ext cx="197961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latin typeface="Arial" pitchFamily="34" charset="0"/>
              </a:rPr>
              <a:t>PKP REKANAN</a:t>
            </a:r>
          </a:p>
        </p:txBody>
      </p:sp>
      <p:sp>
        <p:nvSpPr>
          <p:cNvPr id="66590" name="Rectangle 29"/>
          <p:cNvSpPr>
            <a:spLocks noChangeArrowheads="1"/>
          </p:cNvSpPr>
          <p:nvPr/>
        </p:nvSpPr>
        <p:spPr bwMode="auto">
          <a:xfrm>
            <a:off x="5233988" y="2805113"/>
            <a:ext cx="316547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latin typeface="Arial" pitchFamily="34" charset="0"/>
              </a:rPr>
              <a:t>KPP MELALUI BANK/POS</a:t>
            </a:r>
          </a:p>
        </p:txBody>
      </p:sp>
      <p:sp>
        <p:nvSpPr>
          <p:cNvPr id="66591" name="Rectangle 30"/>
          <p:cNvSpPr>
            <a:spLocks noChangeArrowheads="1"/>
          </p:cNvSpPr>
          <p:nvPr/>
        </p:nvSpPr>
        <p:spPr bwMode="auto">
          <a:xfrm>
            <a:off x="5233988" y="3090863"/>
            <a:ext cx="2503487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latin typeface="Arial" pitchFamily="34" charset="0"/>
              </a:rPr>
              <a:t>LAMPIRAN SPT MASA PPN</a:t>
            </a:r>
          </a:p>
        </p:txBody>
      </p:sp>
      <p:sp>
        <p:nvSpPr>
          <p:cNvPr id="66592" name="Rectangle 31"/>
          <p:cNvSpPr>
            <a:spLocks noChangeArrowheads="1"/>
          </p:cNvSpPr>
          <p:nvPr/>
        </p:nvSpPr>
        <p:spPr bwMode="auto">
          <a:xfrm>
            <a:off x="5233988" y="3360738"/>
            <a:ext cx="365442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latin typeface="Arial" pitchFamily="34" charset="0"/>
              </a:rPr>
              <a:t>BANK PERSEPSI/POS &amp; GIRO</a:t>
            </a:r>
          </a:p>
        </p:txBody>
      </p:sp>
      <p:sp>
        <p:nvSpPr>
          <p:cNvPr id="66593" name="Rectangle 32"/>
          <p:cNvSpPr>
            <a:spLocks noChangeArrowheads="1"/>
          </p:cNvSpPr>
          <p:nvPr/>
        </p:nvSpPr>
        <p:spPr bwMode="auto">
          <a:xfrm>
            <a:off x="5233988" y="3675063"/>
            <a:ext cx="234791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latin typeface="Arial" pitchFamily="34" charset="0"/>
              </a:rPr>
              <a:t>ARSIP BENDAHARAWAN</a:t>
            </a:r>
          </a:p>
        </p:txBody>
      </p:sp>
      <p:sp>
        <p:nvSpPr>
          <p:cNvPr id="66594" name="Rectangle 33"/>
          <p:cNvSpPr>
            <a:spLocks noChangeArrowheads="1"/>
          </p:cNvSpPr>
          <p:nvPr/>
        </p:nvSpPr>
        <p:spPr bwMode="auto">
          <a:xfrm>
            <a:off x="2438400" y="4543425"/>
            <a:ext cx="203200" cy="4857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95" name="AutoShape 34"/>
          <p:cNvSpPr>
            <a:spLocks noChangeArrowheads="1"/>
          </p:cNvSpPr>
          <p:nvPr/>
        </p:nvSpPr>
        <p:spPr bwMode="auto">
          <a:xfrm>
            <a:off x="2438400" y="4857750"/>
            <a:ext cx="2438400" cy="242888"/>
          </a:xfrm>
          <a:prstGeom prst="rightArrow">
            <a:avLst>
              <a:gd name="adj1" fmla="val 50000"/>
              <a:gd name="adj2" fmla="val 177917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96" name="AutoShape 35"/>
          <p:cNvSpPr>
            <a:spLocks noChangeArrowheads="1"/>
          </p:cNvSpPr>
          <p:nvPr/>
        </p:nvSpPr>
        <p:spPr bwMode="auto">
          <a:xfrm flipH="1">
            <a:off x="6654800" y="5272088"/>
            <a:ext cx="406400" cy="257175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6597" name="AutoShape 36"/>
          <p:cNvSpPr>
            <a:spLocks noChangeArrowheads="1"/>
          </p:cNvSpPr>
          <p:nvPr/>
        </p:nvSpPr>
        <p:spPr bwMode="auto">
          <a:xfrm flipH="1">
            <a:off x="3962400" y="5972175"/>
            <a:ext cx="736600" cy="228600"/>
          </a:xfrm>
          <a:prstGeom prst="rightArrow">
            <a:avLst>
              <a:gd name="adj1" fmla="val 50000"/>
              <a:gd name="adj2" fmla="val 161156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9" name="TextBox 38"/>
          <p:cNvSpPr txBox="1"/>
          <p:nvPr/>
        </p:nvSpPr>
        <p:spPr>
          <a:xfrm>
            <a:off x="141024" y="399192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3A548E-2F20-4DDD-B150-6701838C3E14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67587" name="Freeform 2"/>
          <p:cNvSpPr>
            <a:spLocks/>
          </p:cNvSpPr>
          <p:nvPr/>
        </p:nvSpPr>
        <p:spPr bwMode="auto">
          <a:xfrm>
            <a:off x="1549400" y="2857500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7588" name="Freeform 3"/>
          <p:cNvSpPr>
            <a:spLocks/>
          </p:cNvSpPr>
          <p:nvPr/>
        </p:nvSpPr>
        <p:spPr bwMode="auto">
          <a:xfrm>
            <a:off x="1117600" y="2571750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7589" name="Rectangle 4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7590" name="Rectangle 5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01798" name="Rectangle 6"/>
          <p:cNvSpPr>
            <a:spLocks noGrp="1" noChangeArrowheads="1"/>
          </p:cNvSpPr>
          <p:nvPr>
            <p:ph type="title"/>
          </p:nvPr>
        </p:nvSpPr>
        <p:spPr>
          <a:xfrm>
            <a:off x="712788" y="381000"/>
            <a:ext cx="7759700" cy="673100"/>
          </a:xfrm>
          <a:solidFill>
            <a:srgbClr val="CCFF66"/>
          </a:solidFill>
        </p:spPr>
        <p:txBody>
          <a:bodyPr wrap="none" lIns="90488" tIns="44450" rIns="90488" bIns="44450"/>
          <a:lstStyle/>
          <a:p>
            <a:pPr eaLnBrk="1" hangingPunct="1">
              <a:defRPr/>
            </a:pPr>
            <a:r>
              <a:rPr lang="en-US" sz="3200" smtClean="0">
                <a:solidFill>
                  <a:srgbClr val="000066"/>
                </a:solidFill>
              </a:rPr>
              <a:t>TATA CARA PELAPORAN</a:t>
            </a:r>
          </a:p>
        </p:txBody>
      </p:sp>
      <p:sp>
        <p:nvSpPr>
          <p:cNvPr id="67592" name="AutoShape 7"/>
          <p:cNvSpPr>
            <a:spLocks noChangeArrowheads="1"/>
          </p:cNvSpPr>
          <p:nvPr/>
        </p:nvSpPr>
        <p:spPr bwMode="auto">
          <a:xfrm>
            <a:off x="973138" y="1304925"/>
            <a:ext cx="7807325" cy="576263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 b="0">
                <a:latin typeface="Arial" pitchFamily="34" charset="0"/>
              </a:rPr>
              <a:t>PPN DAN PPn BM YANG DIPUNGUT</a:t>
            </a:r>
          </a:p>
          <a:p>
            <a:pPr algn="ctr" eaLnBrk="0" hangingPunct="0"/>
            <a:r>
              <a:rPr lang="en-US" sz="2000" b="0">
                <a:latin typeface="Arial" pitchFamily="34" charset="0"/>
              </a:rPr>
              <a:t>OLEH BENDAHARAWAN</a:t>
            </a:r>
          </a:p>
        </p:txBody>
      </p:sp>
      <p:sp>
        <p:nvSpPr>
          <p:cNvPr id="67593" name="Freeform 8"/>
          <p:cNvSpPr>
            <a:spLocks/>
          </p:cNvSpPr>
          <p:nvPr/>
        </p:nvSpPr>
        <p:spPr bwMode="auto">
          <a:xfrm>
            <a:off x="685800" y="2257425"/>
            <a:ext cx="3049588" cy="1465263"/>
          </a:xfrm>
          <a:custGeom>
            <a:avLst/>
            <a:gdLst>
              <a:gd name="T0" fmla="*/ 2147483647 w 1441"/>
              <a:gd name="T1" fmla="*/ 0 h 1231"/>
              <a:gd name="T2" fmla="*/ 0 w 1441"/>
              <a:gd name="T3" fmla="*/ 0 h 1231"/>
              <a:gd name="T4" fmla="*/ 0 w 1441"/>
              <a:gd name="T5" fmla="*/ 2147483647 h 1231"/>
              <a:gd name="T6" fmla="*/ 2147483647 w 1441"/>
              <a:gd name="T7" fmla="*/ 2147483647 h 1231"/>
              <a:gd name="T8" fmla="*/ 2147483647 w 1441"/>
              <a:gd name="T9" fmla="*/ 2147483647 h 1231"/>
              <a:gd name="T10" fmla="*/ 2147483647 w 1441"/>
              <a:gd name="T11" fmla="*/ 2147483647 h 1231"/>
              <a:gd name="T12" fmla="*/ 2147483647 w 1441"/>
              <a:gd name="T13" fmla="*/ 2147483647 h 1231"/>
              <a:gd name="T14" fmla="*/ 2147483647 w 1441"/>
              <a:gd name="T15" fmla="*/ 2147483647 h 1231"/>
              <a:gd name="T16" fmla="*/ 2147483647 w 1441"/>
              <a:gd name="T17" fmla="*/ 2147483647 h 1231"/>
              <a:gd name="T18" fmla="*/ 2147483647 w 1441"/>
              <a:gd name="T19" fmla="*/ 2147483647 h 1231"/>
              <a:gd name="T20" fmla="*/ 2147483647 w 1441"/>
              <a:gd name="T21" fmla="*/ 2147483647 h 1231"/>
              <a:gd name="T22" fmla="*/ 2147483647 w 1441"/>
              <a:gd name="T23" fmla="*/ 2147483647 h 1231"/>
              <a:gd name="T24" fmla="*/ 2147483647 w 1441"/>
              <a:gd name="T25" fmla="*/ 2147483647 h 1231"/>
              <a:gd name="T26" fmla="*/ 2147483647 w 1441"/>
              <a:gd name="T27" fmla="*/ 2147483647 h 1231"/>
              <a:gd name="T28" fmla="*/ 2147483647 w 1441"/>
              <a:gd name="T29" fmla="*/ 2147483647 h 1231"/>
              <a:gd name="T30" fmla="*/ 2147483647 w 1441"/>
              <a:gd name="T31" fmla="*/ 2147483647 h 1231"/>
              <a:gd name="T32" fmla="*/ 2147483647 w 1441"/>
              <a:gd name="T33" fmla="*/ 2147483647 h 1231"/>
              <a:gd name="T34" fmla="*/ 2147483647 w 1441"/>
              <a:gd name="T35" fmla="*/ 2147483647 h 1231"/>
              <a:gd name="T36" fmla="*/ 2147483647 w 1441"/>
              <a:gd name="T37" fmla="*/ 2147483647 h 1231"/>
              <a:gd name="T38" fmla="*/ 2147483647 w 1441"/>
              <a:gd name="T39" fmla="*/ 2147483647 h 1231"/>
              <a:gd name="T40" fmla="*/ 2147483647 w 1441"/>
              <a:gd name="T41" fmla="*/ 0 h 1231"/>
              <a:gd name="T42" fmla="*/ 2147483647 w 1441"/>
              <a:gd name="T43" fmla="*/ 0 h 12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1"/>
              <a:gd name="T67" fmla="*/ 0 h 1231"/>
              <a:gd name="T68" fmla="*/ 1441 w 1441"/>
              <a:gd name="T69" fmla="*/ 1231 h 123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1" h="1231">
                <a:moveTo>
                  <a:pt x="1218" y="0"/>
                </a:moveTo>
                <a:lnTo>
                  <a:pt x="0" y="0"/>
                </a:lnTo>
                <a:lnTo>
                  <a:pt x="0" y="1134"/>
                </a:lnTo>
                <a:lnTo>
                  <a:pt x="108" y="1007"/>
                </a:lnTo>
                <a:lnTo>
                  <a:pt x="222" y="907"/>
                </a:lnTo>
                <a:lnTo>
                  <a:pt x="305" y="862"/>
                </a:lnTo>
                <a:lnTo>
                  <a:pt x="392" y="846"/>
                </a:lnTo>
                <a:lnTo>
                  <a:pt x="489" y="858"/>
                </a:lnTo>
                <a:lnTo>
                  <a:pt x="593" y="899"/>
                </a:lnTo>
                <a:lnTo>
                  <a:pt x="658" y="948"/>
                </a:lnTo>
                <a:lnTo>
                  <a:pt x="734" y="994"/>
                </a:lnTo>
                <a:lnTo>
                  <a:pt x="803" y="1062"/>
                </a:lnTo>
                <a:lnTo>
                  <a:pt x="858" y="1119"/>
                </a:lnTo>
                <a:lnTo>
                  <a:pt x="930" y="1170"/>
                </a:lnTo>
                <a:lnTo>
                  <a:pt x="1025" y="1202"/>
                </a:lnTo>
                <a:lnTo>
                  <a:pt x="1140" y="1230"/>
                </a:lnTo>
                <a:lnTo>
                  <a:pt x="1248" y="1213"/>
                </a:lnTo>
                <a:lnTo>
                  <a:pt x="1343" y="1164"/>
                </a:lnTo>
                <a:lnTo>
                  <a:pt x="1410" y="1098"/>
                </a:lnTo>
                <a:lnTo>
                  <a:pt x="1440" y="1043"/>
                </a:lnTo>
                <a:lnTo>
                  <a:pt x="1440" y="0"/>
                </a:lnTo>
                <a:lnTo>
                  <a:pt x="1218" y="0"/>
                </a:lnTo>
              </a:path>
            </a:pathLst>
          </a:custGeom>
          <a:solidFill>
            <a:schemeClr val="bg2"/>
          </a:solidFill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67594" name="Rectangle 9"/>
          <p:cNvSpPr>
            <a:spLocks noChangeArrowheads="1"/>
          </p:cNvSpPr>
          <p:nvPr/>
        </p:nvSpPr>
        <p:spPr bwMode="auto">
          <a:xfrm>
            <a:off x="792163" y="2317750"/>
            <a:ext cx="2840037" cy="7524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000" b="0">
                <a:latin typeface="Arial" pitchFamily="34" charset="0"/>
              </a:rPr>
              <a:t>LAPORAN PEMUNGUTAN PPN/PPn BM</a:t>
            </a:r>
          </a:p>
        </p:txBody>
      </p:sp>
      <p:sp>
        <p:nvSpPr>
          <p:cNvPr id="67595" name="Rectangle 10"/>
          <p:cNvSpPr>
            <a:spLocks noChangeArrowheads="1"/>
          </p:cNvSpPr>
          <p:nvPr/>
        </p:nvSpPr>
        <p:spPr bwMode="auto">
          <a:xfrm>
            <a:off x="3357563" y="2293938"/>
            <a:ext cx="352425" cy="2047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1</a:t>
            </a:r>
          </a:p>
        </p:txBody>
      </p:sp>
      <p:sp>
        <p:nvSpPr>
          <p:cNvPr id="67596" name="Rectangle 11"/>
          <p:cNvSpPr>
            <a:spLocks noChangeArrowheads="1"/>
          </p:cNvSpPr>
          <p:nvPr/>
        </p:nvSpPr>
        <p:spPr bwMode="auto">
          <a:xfrm>
            <a:off x="3767138" y="2636838"/>
            <a:ext cx="354012" cy="2047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2</a:t>
            </a:r>
          </a:p>
        </p:txBody>
      </p:sp>
      <p:sp>
        <p:nvSpPr>
          <p:cNvPr id="67597" name="Rectangle 12"/>
          <p:cNvSpPr>
            <a:spLocks noChangeArrowheads="1"/>
          </p:cNvSpPr>
          <p:nvPr/>
        </p:nvSpPr>
        <p:spPr bwMode="auto">
          <a:xfrm>
            <a:off x="4224338" y="2908300"/>
            <a:ext cx="354012" cy="2047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3</a:t>
            </a:r>
          </a:p>
        </p:txBody>
      </p:sp>
      <p:sp>
        <p:nvSpPr>
          <p:cNvPr id="67598" name="Line 13"/>
          <p:cNvSpPr>
            <a:spLocks noChangeShapeType="1"/>
          </p:cNvSpPr>
          <p:nvPr/>
        </p:nvSpPr>
        <p:spPr bwMode="auto">
          <a:xfrm>
            <a:off x="3744913" y="2371725"/>
            <a:ext cx="1479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9" name="Rectangle 14"/>
          <p:cNvSpPr>
            <a:spLocks noChangeArrowheads="1"/>
          </p:cNvSpPr>
          <p:nvPr/>
        </p:nvSpPr>
        <p:spPr bwMode="auto">
          <a:xfrm>
            <a:off x="5233988" y="2130425"/>
            <a:ext cx="28924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0">
                <a:latin typeface="Arial" pitchFamily="34" charset="0"/>
              </a:rPr>
              <a:t>KPP DGN DILAMPIRI</a:t>
            </a:r>
          </a:p>
          <a:p>
            <a:pPr eaLnBrk="0" hangingPunct="0"/>
            <a:r>
              <a:rPr lang="en-US" sz="1600" b="0">
                <a:latin typeface="Arial" pitchFamily="34" charset="0"/>
              </a:rPr>
              <a:t>FP LEMBAR KE-3</a:t>
            </a:r>
          </a:p>
        </p:txBody>
      </p:sp>
      <p:sp>
        <p:nvSpPr>
          <p:cNvPr id="67600" name="Line 15"/>
          <p:cNvSpPr>
            <a:spLocks noChangeShapeType="1"/>
          </p:cNvSpPr>
          <p:nvPr/>
        </p:nvSpPr>
        <p:spPr bwMode="auto">
          <a:xfrm>
            <a:off x="4176713" y="2728913"/>
            <a:ext cx="1047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601" name="Rectangle 16"/>
          <p:cNvSpPr>
            <a:spLocks noChangeArrowheads="1"/>
          </p:cNvSpPr>
          <p:nvPr/>
        </p:nvSpPr>
        <p:spPr bwMode="auto">
          <a:xfrm>
            <a:off x="5233988" y="2608263"/>
            <a:ext cx="391477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0">
                <a:latin typeface="Arial" pitchFamily="34" charset="0"/>
              </a:rPr>
              <a:t>ATASAN BENDAHARAWAN)*</a:t>
            </a:r>
          </a:p>
        </p:txBody>
      </p:sp>
      <p:sp>
        <p:nvSpPr>
          <p:cNvPr id="67602" name="Line 17"/>
          <p:cNvSpPr>
            <a:spLocks noChangeShapeType="1"/>
          </p:cNvSpPr>
          <p:nvPr/>
        </p:nvSpPr>
        <p:spPr bwMode="auto">
          <a:xfrm>
            <a:off x="4633913" y="3128963"/>
            <a:ext cx="590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603" name="Rectangle 18"/>
          <p:cNvSpPr>
            <a:spLocks noChangeArrowheads="1"/>
          </p:cNvSpPr>
          <p:nvPr/>
        </p:nvSpPr>
        <p:spPr bwMode="auto">
          <a:xfrm>
            <a:off x="5233988" y="3003550"/>
            <a:ext cx="3730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0">
                <a:latin typeface="Arial" pitchFamily="34" charset="0"/>
              </a:rPr>
              <a:t>ARSIP BENDAHARAWAN*)</a:t>
            </a:r>
          </a:p>
        </p:txBody>
      </p:sp>
      <p:sp>
        <p:nvSpPr>
          <p:cNvPr id="67604" name="Rectangle 19"/>
          <p:cNvSpPr>
            <a:spLocks noChangeArrowheads="1"/>
          </p:cNvSpPr>
          <p:nvPr/>
        </p:nvSpPr>
        <p:spPr bwMode="auto">
          <a:xfrm>
            <a:off x="5226050" y="3382963"/>
            <a:ext cx="3594100" cy="952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85750" indent="-285750" eaLnBrk="0" hangingPunct="0">
              <a:spcBef>
                <a:spcPct val="50000"/>
              </a:spcBef>
            </a:pPr>
            <a:r>
              <a:rPr lang="en-US" sz="1400" b="0">
                <a:latin typeface="Arial" pitchFamily="34" charset="0"/>
              </a:rPr>
              <a:t>*) 	DLM HAL PEMUNGUT PPN/PPn BM ADALAH BENDAHARAWAN PEMERINTAH PUSAT, LEMBAR KE-2 ADALAH ARSIP BENDAHARAWAN</a:t>
            </a:r>
          </a:p>
        </p:txBody>
      </p:sp>
      <p:sp>
        <p:nvSpPr>
          <p:cNvPr id="67605" name="AutoShape 20"/>
          <p:cNvSpPr>
            <a:spLocks noChangeArrowheads="1"/>
          </p:cNvSpPr>
          <p:nvPr/>
        </p:nvSpPr>
        <p:spPr bwMode="auto">
          <a:xfrm>
            <a:off x="592138" y="4633913"/>
            <a:ext cx="3743325" cy="776287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 b="0">
                <a:latin typeface="Arial" pitchFamily="34" charset="0"/>
              </a:rPr>
              <a:t>SELAMBAT-LAMBATNYA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14 HARI SETELAH 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MASA PAJAK BERAKHIR</a:t>
            </a:r>
          </a:p>
        </p:txBody>
      </p:sp>
      <p:sp>
        <p:nvSpPr>
          <p:cNvPr id="67606" name="AutoShape 21"/>
          <p:cNvSpPr>
            <a:spLocks noChangeArrowheads="1"/>
          </p:cNvSpPr>
          <p:nvPr/>
        </p:nvSpPr>
        <p:spPr bwMode="auto">
          <a:xfrm>
            <a:off x="5240338" y="4491038"/>
            <a:ext cx="3641725" cy="1062037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 b="0">
                <a:latin typeface="Arial" pitchFamily="34" charset="0"/>
              </a:rPr>
              <a:t>DALAM HAL TANGGAL 14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JATUH PADA HARI LIBUR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PELAPORAN DILAKUKAN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PADA HARI KERJA</a:t>
            </a:r>
          </a:p>
          <a:p>
            <a:pPr algn="ctr" eaLnBrk="0" hangingPunct="0"/>
            <a:r>
              <a:rPr lang="en-US" sz="1400" b="0">
                <a:latin typeface="Arial" pitchFamily="34" charset="0"/>
              </a:rPr>
              <a:t>BERIKUTNYA</a:t>
            </a:r>
          </a:p>
        </p:txBody>
      </p:sp>
      <p:sp>
        <p:nvSpPr>
          <p:cNvPr id="67607" name="AutoShape 22"/>
          <p:cNvSpPr>
            <a:spLocks noChangeArrowheads="1"/>
          </p:cNvSpPr>
          <p:nvPr/>
        </p:nvSpPr>
        <p:spPr bwMode="auto">
          <a:xfrm flipH="1">
            <a:off x="2090738" y="4105275"/>
            <a:ext cx="873125" cy="461963"/>
          </a:xfrm>
          <a:prstGeom prst="downArrow">
            <a:avLst>
              <a:gd name="adj1" fmla="val 50000"/>
              <a:gd name="adj2" fmla="val 50014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7608" name="AutoShape 23"/>
          <p:cNvSpPr>
            <a:spLocks noChangeArrowheads="1"/>
          </p:cNvSpPr>
          <p:nvPr/>
        </p:nvSpPr>
        <p:spPr bwMode="auto">
          <a:xfrm>
            <a:off x="4478338" y="4805363"/>
            <a:ext cx="669925" cy="433387"/>
          </a:xfrm>
          <a:prstGeom prst="rightArrow">
            <a:avLst>
              <a:gd name="adj1" fmla="val 50000"/>
              <a:gd name="adj2" fmla="val 77311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7609" name="Rectangle 24"/>
          <p:cNvSpPr>
            <a:spLocks noChangeArrowheads="1"/>
          </p:cNvSpPr>
          <p:nvPr/>
        </p:nvSpPr>
        <p:spPr bwMode="auto">
          <a:xfrm>
            <a:off x="527050" y="5683250"/>
            <a:ext cx="8166100" cy="952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400" b="0">
                <a:latin typeface="Arial" pitchFamily="34" charset="0"/>
              </a:rPr>
              <a:t>DLM HAL BANK PEMERINTAH ATAU BANK PEMBANGUNAN DAERAH BERTINDAK SBG “KASIR” DARI BENDAHARAWAN PEMERINTAH (MIS: PROYEK INPRES), MAKA FAKTUR PAJAK DAN SSP DITERUSKAN KE BANK YBS MELALUI BENDAHARAWAN. YG DIWAJIBKAN UTK MEMUNGUT DAN MELAPOR ADALAH BANK YBS</a:t>
            </a:r>
          </a:p>
        </p:txBody>
      </p:sp>
      <p:sp>
        <p:nvSpPr>
          <p:cNvPr id="67610" name="AutoShape 25"/>
          <p:cNvSpPr>
            <a:spLocks noChangeArrowheads="1"/>
          </p:cNvSpPr>
          <p:nvPr/>
        </p:nvSpPr>
        <p:spPr bwMode="auto">
          <a:xfrm flipH="1">
            <a:off x="1506538" y="1947863"/>
            <a:ext cx="1355725" cy="247650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12700">
            <a:solidFill>
              <a:srgbClr val="95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304800" y="685800"/>
            <a:ext cx="1752600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990000"/>
                </a:solidFill>
              </a:rPr>
              <a:t>SKIP</a:t>
            </a:r>
            <a:endParaRPr lang="en-US" sz="28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E398E-16CA-4A6A-BA86-014CC130F8FA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533400" y="8305800"/>
            <a:ext cx="137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2362200" y="8305800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13" name="Rectangle 4"/>
          <p:cNvSpPr>
            <a:spLocks noChangeArrowheads="1"/>
          </p:cNvSpPr>
          <p:nvPr/>
        </p:nvSpPr>
        <p:spPr bwMode="auto">
          <a:xfrm>
            <a:off x="838200" y="76200"/>
            <a:ext cx="7086600" cy="1212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000" b="0"/>
              <a:t>PEMBAYARAN YANG </a:t>
            </a:r>
            <a:br>
              <a:rPr lang="en-US" sz="2000" b="0"/>
            </a:br>
            <a:r>
              <a:rPr lang="en-US" sz="2000" b="0"/>
              <a:t>TIDAK DIPUNGUT PPN</a:t>
            </a:r>
            <a:br>
              <a:rPr lang="en-US" sz="2000" b="0"/>
            </a:br>
            <a:r>
              <a:rPr lang="en-US" sz="2000" b="0"/>
              <a:t>OLEH BENDAHARAWAN</a:t>
            </a:r>
          </a:p>
        </p:txBody>
      </p:sp>
      <p:sp>
        <p:nvSpPr>
          <p:cNvPr id="68614" name="Rectangle 5"/>
          <p:cNvSpPr>
            <a:spLocks noChangeArrowheads="1"/>
          </p:cNvSpPr>
          <p:nvPr/>
        </p:nvSpPr>
        <p:spPr bwMode="auto">
          <a:xfrm>
            <a:off x="1441450" y="2443163"/>
            <a:ext cx="5902325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15" name="Rectangle 6"/>
          <p:cNvSpPr>
            <a:spLocks noChangeArrowheads="1"/>
          </p:cNvSpPr>
          <p:nvPr/>
        </p:nvSpPr>
        <p:spPr bwMode="auto">
          <a:xfrm>
            <a:off x="1647825" y="2433638"/>
            <a:ext cx="59182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TDK MELEBIHI DARI JML Rp </a:t>
            </a:r>
            <a:r>
              <a:rPr lang="id-ID" sz="1200" b="0">
                <a:latin typeface="Arial" pitchFamily="34" charset="0"/>
              </a:rPr>
              <a:t>1</a:t>
            </a:r>
            <a:r>
              <a:rPr lang="en-US" sz="1200" b="0">
                <a:latin typeface="Arial" pitchFamily="34" charset="0"/>
              </a:rPr>
              <a:t>.000.000,00 TERMASUK PPN DAN/ATAU PPn BM DAN MERUPAKAN PEMBAYARAN YG TDK DIPECAH-PECAH</a:t>
            </a:r>
          </a:p>
        </p:txBody>
      </p:sp>
      <p:sp>
        <p:nvSpPr>
          <p:cNvPr id="68616" name="Rectangle 7"/>
          <p:cNvSpPr>
            <a:spLocks noChangeArrowheads="1"/>
          </p:cNvSpPr>
          <p:nvPr/>
        </p:nvSpPr>
        <p:spPr bwMode="auto">
          <a:xfrm>
            <a:off x="1427163" y="3086100"/>
            <a:ext cx="5888037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17" name="Rectangle 8"/>
          <p:cNvSpPr>
            <a:spLocks noChangeArrowheads="1"/>
          </p:cNvSpPr>
          <p:nvPr/>
        </p:nvSpPr>
        <p:spPr bwMode="auto">
          <a:xfrm>
            <a:off x="1624013" y="3203575"/>
            <a:ext cx="55626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 dirty="0">
                <a:latin typeface="Arial" pitchFamily="34" charset="0"/>
              </a:rPr>
              <a:t>BBM DAN NON-BBM YG PENYERAHANNYA DILAKUKAN OLEH PERTAMINA </a:t>
            </a:r>
          </a:p>
        </p:txBody>
      </p:sp>
      <p:sp>
        <p:nvSpPr>
          <p:cNvPr id="68618" name="Rectangle 9"/>
          <p:cNvSpPr>
            <a:spLocks noChangeArrowheads="1"/>
          </p:cNvSpPr>
          <p:nvPr/>
        </p:nvSpPr>
        <p:spPr bwMode="auto">
          <a:xfrm>
            <a:off x="1390650" y="3757613"/>
            <a:ext cx="5924550" cy="4254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19" name="Rectangle 10"/>
          <p:cNvSpPr>
            <a:spLocks noChangeArrowheads="1"/>
          </p:cNvSpPr>
          <p:nvPr/>
        </p:nvSpPr>
        <p:spPr bwMode="auto">
          <a:xfrm>
            <a:off x="1624013" y="3717925"/>
            <a:ext cx="5791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ATAS JASA ANGKUTAN UDARA YG DISERAHKAN OLEH PERUSAHAAN PENERBANGAN</a:t>
            </a:r>
          </a:p>
        </p:txBody>
      </p:sp>
      <p:sp>
        <p:nvSpPr>
          <p:cNvPr id="68620" name="Rectangle 11"/>
          <p:cNvSpPr>
            <a:spLocks noChangeArrowheads="1"/>
          </p:cNvSpPr>
          <p:nvPr/>
        </p:nvSpPr>
        <p:spPr bwMode="auto">
          <a:xfrm>
            <a:off x="1352550" y="4314825"/>
            <a:ext cx="6005513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d-ID" sz="2400" b="0"/>
          </a:p>
        </p:txBody>
      </p:sp>
      <p:sp>
        <p:nvSpPr>
          <p:cNvPr id="68621" name="Rectangle 12"/>
          <p:cNvSpPr>
            <a:spLocks noChangeArrowheads="1"/>
          </p:cNvSpPr>
          <p:nvPr/>
        </p:nvSpPr>
        <p:spPr bwMode="auto">
          <a:xfrm>
            <a:off x="766763" y="6067425"/>
            <a:ext cx="58229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endParaRPr lang="id-ID" sz="1200" b="0">
              <a:latin typeface="Arial" pitchFamily="34" charset="0"/>
            </a:endParaRPr>
          </a:p>
        </p:txBody>
      </p:sp>
      <p:sp>
        <p:nvSpPr>
          <p:cNvPr id="68622" name="Rectangle 13"/>
          <p:cNvSpPr>
            <a:spLocks noChangeArrowheads="1"/>
          </p:cNvSpPr>
          <p:nvPr/>
        </p:nvSpPr>
        <p:spPr bwMode="auto">
          <a:xfrm>
            <a:off x="1336675" y="5143500"/>
            <a:ext cx="6054725" cy="5286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d-ID" sz="2400" b="0"/>
          </a:p>
        </p:txBody>
      </p:sp>
      <p:sp>
        <p:nvSpPr>
          <p:cNvPr id="68623" name="Rectangle 14"/>
          <p:cNvSpPr>
            <a:spLocks noChangeArrowheads="1"/>
          </p:cNvSpPr>
          <p:nvPr/>
        </p:nvSpPr>
        <p:spPr bwMode="auto">
          <a:xfrm>
            <a:off x="1295400" y="5748338"/>
            <a:ext cx="6096000" cy="55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24" name="Rectangle 15"/>
          <p:cNvSpPr>
            <a:spLocks noChangeArrowheads="1"/>
          </p:cNvSpPr>
          <p:nvPr/>
        </p:nvSpPr>
        <p:spPr bwMode="auto">
          <a:xfrm>
            <a:off x="1347788" y="5819775"/>
            <a:ext cx="55753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UNTUK PENYERAHAN BKP/JKP YG MEMPEROLEH FASILITAS PPN TDK DIPUNGUT</a:t>
            </a:r>
          </a:p>
        </p:txBody>
      </p:sp>
      <p:sp>
        <p:nvSpPr>
          <p:cNvPr id="68625" name="AutoShape 16"/>
          <p:cNvSpPr>
            <a:spLocks noChangeArrowheads="1"/>
          </p:cNvSpPr>
          <p:nvPr/>
        </p:nvSpPr>
        <p:spPr bwMode="auto">
          <a:xfrm>
            <a:off x="2933700" y="1651000"/>
            <a:ext cx="2254250" cy="635000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latin typeface="Arial" pitchFamily="34" charset="0"/>
              </a:rPr>
              <a:t>DALAM HAL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PEMBAYARAN</a:t>
            </a:r>
          </a:p>
        </p:txBody>
      </p:sp>
      <p:sp>
        <p:nvSpPr>
          <p:cNvPr id="68626" name="AutoShape 17"/>
          <p:cNvSpPr>
            <a:spLocks noChangeArrowheads="1"/>
          </p:cNvSpPr>
          <p:nvPr/>
        </p:nvSpPr>
        <p:spPr bwMode="auto">
          <a:xfrm flipH="1">
            <a:off x="3400425" y="1371600"/>
            <a:ext cx="1428750" cy="231775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27" name="Rectangle 18"/>
          <p:cNvSpPr>
            <a:spLocks noChangeArrowheads="1"/>
          </p:cNvSpPr>
          <p:nvPr/>
        </p:nvSpPr>
        <p:spPr bwMode="auto">
          <a:xfrm>
            <a:off x="1014413" y="1889125"/>
            <a:ext cx="1924050" cy="171450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28" name="Rectangle 19"/>
          <p:cNvSpPr>
            <a:spLocks noChangeArrowheads="1"/>
          </p:cNvSpPr>
          <p:nvPr/>
        </p:nvSpPr>
        <p:spPr bwMode="auto">
          <a:xfrm>
            <a:off x="923925" y="1871663"/>
            <a:ext cx="80963" cy="4148137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29" name="AutoShape 20"/>
          <p:cNvSpPr>
            <a:spLocks noChangeArrowheads="1"/>
          </p:cNvSpPr>
          <p:nvPr/>
        </p:nvSpPr>
        <p:spPr bwMode="auto">
          <a:xfrm>
            <a:off x="914400" y="5905500"/>
            <a:ext cx="381000" cy="190500"/>
          </a:xfrm>
          <a:prstGeom prst="rightArrow">
            <a:avLst>
              <a:gd name="adj1" fmla="val 50000"/>
              <a:gd name="adj2" fmla="val 56546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0" name="AutoShape 21"/>
          <p:cNvSpPr>
            <a:spLocks noChangeArrowheads="1"/>
          </p:cNvSpPr>
          <p:nvPr/>
        </p:nvSpPr>
        <p:spPr bwMode="auto">
          <a:xfrm>
            <a:off x="971550" y="5257800"/>
            <a:ext cx="400050" cy="247650"/>
          </a:xfrm>
          <a:prstGeom prst="rightArrow">
            <a:avLst>
              <a:gd name="adj1" fmla="val 50000"/>
              <a:gd name="adj2" fmla="val 4567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1" name="AutoShape 22"/>
          <p:cNvSpPr>
            <a:spLocks noChangeArrowheads="1"/>
          </p:cNvSpPr>
          <p:nvPr/>
        </p:nvSpPr>
        <p:spPr bwMode="auto">
          <a:xfrm>
            <a:off x="971550" y="4572000"/>
            <a:ext cx="400050" cy="247650"/>
          </a:xfrm>
          <a:prstGeom prst="rightArrow">
            <a:avLst>
              <a:gd name="adj1" fmla="val 50000"/>
              <a:gd name="adj2" fmla="val 4567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2" name="AutoShape 23"/>
          <p:cNvSpPr>
            <a:spLocks noChangeArrowheads="1"/>
          </p:cNvSpPr>
          <p:nvPr/>
        </p:nvSpPr>
        <p:spPr bwMode="auto">
          <a:xfrm>
            <a:off x="971550" y="3867150"/>
            <a:ext cx="400050" cy="247650"/>
          </a:xfrm>
          <a:prstGeom prst="rightArrow">
            <a:avLst>
              <a:gd name="adj1" fmla="val 50000"/>
              <a:gd name="adj2" fmla="val 4567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3" name="AutoShape 24"/>
          <p:cNvSpPr>
            <a:spLocks noChangeArrowheads="1"/>
          </p:cNvSpPr>
          <p:nvPr/>
        </p:nvSpPr>
        <p:spPr bwMode="auto">
          <a:xfrm>
            <a:off x="1004888" y="3224213"/>
            <a:ext cx="400050" cy="247650"/>
          </a:xfrm>
          <a:prstGeom prst="rightArrow">
            <a:avLst>
              <a:gd name="adj1" fmla="val 50000"/>
              <a:gd name="adj2" fmla="val 4567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4" name="AutoShape 25"/>
          <p:cNvSpPr>
            <a:spLocks noChangeArrowheads="1"/>
          </p:cNvSpPr>
          <p:nvPr/>
        </p:nvSpPr>
        <p:spPr bwMode="auto">
          <a:xfrm>
            <a:off x="990600" y="2647950"/>
            <a:ext cx="400050" cy="247650"/>
          </a:xfrm>
          <a:prstGeom prst="rightArrow">
            <a:avLst>
              <a:gd name="adj1" fmla="val 50000"/>
              <a:gd name="adj2" fmla="val 45672"/>
            </a:avLst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8635" name="Rectangle 26"/>
          <p:cNvSpPr>
            <a:spLocks noChangeArrowheads="1"/>
          </p:cNvSpPr>
          <p:nvPr/>
        </p:nvSpPr>
        <p:spPr bwMode="auto">
          <a:xfrm>
            <a:off x="1547813" y="4286250"/>
            <a:ext cx="59436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ATAS PENYERAHAN BKP/JKP YG MENURUT PERUNDANG-UNDANGAN YANG BERLAKU, MENDAPAT FASILITAS PPN TIDAK DIPUNGUT DAN ATAU DIBEBASKAN DARI PENGENAAN PPN</a:t>
            </a:r>
          </a:p>
        </p:txBody>
      </p:sp>
      <p:sp>
        <p:nvSpPr>
          <p:cNvPr id="68636" name="Rectangle 27"/>
          <p:cNvSpPr>
            <a:spLocks noChangeArrowheads="1"/>
          </p:cNvSpPr>
          <p:nvPr/>
        </p:nvSpPr>
        <p:spPr bwMode="auto">
          <a:xfrm>
            <a:off x="1547813" y="5162550"/>
            <a:ext cx="55816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0">
                <a:latin typeface="Arial" pitchFamily="34" charset="0"/>
              </a:rPr>
              <a:t>UNTUK PEMBEBASAN TANAH, KECUALI PEMBAYARAN  ATAS PENYERAHAN TANAH OLEH REAL ESTATE ATAU INDUSTRIAL ESTATE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3733800" y="2362200"/>
            <a:ext cx="1066800" cy="38100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0584D-14BB-43FF-B0EE-54A1C14A5042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6963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3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37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412750"/>
            <a:ext cx="7239000" cy="1098550"/>
          </a:xfrm>
          <a:solidFill>
            <a:srgbClr val="FAFEE6"/>
          </a:solidFill>
          <a:ln w="12700">
            <a:solidFill>
              <a:schemeClr val="tx1"/>
            </a:solidFill>
          </a:ln>
        </p:spPr>
        <p:txBody>
          <a:bodyPr wrap="none" lIns="90488" tIns="44450" rIns="90488" bIns="44450"/>
          <a:lstStyle/>
          <a:p>
            <a:pPr eaLnBrk="1" hangingPunct="1"/>
            <a:r>
              <a:rPr lang="en-US" sz="1600" b="1" smtClean="0">
                <a:solidFill>
                  <a:srgbClr val="000066"/>
                </a:solidFill>
                <a:effectLst/>
              </a:rPr>
              <a:t>PEMBAYARAN YANG TIDAK MELEBIHI  JUMLAH Rp 1.000.000,00 DAN</a:t>
            </a:r>
            <a:br>
              <a:rPr lang="en-US" sz="1600" b="1" smtClean="0">
                <a:solidFill>
                  <a:srgbClr val="000066"/>
                </a:solidFill>
                <a:effectLst/>
              </a:rPr>
            </a:br>
            <a:r>
              <a:rPr lang="en-US" sz="1600" b="1" smtClean="0">
                <a:solidFill>
                  <a:srgbClr val="000066"/>
                </a:solidFill>
                <a:effectLst/>
              </a:rPr>
              <a:t> MERUPAKAN  PEMBAYARAN YANG TIDAK DIPECAH-PECAH  </a:t>
            </a:r>
            <a:br>
              <a:rPr lang="en-US" sz="1600" b="1" smtClean="0">
                <a:solidFill>
                  <a:srgbClr val="000066"/>
                </a:solidFill>
                <a:effectLst/>
              </a:rPr>
            </a:br>
            <a:r>
              <a:rPr lang="en-US" sz="1600" b="1" smtClean="0">
                <a:solidFill>
                  <a:srgbClr val="000066"/>
                </a:solidFill>
                <a:effectLst/>
              </a:rPr>
              <a:t>YANG DIKECUALIKAN DARI PEMUNGUTAN PPN/PPn BM</a:t>
            </a:r>
          </a:p>
        </p:txBody>
      </p:sp>
      <p:sp>
        <p:nvSpPr>
          <p:cNvPr id="69638" name="Rectangle 5"/>
          <p:cNvSpPr>
            <a:spLocks noChangeArrowheads="1"/>
          </p:cNvSpPr>
          <p:nvPr/>
        </p:nvSpPr>
        <p:spPr bwMode="auto">
          <a:xfrm>
            <a:off x="1117600" y="2171700"/>
            <a:ext cx="7437438" cy="82867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tabLst>
                <a:tab pos="5314950" algn="r"/>
                <a:tab pos="57150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HARGA JUAL</a:t>
            </a:r>
            <a:r>
              <a:rPr lang="id-ID" sz="1600" b="0">
                <a:solidFill>
                  <a:srgbClr val="000000"/>
                </a:solidFill>
                <a:latin typeface="Arial" pitchFamily="34" charset="0"/>
              </a:rPr>
              <a:t> 	</a:t>
            </a: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Rp</a:t>
            </a:r>
            <a:r>
              <a:rPr lang="id-ID" sz="1600" b="0">
                <a:solidFill>
                  <a:srgbClr val="000000"/>
                </a:solidFill>
                <a:latin typeface="Arial" pitchFamily="34" charset="0"/>
              </a:rPr>
              <a:t>1.1</a:t>
            </a: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00.000,00</a:t>
            </a:r>
            <a:endParaRPr lang="id-ID" sz="1600" b="0">
              <a:solidFill>
                <a:srgbClr val="000000"/>
              </a:solidFill>
              <a:latin typeface="Arial" pitchFamily="34" charset="0"/>
            </a:endParaRPr>
          </a:p>
          <a:p>
            <a:pPr eaLnBrk="0" hangingPunct="0">
              <a:tabLst>
                <a:tab pos="5314950" algn="r"/>
                <a:tab pos="57150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PPN= 10 % X Rp </a:t>
            </a:r>
            <a:r>
              <a:rPr lang="id-ID" sz="1600" b="0">
                <a:solidFill>
                  <a:srgbClr val="000000"/>
                </a:solidFill>
                <a:latin typeface="Arial" pitchFamily="34" charset="0"/>
              </a:rPr>
              <a:t>1.1</a:t>
            </a: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00.000</a:t>
            </a:r>
            <a:r>
              <a:rPr lang="id-ID" sz="1600" b="0">
                <a:solidFill>
                  <a:srgbClr val="000000"/>
                </a:solidFill>
                <a:latin typeface="Arial" pitchFamily="34" charset="0"/>
              </a:rPr>
              <a:t>,-	</a:t>
            </a: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Rp   </a:t>
            </a:r>
            <a:r>
              <a:rPr lang="id-ID" sz="1600" b="0">
                <a:solidFill>
                  <a:srgbClr val="000000"/>
                </a:solidFill>
                <a:latin typeface="Arial" pitchFamily="34" charset="0"/>
              </a:rPr>
              <a:t>11</a:t>
            </a: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0.000,00</a:t>
            </a:r>
          </a:p>
          <a:p>
            <a:pPr eaLnBrk="0" hangingPunct="0">
              <a:tabLst>
                <a:tab pos="5314950" algn="r"/>
                <a:tab pos="57150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HARGA JUAL TERMSK PPN	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</a:rPr>
              <a:t>Rp 1.</a:t>
            </a:r>
            <a:r>
              <a:rPr lang="id-ID" sz="1600" i="1">
                <a:solidFill>
                  <a:srgbClr val="000000"/>
                </a:solidFill>
                <a:latin typeface="Arial" pitchFamily="34" charset="0"/>
              </a:rPr>
              <a:t>21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</a:rPr>
              <a:t>0.000,00</a:t>
            </a:r>
          </a:p>
        </p:txBody>
      </p:sp>
      <p:sp>
        <p:nvSpPr>
          <p:cNvPr id="69639" name="Rectangle 6"/>
          <p:cNvSpPr>
            <a:spLocks noChangeArrowheads="1"/>
          </p:cNvSpPr>
          <p:nvPr/>
        </p:nvSpPr>
        <p:spPr bwMode="auto">
          <a:xfrm>
            <a:off x="1017588" y="3929063"/>
            <a:ext cx="7642225" cy="82867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tabLst>
                <a:tab pos="54864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HARGA JUAL	    Rp 800.000,00</a:t>
            </a:r>
          </a:p>
          <a:p>
            <a:pPr eaLnBrk="0" hangingPunct="0">
              <a:tabLst>
                <a:tab pos="54864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PPN= 10 % X Rp 800.000	    Rp   80.000,00</a:t>
            </a:r>
          </a:p>
          <a:p>
            <a:pPr eaLnBrk="0" hangingPunct="0">
              <a:tabLst>
                <a:tab pos="5486400" algn="r"/>
              </a:tabLst>
            </a:pPr>
            <a:r>
              <a:rPr lang="en-US" sz="1600" b="0">
                <a:solidFill>
                  <a:srgbClr val="000000"/>
                </a:solidFill>
                <a:latin typeface="Arial" pitchFamily="34" charset="0"/>
              </a:rPr>
              <a:t>HARGA JUAL TERMSK PPN	    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</a:rPr>
              <a:t>Rp </a:t>
            </a:r>
            <a:r>
              <a:rPr lang="id-ID" sz="1600" i="1">
                <a:solidFill>
                  <a:srgbClr val="000000"/>
                </a:solidFill>
                <a:latin typeface="Arial" pitchFamily="34" charset="0"/>
              </a:rPr>
              <a:t>88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</a:rPr>
              <a:t>0.000,00</a:t>
            </a:r>
          </a:p>
        </p:txBody>
      </p:sp>
      <p:sp>
        <p:nvSpPr>
          <p:cNvPr id="69640" name="AutoShape 7"/>
          <p:cNvSpPr>
            <a:spLocks noChangeArrowheads="1"/>
          </p:cNvSpPr>
          <p:nvPr/>
        </p:nvSpPr>
        <p:spPr bwMode="auto">
          <a:xfrm>
            <a:off x="3030538" y="1719263"/>
            <a:ext cx="2879725" cy="347662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CONTOH</a:t>
            </a:r>
          </a:p>
        </p:txBody>
      </p:sp>
      <p:sp>
        <p:nvSpPr>
          <p:cNvPr id="69641" name="AutoShape 8"/>
          <p:cNvSpPr>
            <a:spLocks noChangeArrowheads="1"/>
          </p:cNvSpPr>
          <p:nvPr/>
        </p:nvSpPr>
        <p:spPr bwMode="auto">
          <a:xfrm>
            <a:off x="1023938" y="3290888"/>
            <a:ext cx="3870325" cy="490537"/>
          </a:xfrm>
          <a:prstGeom prst="roundRect">
            <a:avLst>
              <a:gd name="adj" fmla="val 12486"/>
            </a:avLst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b="0">
                <a:solidFill>
                  <a:srgbClr val="001918"/>
                </a:solidFill>
                <a:latin typeface="Arial" pitchFamily="34" charset="0"/>
              </a:rPr>
              <a:t>Rp 1.</a:t>
            </a:r>
            <a:r>
              <a:rPr lang="id-ID" sz="1600" b="0">
                <a:solidFill>
                  <a:srgbClr val="001918"/>
                </a:solidFill>
                <a:latin typeface="Arial" pitchFamily="34" charset="0"/>
              </a:rPr>
              <a:t>21</a:t>
            </a:r>
            <a:r>
              <a:rPr lang="en-US" sz="1600" b="0">
                <a:solidFill>
                  <a:srgbClr val="001918"/>
                </a:solidFill>
                <a:latin typeface="Arial" pitchFamily="34" charset="0"/>
              </a:rPr>
              <a:t>0.000,- &gt; Rp 1.000.000,-</a:t>
            </a:r>
          </a:p>
        </p:txBody>
      </p:sp>
      <p:sp>
        <p:nvSpPr>
          <p:cNvPr id="69642" name="AutoShape 9"/>
          <p:cNvSpPr>
            <a:spLocks noChangeArrowheads="1"/>
          </p:cNvSpPr>
          <p:nvPr/>
        </p:nvSpPr>
        <p:spPr bwMode="auto">
          <a:xfrm>
            <a:off x="5926138" y="3290888"/>
            <a:ext cx="2778125" cy="490537"/>
          </a:xfrm>
          <a:prstGeom prst="roundRect">
            <a:avLst>
              <a:gd name="adj" fmla="val 12486"/>
            </a:avLst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b="0">
                <a:solidFill>
                  <a:srgbClr val="001918"/>
                </a:solidFill>
                <a:latin typeface="Arial" pitchFamily="34" charset="0"/>
              </a:rPr>
              <a:t>DIPUNGUT</a:t>
            </a:r>
          </a:p>
          <a:p>
            <a:pPr algn="ctr" eaLnBrk="0" hangingPunct="0"/>
            <a:r>
              <a:rPr lang="en-US" sz="1600" b="0">
                <a:solidFill>
                  <a:srgbClr val="001918"/>
                </a:solidFill>
                <a:latin typeface="Arial" pitchFamily="34" charset="0"/>
              </a:rPr>
              <a:t>PPN/PPn BM</a:t>
            </a:r>
          </a:p>
        </p:txBody>
      </p:sp>
      <p:sp>
        <p:nvSpPr>
          <p:cNvPr id="69643" name="AutoShape 10"/>
          <p:cNvSpPr>
            <a:spLocks noChangeArrowheads="1"/>
          </p:cNvSpPr>
          <p:nvPr/>
        </p:nvSpPr>
        <p:spPr bwMode="auto">
          <a:xfrm>
            <a:off x="5080000" y="3400425"/>
            <a:ext cx="685800" cy="271463"/>
          </a:xfrm>
          <a:prstGeom prst="rightArrow">
            <a:avLst>
              <a:gd name="adj1" fmla="val 75009"/>
              <a:gd name="adj2" fmla="val 12635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44" name="AutoShape 11"/>
          <p:cNvSpPr>
            <a:spLocks noChangeArrowheads="1"/>
          </p:cNvSpPr>
          <p:nvPr/>
        </p:nvSpPr>
        <p:spPr bwMode="auto">
          <a:xfrm>
            <a:off x="998538" y="5048250"/>
            <a:ext cx="3870325" cy="490538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Rp </a:t>
            </a:r>
            <a:r>
              <a:rPr lang="id-ID" sz="1600">
                <a:latin typeface="Arial" pitchFamily="34" charset="0"/>
              </a:rPr>
              <a:t>88</a:t>
            </a:r>
            <a:r>
              <a:rPr lang="en-US" sz="1600">
                <a:latin typeface="Arial" pitchFamily="34" charset="0"/>
              </a:rPr>
              <a:t>0.000,- </a:t>
            </a:r>
            <a:r>
              <a:rPr lang="en-US" sz="1600">
                <a:latin typeface="Symbol" pitchFamily="18" charset="2"/>
              </a:rPr>
              <a:t>£</a:t>
            </a:r>
            <a:r>
              <a:rPr lang="en-US" sz="1600">
                <a:latin typeface="Arial" pitchFamily="34" charset="0"/>
              </a:rPr>
              <a:t> Rp 1.000.000,-</a:t>
            </a:r>
          </a:p>
        </p:txBody>
      </p:sp>
      <p:sp>
        <p:nvSpPr>
          <p:cNvPr id="69645" name="AutoShape 12"/>
          <p:cNvSpPr>
            <a:spLocks noChangeArrowheads="1"/>
          </p:cNvSpPr>
          <p:nvPr/>
        </p:nvSpPr>
        <p:spPr bwMode="auto">
          <a:xfrm>
            <a:off x="6002338" y="5062538"/>
            <a:ext cx="2778125" cy="490537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>
                <a:latin typeface="Arial" pitchFamily="34" charset="0"/>
              </a:rPr>
              <a:t>TIDAK DIPUNGUT</a:t>
            </a:r>
          </a:p>
          <a:p>
            <a:pPr algn="ctr" eaLnBrk="0" hangingPunct="0"/>
            <a:r>
              <a:rPr lang="en-US" sz="1600">
                <a:latin typeface="Arial" pitchFamily="34" charset="0"/>
              </a:rPr>
              <a:t>PPN/PPn BM</a:t>
            </a:r>
          </a:p>
        </p:txBody>
      </p:sp>
      <p:sp>
        <p:nvSpPr>
          <p:cNvPr id="69646" name="AutoShape 13"/>
          <p:cNvSpPr>
            <a:spLocks noChangeArrowheads="1"/>
          </p:cNvSpPr>
          <p:nvPr/>
        </p:nvSpPr>
        <p:spPr bwMode="auto">
          <a:xfrm>
            <a:off x="5080000" y="5172075"/>
            <a:ext cx="685800" cy="271463"/>
          </a:xfrm>
          <a:prstGeom prst="rightArrow">
            <a:avLst>
              <a:gd name="adj1" fmla="val 75009"/>
              <a:gd name="adj2" fmla="val 12635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47" name="Rectangle 14"/>
          <p:cNvSpPr>
            <a:spLocks noChangeArrowheads="1"/>
          </p:cNvSpPr>
          <p:nvPr/>
        </p:nvSpPr>
        <p:spPr bwMode="auto">
          <a:xfrm>
            <a:off x="406400" y="1843088"/>
            <a:ext cx="2489200" cy="1000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48" name="Rectangle 15"/>
          <p:cNvSpPr>
            <a:spLocks noChangeArrowheads="1"/>
          </p:cNvSpPr>
          <p:nvPr/>
        </p:nvSpPr>
        <p:spPr bwMode="auto">
          <a:xfrm>
            <a:off x="381000" y="1843088"/>
            <a:ext cx="177800" cy="25003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49" name="AutoShape 16"/>
          <p:cNvSpPr>
            <a:spLocks noChangeArrowheads="1"/>
          </p:cNvSpPr>
          <p:nvPr/>
        </p:nvSpPr>
        <p:spPr bwMode="auto">
          <a:xfrm>
            <a:off x="381000" y="4186238"/>
            <a:ext cx="533400" cy="200025"/>
          </a:xfrm>
          <a:prstGeom prst="rightArrow">
            <a:avLst>
              <a:gd name="adj1" fmla="val 50000"/>
              <a:gd name="adj2" fmla="val 10163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50" name="AutoShape 17"/>
          <p:cNvSpPr>
            <a:spLocks noChangeArrowheads="1"/>
          </p:cNvSpPr>
          <p:nvPr/>
        </p:nvSpPr>
        <p:spPr bwMode="auto">
          <a:xfrm>
            <a:off x="381000" y="2486025"/>
            <a:ext cx="533400" cy="200025"/>
          </a:xfrm>
          <a:prstGeom prst="rightArrow">
            <a:avLst>
              <a:gd name="adj1" fmla="val 50000"/>
              <a:gd name="adj2" fmla="val 10163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51" name="AutoShape 18"/>
          <p:cNvSpPr>
            <a:spLocks noChangeArrowheads="1"/>
          </p:cNvSpPr>
          <p:nvPr/>
        </p:nvSpPr>
        <p:spPr bwMode="auto">
          <a:xfrm>
            <a:off x="5418138" y="5791200"/>
            <a:ext cx="3387725" cy="719138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latin typeface="Arial" pitchFamily="34" charset="0"/>
              </a:rPr>
              <a:t>PPN/PPn BM TERUTANG</a:t>
            </a:r>
          </a:p>
          <a:p>
            <a:pPr algn="ctr" eaLnBrk="0" hangingPunct="0"/>
            <a:r>
              <a:rPr lang="en-US" sz="1400">
                <a:latin typeface="Arial" pitchFamily="34" charset="0"/>
              </a:rPr>
              <a:t>DISETOR SENDIRI </a:t>
            </a:r>
          </a:p>
          <a:p>
            <a:pPr algn="ctr" eaLnBrk="0" hangingPunct="0"/>
            <a:r>
              <a:rPr lang="en-US" sz="1400">
                <a:latin typeface="Arial" pitchFamily="34" charset="0"/>
              </a:rPr>
              <a:t>OLEH PKP</a:t>
            </a:r>
          </a:p>
        </p:txBody>
      </p:sp>
      <p:sp>
        <p:nvSpPr>
          <p:cNvPr id="69652" name="AutoShape 19"/>
          <p:cNvSpPr>
            <a:spLocks noChangeArrowheads="1"/>
          </p:cNvSpPr>
          <p:nvPr/>
        </p:nvSpPr>
        <p:spPr bwMode="auto">
          <a:xfrm>
            <a:off x="998538" y="5776913"/>
            <a:ext cx="3819525" cy="733425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marL="114300" indent="-114300" eaLnBrk="0" hangingPunct="0"/>
            <a:r>
              <a:rPr lang="en-US" sz="1400">
                <a:latin typeface="Arial" pitchFamily="34" charset="0"/>
              </a:rPr>
              <a:t>DIPUNGUT PPN/PPn BM :</a:t>
            </a:r>
          </a:p>
          <a:p>
            <a:pPr marL="114300" indent="-114300" eaLnBrk="0" hangingPunct="0"/>
            <a:r>
              <a:rPr lang="en-US" sz="1400">
                <a:latin typeface="Arial" pitchFamily="34" charset="0"/>
              </a:rPr>
              <a:t>- PENYERAHAN OLEH BKN PKP</a:t>
            </a:r>
          </a:p>
          <a:p>
            <a:pPr marL="114300" indent="-114300" eaLnBrk="0" hangingPunct="0"/>
            <a:r>
              <a:rPr lang="en-US" sz="1400">
                <a:latin typeface="Arial" pitchFamily="34" charset="0"/>
              </a:rPr>
              <a:t>- DENGAN PO/SPK</a:t>
            </a:r>
          </a:p>
        </p:txBody>
      </p:sp>
      <p:sp>
        <p:nvSpPr>
          <p:cNvPr id="69653" name="AutoShape 20"/>
          <p:cNvSpPr>
            <a:spLocks noChangeArrowheads="1"/>
          </p:cNvSpPr>
          <p:nvPr/>
        </p:nvSpPr>
        <p:spPr bwMode="auto">
          <a:xfrm flipH="1">
            <a:off x="2006600" y="5572125"/>
            <a:ext cx="1320800" cy="171450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54" name="AutoShape 21"/>
          <p:cNvSpPr>
            <a:spLocks noChangeArrowheads="1"/>
          </p:cNvSpPr>
          <p:nvPr/>
        </p:nvSpPr>
        <p:spPr bwMode="auto">
          <a:xfrm flipH="1">
            <a:off x="6731000" y="5586413"/>
            <a:ext cx="1346200" cy="185737"/>
          </a:xfrm>
          <a:prstGeom prst="downArrow">
            <a:avLst>
              <a:gd name="adj1" fmla="val 75009"/>
              <a:gd name="adj2" fmla="val 500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655" name="Rectangle 22"/>
          <p:cNvSpPr>
            <a:spLocks noChangeArrowheads="1"/>
          </p:cNvSpPr>
          <p:nvPr/>
        </p:nvSpPr>
        <p:spPr bwMode="auto">
          <a:xfrm>
            <a:off x="582613" y="3952875"/>
            <a:ext cx="4667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>
                <a:latin typeface="Impress BT" charset="0"/>
              </a:rPr>
              <a:t>B</a:t>
            </a:r>
          </a:p>
        </p:txBody>
      </p:sp>
      <p:sp>
        <p:nvSpPr>
          <p:cNvPr id="69656" name="Rectangle 23"/>
          <p:cNvSpPr>
            <a:spLocks noChangeArrowheads="1"/>
          </p:cNvSpPr>
          <p:nvPr/>
        </p:nvSpPr>
        <p:spPr bwMode="auto">
          <a:xfrm>
            <a:off x="573088" y="2197100"/>
            <a:ext cx="4873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>
                <a:latin typeface="Impress BT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838200" y="1447800"/>
          <a:ext cx="7162802" cy="4479769"/>
        </p:xfrm>
        <a:graphic>
          <a:graphicData uri="http://schemas.openxmlformats.org/drawingml/2006/table">
            <a:tbl>
              <a:tblPr/>
              <a:tblGrid>
                <a:gridCol w="421346"/>
                <a:gridCol w="421341"/>
                <a:gridCol w="421341"/>
                <a:gridCol w="421341"/>
                <a:gridCol w="421341"/>
                <a:gridCol w="421341"/>
                <a:gridCol w="421341"/>
                <a:gridCol w="421341"/>
                <a:gridCol w="421341"/>
                <a:gridCol w="421341"/>
                <a:gridCol w="421341"/>
                <a:gridCol w="421341"/>
                <a:gridCol w="430303"/>
                <a:gridCol w="412379"/>
                <a:gridCol w="421341"/>
                <a:gridCol w="421341"/>
                <a:gridCol w="421341"/>
              </a:tblGrid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Membayar Sendiri: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25 (tmk pokok STP)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-Fiskal LN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PPh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Pengalihan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T &amp; 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9"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Melunasi PPh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WP ybs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Dipotong/dipungut 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Pihak lain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0910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Kewajiban Tahun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Berjalan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Memotong / Memungut PPh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21/26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Kewajiban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WP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Badan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Pihak / Orang Lain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Terkait PPh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23/26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4 ayat (2)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-PPh Pasal 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sv-SE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SPT Tahunan PPh Badan (1771)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Kewajiban Akhir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488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Tahun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SPT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Tahunan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PPh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Pasal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21 (1721)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Mulai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en-US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thn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pajak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2009 </a:t>
                      </a:r>
                      <a:r>
                        <a:rPr lang="en-US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tdk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ada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56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 flipH="1" flipV="1">
            <a:off x="1828800" y="3505200"/>
            <a:ext cx="838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1638300" y="4533900"/>
            <a:ext cx="1219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eft Brace 11"/>
          <p:cNvSpPr/>
          <p:nvPr/>
        </p:nvSpPr>
        <p:spPr>
          <a:xfrm>
            <a:off x="3352800" y="2286000"/>
            <a:ext cx="200025" cy="18288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Left Brace 12"/>
          <p:cNvSpPr/>
          <p:nvPr/>
        </p:nvSpPr>
        <p:spPr>
          <a:xfrm>
            <a:off x="4724400" y="1600200"/>
            <a:ext cx="161925" cy="12096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3429000" y="5105400"/>
            <a:ext cx="257175" cy="4857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66800" y="228600"/>
            <a:ext cx="7010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SKEMA KEWAJIBAN PERPAJAKAN WP BADAN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590800"/>
            <a:ext cx="6705600" cy="1676400"/>
          </a:xfrm>
        </p:spPr>
        <p:txBody>
          <a:bodyPr rtlCol="0">
            <a:normAutofit/>
          </a:bodyPr>
          <a:lstStyle/>
          <a:p>
            <a:pPr algn="ctr" defTabSz="914009" fontAlgn="auto">
              <a:spcAft>
                <a:spcPts val="0"/>
              </a:spcAft>
              <a:defRPr/>
            </a:pPr>
            <a:r>
              <a:rPr lang="en-US" sz="4000" b="1" dirty="0" smtClean="0"/>
              <a:t>KONDISI INDONESIA SAAT INI</a:t>
            </a:r>
            <a:endParaRPr lang="id-ID" sz="40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>
          <a:xfrm>
            <a:off x="598134" y="170850"/>
            <a:ext cx="81534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Problem :</a:t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Kondisi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Empiris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Kepatuhan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Wajib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Pajak</a:t>
            </a:r>
            <a:endParaRPr kumimoji="0" lang="id-ID" sz="4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33"/>
          <a:stretch/>
        </p:blipFill>
        <p:spPr>
          <a:xfrm>
            <a:off x="152400" y="145950"/>
            <a:ext cx="1005114" cy="1454250"/>
          </a:xfrm>
          <a:prstGeom prst="rect">
            <a:avLst/>
          </a:prstGeom>
        </p:spPr>
      </p:pic>
      <p:graphicFrame>
        <p:nvGraphicFramePr>
          <p:cNvPr id="3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00075"/>
              </p:ext>
            </p:extLst>
          </p:nvPr>
        </p:nvGraphicFramePr>
        <p:xfrm>
          <a:off x="414082" y="1571613"/>
          <a:ext cx="8501122" cy="46935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8614"/>
                <a:gridCol w="3923595"/>
                <a:gridCol w="1790261"/>
                <a:gridCol w="2278652"/>
              </a:tblGrid>
              <a:tr h="66135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</a:t>
                      </a:r>
                      <a:endParaRPr lang="en-U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URAIAN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Orang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Pribadi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Badan Usaha 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(</a:t>
                      </a:r>
                      <a:r>
                        <a:rPr lang="en-US" sz="1800" dirty="0" err="1" smtClean="0"/>
                        <a:t>tanpa</a:t>
                      </a:r>
                      <a:r>
                        <a:rPr lang="en-US" sz="1800" dirty="0" smtClean="0"/>
                        <a:t> Usaha </a:t>
                      </a:r>
                      <a:r>
                        <a:rPr lang="en-US" sz="1800" dirty="0" err="1" smtClean="0"/>
                        <a:t>Mikro</a:t>
                      </a:r>
                      <a:r>
                        <a:rPr lang="en-US" sz="1800" dirty="0" smtClean="0"/>
                        <a:t>)</a:t>
                      </a:r>
                      <a:endParaRPr lang="en-US" sz="1800" b="0" dirty="0"/>
                    </a:p>
                  </a:txBody>
                  <a:tcPr anchor="ctr"/>
                </a:tc>
              </a:tr>
              <a:tr h="37792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Populasi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240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22,</a:t>
                      </a:r>
                      <a:r>
                        <a:rPr lang="en-US" sz="1800" baseline="0" dirty="0" smtClean="0"/>
                        <a:t>6  </a:t>
                      </a:r>
                      <a:r>
                        <a:rPr lang="en-US" sz="1800" baseline="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</a:tr>
              <a:tr h="661359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Aktif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Bekerja</a:t>
                      </a:r>
                      <a:r>
                        <a:rPr lang="en-US" sz="1800" dirty="0" smtClean="0"/>
                        <a:t>/</a:t>
                      </a:r>
                      <a:r>
                        <a:rPr lang="en-US" sz="1800" dirty="0" err="1" smtClean="0"/>
                        <a:t>Kegiatan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id-ID" sz="1800" dirty="0" smtClean="0"/>
                        <a:t>U</a:t>
                      </a:r>
                      <a:r>
                        <a:rPr lang="en-US" sz="1800" dirty="0" err="1" smtClean="0"/>
                        <a:t>saha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Domisili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Tetap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110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12,9 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</a:tr>
              <a:tr h="661359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baseline="0" dirty="0" smtClean="0"/>
                        <a:t>Perkiraan Penghasilan di atas PTKP</a:t>
                      </a:r>
                      <a:r>
                        <a:rPr lang="en-US" sz="1800" baseline="0" dirty="0" smtClean="0"/>
                        <a:t>/</a:t>
                      </a:r>
                      <a:r>
                        <a:rPr lang="en-US" sz="1800" baseline="0" dirty="0" err="1" smtClean="0"/>
                        <a:t>Badan</a:t>
                      </a:r>
                      <a:r>
                        <a:rPr lang="en-US" sz="1800" baseline="0" dirty="0" smtClean="0"/>
                        <a:t> Usaha  </a:t>
                      </a:r>
                      <a:r>
                        <a:rPr lang="en-US" sz="1800" baseline="0" dirty="0" err="1" smtClean="0"/>
                        <a:t>Domisili</a:t>
                      </a:r>
                      <a:r>
                        <a:rPr lang="en-US" sz="1800" baseline="0" dirty="0" smtClean="0"/>
                        <a:t>  </a:t>
                      </a:r>
                      <a:r>
                        <a:rPr lang="en-US" sz="1800" baseline="0" dirty="0" err="1" smtClean="0"/>
                        <a:t>Tetap</a:t>
                      </a:r>
                      <a:endParaRPr lang="en-US" sz="18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60 juta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5 Juta</a:t>
                      </a:r>
                      <a:endParaRPr lang="en-US" sz="1800" dirty="0"/>
                    </a:p>
                  </a:txBody>
                  <a:tcPr/>
                </a:tc>
              </a:tr>
              <a:tr h="377920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aseline="0" dirty="0" err="1" smtClean="0"/>
                        <a:t>Wajib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Pajak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Terdaftar</a:t>
                      </a:r>
                      <a:endParaRPr lang="en-US" sz="18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19,9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1,9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</a:tr>
              <a:tr h="37792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SPT </a:t>
                      </a:r>
                      <a:r>
                        <a:rPr lang="id-ID" sz="1800" dirty="0" smtClean="0"/>
                        <a:t>yang </a:t>
                      </a:r>
                      <a:r>
                        <a:rPr lang="en-US" sz="1800" baseline="0" dirty="0" err="1" smtClean="0"/>
                        <a:t>Dilaporkan</a:t>
                      </a:r>
                      <a:r>
                        <a:rPr lang="id-ID" sz="1800" baseline="0" dirty="0" smtClean="0"/>
                        <a:t> tahun 2011</a:t>
                      </a:r>
                      <a:endParaRPr lang="en-US" sz="18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8,8  </a:t>
                      </a:r>
                      <a:r>
                        <a:rPr lang="en-US" sz="1800" dirty="0" err="1" smtClean="0"/>
                        <a:t>Juta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smtClean="0"/>
                        <a:t>520</a:t>
                      </a:r>
                      <a:r>
                        <a:rPr lang="en-US" sz="1800" baseline="0" smtClean="0"/>
                        <a:t>  </a:t>
                      </a:r>
                      <a:r>
                        <a:rPr lang="en-US" sz="1800" baseline="0" dirty="0" err="1" smtClean="0"/>
                        <a:t>Ribu</a:t>
                      </a:r>
                      <a:endParaRPr lang="en-US" sz="1800" dirty="0"/>
                    </a:p>
                  </a:txBody>
                  <a:tcPr/>
                </a:tc>
              </a:tr>
              <a:tr h="661359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6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Rasio</a:t>
                      </a:r>
                      <a:r>
                        <a:rPr lang="en-US" sz="1800" dirty="0" smtClean="0"/>
                        <a:t> SPT </a:t>
                      </a:r>
                      <a:r>
                        <a:rPr lang="id-ID" sz="1800" dirty="0" smtClean="0"/>
                        <a:t>Badan thd Badan Usaha Dom</a:t>
                      </a:r>
                      <a:r>
                        <a:rPr lang="id-ID" sz="1800" baseline="0" dirty="0" smtClean="0"/>
                        <a:t> Tetap </a:t>
                      </a:r>
                      <a:r>
                        <a:rPr lang="en-US" sz="1800" dirty="0" smtClean="0"/>
                        <a:t>(</a:t>
                      </a:r>
                      <a:r>
                        <a:rPr lang="id-ID" sz="1800" dirty="0" smtClean="0"/>
                        <a:t>5</a:t>
                      </a:r>
                      <a:r>
                        <a:rPr lang="en-US" sz="1800" dirty="0" smtClean="0"/>
                        <a:t>:3)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-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10,4 %</a:t>
                      </a:r>
                      <a:endParaRPr lang="en-US" sz="1800" b="1" dirty="0"/>
                    </a:p>
                  </a:txBody>
                  <a:tcPr/>
                </a:tc>
              </a:tr>
              <a:tr h="661359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7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Rasio</a:t>
                      </a:r>
                      <a:r>
                        <a:rPr lang="en-US" sz="1800" dirty="0" smtClean="0"/>
                        <a:t> SPT </a:t>
                      </a:r>
                      <a:r>
                        <a:rPr lang="id-ID" sz="1800" dirty="0" smtClean="0"/>
                        <a:t>OP thd OP Bekerja di</a:t>
                      </a:r>
                      <a:r>
                        <a:rPr lang="id-ID" sz="1800" baseline="0" dirty="0" smtClean="0"/>
                        <a:t> atas PTKP</a:t>
                      </a:r>
                      <a:r>
                        <a:rPr lang="id-ID" sz="1800" dirty="0" smtClean="0"/>
                        <a:t> </a:t>
                      </a:r>
                      <a:r>
                        <a:rPr lang="en-US" sz="1800" dirty="0" smtClean="0"/>
                        <a:t>(</a:t>
                      </a:r>
                      <a:r>
                        <a:rPr lang="id-ID" sz="1800" dirty="0" smtClean="0"/>
                        <a:t>5</a:t>
                      </a:r>
                      <a:r>
                        <a:rPr lang="en-US" sz="1800" dirty="0" smtClean="0"/>
                        <a:t>:</a:t>
                      </a:r>
                      <a:r>
                        <a:rPr lang="id-ID" sz="1800" dirty="0" smtClean="0"/>
                        <a:t>3</a:t>
                      </a:r>
                      <a:r>
                        <a:rPr lang="en-US" sz="18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dirty="0" smtClean="0"/>
                        <a:t>14,</a:t>
                      </a:r>
                      <a:r>
                        <a:rPr lang="en-US" sz="1800" b="1" dirty="0" smtClean="0"/>
                        <a:t>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-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My Documents\Downloads\kri-su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5007">
            <a:off x="-109026" y="2156181"/>
            <a:ext cx="5852160" cy="4876800"/>
          </a:xfrm>
          <a:prstGeom prst="rect">
            <a:avLst/>
          </a:prstGeo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0" y="2438400"/>
            <a:ext cx="4572000" cy="1600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Free Rider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267200" y="0"/>
            <a:ext cx="5181600" cy="228600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</a:rPr>
              <a:t>Musuh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utama</a:t>
            </a: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990600" y="228600"/>
            <a:ext cx="7472394" cy="654032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id-ID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fornian FB" pitchFamily="18" charset="0"/>
              </a:rPr>
              <a:t>Fakta: Menikmati Tanpa Berkontribusi</a:t>
            </a:r>
            <a:r>
              <a:rPr lang="id-ID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fornian FB" pitchFamily="18" charset="0"/>
              </a:rPr>
              <a:t/>
            </a:r>
            <a:br>
              <a:rPr lang="id-ID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fornian FB" pitchFamily="18" charset="0"/>
              </a:rPr>
            </a:br>
            <a:endParaRPr lang="en-US" sz="3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J:\presentasi kadin\SA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676400"/>
            <a:ext cx="12144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urved Right Arrow 17"/>
          <p:cNvSpPr/>
          <p:nvPr/>
        </p:nvSpPr>
        <p:spPr>
          <a:xfrm rot="9956194" flipH="1">
            <a:off x="2125663" y="2973388"/>
            <a:ext cx="850900" cy="2578100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 rot="9956194" flipH="1">
            <a:off x="2735263" y="3094038"/>
            <a:ext cx="850900" cy="2578100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20" name="Curved Left Arrow 19"/>
          <p:cNvSpPr/>
          <p:nvPr/>
        </p:nvSpPr>
        <p:spPr>
          <a:xfrm>
            <a:off x="5572125" y="3143250"/>
            <a:ext cx="762000" cy="2019300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b="0">
              <a:solidFill>
                <a:prstClr val="black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42938" y="3857625"/>
            <a:ext cx="1143000" cy="533400"/>
          </a:xfrm>
          <a:prstGeom prst="rect">
            <a:avLst/>
          </a:prstGeom>
          <a:solidFill>
            <a:srgbClr val="00CCFF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rgbClr val="000099"/>
                </a:solidFill>
              </a:rPr>
              <a:t>BELA NEGARA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928938" y="3929063"/>
            <a:ext cx="1643062" cy="533400"/>
          </a:xfrm>
          <a:prstGeom prst="rect">
            <a:avLst/>
          </a:prstGeom>
          <a:solidFill>
            <a:srgbClr val="00CCFF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rgbClr val="000099"/>
                </a:solidFill>
              </a:rPr>
              <a:t>MEMBAYAR PAJAK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500813" y="3733800"/>
            <a:ext cx="1676400" cy="8382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rgbClr val="1C1C1C"/>
                </a:solidFill>
              </a:rPr>
              <a:t>PUBLIC GOODS &amp; SERVICES</a:t>
            </a:r>
          </a:p>
        </p:txBody>
      </p:sp>
      <p:grpSp>
        <p:nvGrpSpPr>
          <p:cNvPr id="2" name="Group 20"/>
          <p:cNvGrpSpPr/>
          <p:nvPr/>
        </p:nvGrpSpPr>
        <p:grpSpPr>
          <a:xfrm>
            <a:off x="1395413" y="1200150"/>
            <a:ext cx="5257800" cy="1905000"/>
            <a:chOff x="1395413" y="1200150"/>
            <a:chExt cx="5257800" cy="1905000"/>
          </a:xfrm>
        </p:grpSpPr>
        <p:sp>
          <p:nvSpPr>
            <p:cNvPr id="25" name="Rounded Rectangle 24"/>
            <p:cNvSpPr/>
            <p:nvPr/>
          </p:nvSpPr>
          <p:spPr>
            <a:xfrm>
              <a:off x="1928813" y="1428750"/>
              <a:ext cx="4724400" cy="1676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b="0" dirty="0">
                <a:noFill/>
              </a:endParaRPr>
            </a:p>
          </p:txBody>
        </p:sp>
        <p:pic>
          <p:nvPicPr>
            <p:cNvPr id="29" name="Picture 4" descr="G:\presentasi kadin\garud amerah putih 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29188" y="1500188"/>
              <a:ext cx="1524000" cy="145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5" descr="G:\presentasi kadin\peta indonesia 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81213" y="1581150"/>
              <a:ext cx="2933700" cy="1304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Oval 30"/>
            <p:cNvSpPr/>
            <p:nvPr/>
          </p:nvSpPr>
          <p:spPr>
            <a:xfrm>
              <a:off x="1395413" y="1200150"/>
              <a:ext cx="1600200" cy="60960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r>
                <a:rPr lang="en-US" sz="1600" b="0" dirty="0">
                  <a:solidFill>
                    <a:srgbClr val="02060A"/>
                  </a:solidFill>
                </a:rPr>
                <a:t>NEGARA</a:t>
              </a:r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2057376" y="5143512"/>
            <a:ext cx="5105400" cy="1143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b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438376" y="5295912"/>
            <a:ext cx="2057400" cy="838200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rgbClr val="000099"/>
                </a:solidFill>
              </a:rPr>
              <a:t>PEMBAYAR PAJAK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952976" y="5295912"/>
            <a:ext cx="1981200" cy="838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b="0" i="1" dirty="0">
                <a:solidFill>
                  <a:prstClr val="white"/>
                </a:solidFill>
              </a:rPr>
              <a:t>FREE RIDER</a:t>
            </a:r>
          </a:p>
        </p:txBody>
      </p:sp>
      <p:sp>
        <p:nvSpPr>
          <p:cNvPr id="35" name="Oval 34"/>
          <p:cNvSpPr/>
          <p:nvPr/>
        </p:nvSpPr>
        <p:spPr>
          <a:xfrm>
            <a:off x="1142976" y="5905512"/>
            <a:ext cx="1600200" cy="6096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b="0" dirty="0">
                <a:solidFill>
                  <a:srgbClr val="02060A"/>
                </a:solidFill>
              </a:rPr>
              <a:t>WARGA NEGARA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2" grpId="0" animBg="1"/>
      <p:bldP spid="33" grpId="0" animBg="1"/>
      <p:bldP spid="34" grpId="0" animBg="1"/>
      <p:bldP spid="34" grpId="1" animBg="1"/>
      <p:bldP spid="3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1066800"/>
            <a:ext cx="6781800" cy="1143000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en-US" sz="4800" b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Bagaimana</a:t>
            </a:r>
            <a: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kita</a:t>
            </a:r>
            <a: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sebagai</a:t>
            </a:r>
            <a: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b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</a:br>
            <a:r>
              <a:rPr lang="en-US" sz="4800" b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warga</a:t>
            </a:r>
            <a: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negara</a:t>
            </a:r>
            <a:r>
              <a:rPr lang="en-US" sz="48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?</a:t>
            </a:r>
            <a:endParaRPr lang="en-US" sz="48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C:\Documents and Settings\Administrator\My Documents\Downloads\bahan slide kunjungan mahasiswa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32383">
            <a:off x="5133663" y="3170703"/>
            <a:ext cx="3506635" cy="3506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B85C20-3362-480C-8610-403EEDEDBC82}" type="slidenum">
              <a:rPr lang="en-US"/>
              <a:pPr>
                <a:defRPr/>
              </a:pPr>
              <a:t>65</a:t>
            </a:fld>
            <a:endParaRPr lang="en-US"/>
          </a:p>
        </p:txBody>
      </p:sp>
      <p:sp>
        <p:nvSpPr>
          <p:cNvPr id="70659" name="AutoShape 2"/>
          <p:cNvSpPr>
            <a:spLocks noChangeArrowheads="1"/>
          </p:cNvSpPr>
          <p:nvPr/>
        </p:nvSpPr>
        <p:spPr bwMode="auto">
          <a:xfrm>
            <a:off x="2846388" y="4941888"/>
            <a:ext cx="4673600" cy="10017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0660" name="Oval 3"/>
          <p:cNvSpPr>
            <a:spLocks noChangeArrowheads="1"/>
          </p:cNvSpPr>
          <p:nvPr/>
        </p:nvSpPr>
        <p:spPr bwMode="auto">
          <a:xfrm>
            <a:off x="1322388" y="4776788"/>
            <a:ext cx="1930400" cy="10017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70661" name="Oval 4"/>
          <p:cNvSpPr>
            <a:spLocks noChangeArrowheads="1"/>
          </p:cNvSpPr>
          <p:nvPr/>
        </p:nvSpPr>
        <p:spPr bwMode="auto">
          <a:xfrm>
            <a:off x="1423988" y="4852988"/>
            <a:ext cx="1727200" cy="8969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grpSp>
        <p:nvGrpSpPr>
          <p:cNvPr id="70662" name="Group 5"/>
          <p:cNvGrpSpPr>
            <a:grpSpLocks/>
          </p:cNvGrpSpPr>
          <p:nvPr/>
        </p:nvGrpSpPr>
        <p:grpSpPr bwMode="auto">
          <a:xfrm>
            <a:off x="1422400" y="2895600"/>
            <a:ext cx="4978400" cy="1600200"/>
            <a:chOff x="624" y="1200"/>
            <a:chExt cx="2352" cy="912"/>
          </a:xfrm>
        </p:grpSpPr>
        <p:sp>
          <p:nvSpPr>
            <p:cNvPr id="70694" name="AutoShape 6"/>
            <p:cNvSpPr>
              <a:spLocks noChangeArrowheads="1"/>
            </p:cNvSpPr>
            <p:nvPr/>
          </p:nvSpPr>
          <p:spPr bwMode="auto">
            <a:xfrm>
              <a:off x="1344" y="1392"/>
              <a:ext cx="1632" cy="52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70695" name="Group 7"/>
            <p:cNvGrpSpPr>
              <a:grpSpLocks/>
            </p:cNvGrpSpPr>
            <p:nvPr/>
          </p:nvGrpSpPr>
          <p:grpSpPr bwMode="auto">
            <a:xfrm>
              <a:off x="624" y="1200"/>
              <a:ext cx="912" cy="912"/>
              <a:chOff x="576" y="1056"/>
              <a:chExt cx="912" cy="912"/>
            </a:xfrm>
          </p:grpSpPr>
          <p:sp>
            <p:nvSpPr>
              <p:cNvPr id="70696" name="Oval 8"/>
              <p:cNvSpPr>
                <a:spLocks noChangeArrowheads="1"/>
              </p:cNvSpPr>
              <p:nvPr/>
            </p:nvSpPr>
            <p:spPr bwMode="auto">
              <a:xfrm>
                <a:off x="576" y="1056"/>
                <a:ext cx="912" cy="912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0697" name="Oval 9"/>
              <p:cNvSpPr>
                <a:spLocks noChangeArrowheads="1"/>
              </p:cNvSpPr>
              <p:nvPr/>
            </p:nvSpPr>
            <p:spPr bwMode="auto">
              <a:xfrm>
                <a:off x="624" y="1104"/>
                <a:ext cx="816" cy="81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</p:grpSp>
      <p:pic>
        <p:nvPicPr>
          <p:cNvPr id="70663" name="Picture 10" descr="telep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15913"/>
            <a:ext cx="70104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4" name="Rectangle 11"/>
          <p:cNvSpPr>
            <a:spLocks noChangeArrowheads="1"/>
          </p:cNvSpPr>
          <p:nvPr/>
        </p:nvSpPr>
        <p:spPr bwMode="auto">
          <a:xfrm>
            <a:off x="1422400" y="1316038"/>
            <a:ext cx="634523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en-US" altLang="ja-JP" sz="2000">
                <a:latin typeface="Century Gothic" pitchFamily="34" charset="0"/>
                <a:ea typeface="MS PGothic" pitchFamily="34" charset="-128"/>
              </a:rPr>
              <a:t>Hubungi kami di:</a:t>
            </a:r>
          </a:p>
        </p:txBody>
      </p:sp>
      <p:sp>
        <p:nvSpPr>
          <p:cNvPr id="70665" name="AutoShape 18"/>
          <p:cNvSpPr>
            <a:spLocks noChangeArrowheads="1"/>
          </p:cNvSpPr>
          <p:nvPr/>
        </p:nvSpPr>
        <p:spPr bwMode="auto">
          <a:xfrm rot="10800000">
            <a:off x="2819400" y="1803400"/>
            <a:ext cx="3884613" cy="8985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grpSp>
        <p:nvGrpSpPr>
          <p:cNvPr id="70666" name="Group 21"/>
          <p:cNvGrpSpPr>
            <a:grpSpLocks/>
          </p:cNvGrpSpPr>
          <p:nvPr/>
        </p:nvGrpSpPr>
        <p:grpSpPr bwMode="auto">
          <a:xfrm>
            <a:off x="3124200" y="1879600"/>
            <a:ext cx="2457450" cy="674688"/>
            <a:chOff x="1584" y="2160"/>
            <a:chExt cx="1016" cy="347"/>
          </a:xfrm>
        </p:grpSpPr>
        <p:sp>
          <p:nvSpPr>
            <p:cNvPr id="70692" name="Rectangle 22"/>
            <p:cNvSpPr>
              <a:spLocks noChangeArrowheads="1"/>
            </p:cNvSpPr>
            <p:nvPr/>
          </p:nvSpPr>
          <p:spPr bwMode="auto">
            <a:xfrm>
              <a:off x="1612" y="2303"/>
              <a:ext cx="475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ja-JP" sz="2000">
                  <a:solidFill>
                    <a:srgbClr val="000000"/>
                  </a:solidFill>
                  <a:latin typeface="Century Gothic" pitchFamily="34" charset="0"/>
                  <a:ea typeface="MS PGothic" pitchFamily="34" charset="-128"/>
                </a:rPr>
                <a:t>500-200</a:t>
              </a:r>
            </a:p>
          </p:txBody>
        </p:sp>
        <p:sp>
          <p:nvSpPr>
            <p:cNvPr id="70693" name="Rectangle 23"/>
            <p:cNvSpPr>
              <a:spLocks noChangeArrowheads="1"/>
            </p:cNvSpPr>
            <p:nvPr/>
          </p:nvSpPr>
          <p:spPr bwMode="auto">
            <a:xfrm>
              <a:off x="1584" y="2160"/>
              <a:ext cx="1016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ja-JP">
                  <a:solidFill>
                    <a:srgbClr val="3333CC"/>
                  </a:solidFill>
                  <a:latin typeface="Century Gothic" pitchFamily="34" charset="0"/>
                  <a:ea typeface="MS PGothic" pitchFamily="34" charset="-128"/>
                </a:rPr>
                <a:t>Kring Pajak</a:t>
              </a:r>
            </a:p>
          </p:txBody>
        </p:sp>
      </p:grpSp>
      <p:sp>
        <p:nvSpPr>
          <p:cNvPr id="70667" name="Rectangle 24"/>
          <p:cNvSpPr>
            <a:spLocks noChangeArrowheads="1"/>
          </p:cNvSpPr>
          <p:nvPr/>
        </p:nvSpPr>
        <p:spPr bwMode="auto">
          <a:xfrm>
            <a:off x="1117600" y="3903663"/>
            <a:ext cx="24606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en-US" b="0">
              <a:latin typeface="Century Gothic" pitchFamily="34" charset="0"/>
              <a:ea typeface="MS PGothic" pitchFamily="34" charset="-128"/>
            </a:endParaRPr>
          </a:p>
        </p:txBody>
      </p:sp>
      <p:graphicFrame>
        <p:nvGraphicFramePr>
          <p:cNvPr id="812057" name="Group 25"/>
          <p:cNvGraphicFramePr>
            <a:graphicFrameLocks noGrp="1"/>
          </p:cNvGraphicFramePr>
          <p:nvPr/>
        </p:nvGraphicFramePr>
        <p:xfrm>
          <a:off x="3354388" y="5105400"/>
          <a:ext cx="4494212" cy="682752"/>
        </p:xfrm>
        <a:graphic>
          <a:graphicData uri="http://schemas.openxmlformats.org/drawingml/2006/table">
            <a:tbl>
              <a:tblPr/>
              <a:tblGrid>
                <a:gridCol w="682625"/>
                <a:gridCol w="177800"/>
                <a:gridCol w="3633787"/>
              </a:tblGrid>
              <a:tr h="14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Email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: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ja-JP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  </a:t>
                      </a: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  <a:hlinkClick r:id="rId4"/>
                        </a:rPr>
                        <a:t>humas@pajak.go.id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  pengaduan@pajak.go.id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Website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: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ja-JP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  </a:t>
                      </a: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www.pajak.go.id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12100" name="Group 68"/>
          <p:cNvGraphicFramePr>
            <a:graphicFrameLocks noGrp="1"/>
          </p:cNvGraphicFramePr>
          <p:nvPr/>
        </p:nvGraphicFramePr>
        <p:xfrm>
          <a:off x="3454400" y="3276600"/>
          <a:ext cx="2641600" cy="792480"/>
        </p:xfrm>
        <a:graphic>
          <a:graphicData uri="http://schemas.openxmlformats.org/drawingml/2006/table">
            <a:tbl>
              <a:tblPr/>
              <a:tblGrid>
                <a:gridCol w="2641600"/>
              </a:tblGrid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SMS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ja-JP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    </a:t>
                      </a:r>
                      <a:r>
                        <a:rPr kumimoji="0" lang="en-US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0813 178 72525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ja-JP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   </a:t>
                      </a: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MS PGothic" pitchFamily="34" charset="-128"/>
                          <a:cs typeface="Arial" pitchFamily="34" charset="0"/>
                        </a:rPr>
                        <a:t>( 0813 178 PAJAK )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679" name="Line 54"/>
          <p:cNvSpPr>
            <a:spLocks noChangeShapeType="1"/>
          </p:cNvSpPr>
          <p:nvPr/>
        </p:nvSpPr>
        <p:spPr bwMode="auto">
          <a:xfrm>
            <a:off x="3556000" y="4167188"/>
            <a:ext cx="3251200" cy="0"/>
          </a:xfrm>
          <a:prstGeom prst="line">
            <a:avLst/>
          </a:prstGeom>
          <a:noFill/>
          <a:ln w="28575" cap="rnd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0" name="Line 55"/>
          <p:cNvSpPr>
            <a:spLocks noChangeShapeType="1"/>
          </p:cNvSpPr>
          <p:nvPr/>
        </p:nvSpPr>
        <p:spPr bwMode="auto">
          <a:xfrm>
            <a:off x="3556000" y="41671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1" name="Line 56"/>
          <p:cNvSpPr>
            <a:spLocks noChangeShapeType="1"/>
          </p:cNvSpPr>
          <p:nvPr/>
        </p:nvSpPr>
        <p:spPr bwMode="auto">
          <a:xfrm>
            <a:off x="6807200" y="41671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2" name="Line 57"/>
          <p:cNvSpPr>
            <a:spLocks noChangeShapeType="1"/>
          </p:cNvSpPr>
          <p:nvPr/>
        </p:nvSpPr>
        <p:spPr bwMode="auto">
          <a:xfrm>
            <a:off x="3556000" y="4337050"/>
            <a:ext cx="0" cy="168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3" name="Line 58"/>
          <p:cNvSpPr>
            <a:spLocks noChangeShapeType="1"/>
          </p:cNvSpPr>
          <p:nvPr/>
        </p:nvSpPr>
        <p:spPr bwMode="auto">
          <a:xfrm>
            <a:off x="6807200" y="4337050"/>
            <a:ext cx="0" cy="168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4" name="Line 59"/>
          <p:cNvSpPr>
            <a:spLocks noChangeShapeType="1"/>
          </p:cNvSpPr>
          <p:nvPr/>
        </p:nvSpPr>
        <p:spPr bwMode="auto">
          <a:xfrm>
            <a:off x="3556000" y="4505325"/>
            <a:ext cx="0" cy="1698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5" name="Line 60"/>
          <p:cNvSpPr>
            <a:spLocks noChangeShapeType="1"/>
          </p:cNvSpPr>
          <p:nvPr/>
        </p:nvSpPr>
        <p:spPr bwMode="auto">
          <a:xfrm>
            <a:off x="6807200" y="4505325"/>
            <a:ext cx="0" cy="1698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6" name="Line 61"/>
          <p:cNvSpPr>
            <a:spLocks noChangeShapeType="1"/>
          </p:cNvSpPr>
          <p:nvPr/>
        </p:nvSpPr>
        <p:spPr bwMode="auto">
          <a:xfrm>
            <a:off x="3556000" y="46751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7" name="Line 62"/>
          <p:cNvSpPr>
            <a:spLocks noChangeShapeType="1"/>
          </p:cNvSpPr>
          <p:nvPr/>
        </p:nvSpPr>
        <p:spPr bwMode="auto">
          <a:xfrm>
            <a:off x="6807200" y="46751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0688" name="Line 63"/>
          <p:cNvSpPr>
            <a:spLocks noChangeShapeType="1"/>
          </p:cNvSpPr>
          <p:nvPr/>
        </p:nvSpPr>
        <p:spPr bwMode="auto">
          <a:xfrm flipV="1">
            <a:off x="3505200" y="5029200"/>
            <a:ext cx="3276600" cy="7620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0689" name="Picture 65" descr="MCj0431507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5600" y="3217863"/>
            <a:ext cx="16256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0" name="Picture 66" descr="mai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27200" y="5011738"/>
            <a:ext cx="11176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1" name="Picture 6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472100">
            <a:off x="6324600" y="1651000"/>
            <a:ext cx="1981200" cy="1320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36" tIns="45718" rIns="91436" bIns="45718"/>
          <a:lstStyle/>
          <a:p>
            <a:pPr eaLnBrk="1" hangingPunct="1">
              <a:defRPr/>
            </a:pPr>
            <a:r>
              <a:rPr lang="en-US" sz="4800" dirty="0" smtClean="0"/>
              <a:t> </a:t>
            </a:r>
            <a:r>
              <a:rPr lang="id-ID" sz="4800" dirty="0" smtClean="0"/>
              <a:t>PPh PASAL 21/26</a:t>
            </a:r>
            <a:br>
              <a:rPr lang="id-ID" sz="4800" dirty="0" smtClean="0"/>
            </a:br>
            <a:r>
              <a:rPr lang="id-ID" sz="1600" dirty="0" smtClean="0">
                <a:solidFill>
                  <a:srgbClr val="FF0000"/>
                </a:solidFill>
              </a:rPr>
              <a:t>PER-31/PJ/2009 STDTD  PER-57/PJ/2009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  <p:pic>
        <p:nvPicPr>
          <p:cNvPr id="22531" name="Picture 4" descr="j02406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2743200"/>
            <a:ext cx="18256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j02919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2438400"/>
            <a:ext cx="18081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j028320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2133600"/>
            <a:ext cx="1704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2876B-62D5-4E32-B446-2E0FC653829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A4681-B466-41C6-919E-B0DA0F79EBD1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711200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3149600" y="6229350"/>
            <a:ext cx="2844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73796" name="Rectangle 4"/>
          <p:cNvSpPr>
            <a:spLocks noChangeArrowheads="1"/>
          </p:cNvSpPr>
          <p:nvPr/>
        </p:nvSpPr>
        <p:spPr bwMode="auto">
          <a:xfrm>
            <a:off x="1371600" y="228600"/>
            <a:ext cx="6934200" cy="561975"/>
          </a:xfrm>
          <a:prstGeom prst="rect">
            <a:avLst/>
          </a:prstGeom>
          <a:solidFill>
            <a:schemeClr val="tx1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Pengertian PPh PASAL 21/26</a:t>
            </a:r>
          </a:p>
        </p:txBody>
      </p:sp>
      <p:sp>
        <p:nvSpPr>
          <p:cNvPr id="23558" name="AutoShape 5"/>
          <p:cNvSpPr>
            <a:spLocks noChangeArrowheads="1"/>
          </p:cNvSpPr>
          <p:nvPr/>
        </p:nvSpPr>
        <p:spPr bwMode="auto">
          <a:xfrm>
            <a:off x="2039938" y="1162050"/>
            <a:ext cx="5165725" cy="598488"/>
          </a:xfrm>
          <a:prstGeom prst="roundRect">
            <a:avLst>
              <a:gd name="adj" fmla="val 12486"/>
            </a:avLst>
          </a:prstGeom>
          <a:solidFill>
            <a:srgbClr val="E0F96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PAJAK PENGHASILAN </a:t>
            </a:r>
          </a:p>
          <a:p>
            <a:pPr algn="ctr" eaLnBrk="0" hangingPunct="0"/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SEHUBUNGAN DENGAN </a:t>
            </a:r>
          </a:p>
        </p:txBody>
      </p:sp>
      <p:sp>
        <p:nvSpPr>
          <p:cNvPr id="23559" name="AutoShape 6"/>
          <p:cNvSpPr>
            <a:spLocks noChangeArrowheads="1"/>
          </p:cNvSpPr>
          <p:nvPr/>
        </p:nvSpPr>
        <p:spPr bwMode="auto">
          <a:xfrm>
            <a:off x="2057400" y="2076450"/>
            <a:ext cx="5181600" cy="927100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-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Pekerjaan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atau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Jabatan</a:t>
            </a:r>
            <a:endParaRPr lang="en-US" dirty="0">
              <a:solidFill>
                <a:srgbClr val="000066"/>
              </a:solidFill>
              <a:latin typeface="Arial" pitchFamily="34" charset="0"/>
            </a:endParaRPr>
          </a:p>
          <a:p>
            <a:pPr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-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Jasa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dan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Kegiatan</a:t>
            </a:r>
            <a:endParaRPr lang="en-US" dirty="0">
              <a:solidFill>
                <a:srgbClr val="000066"/>
              </a:solidFill>
              <a:latin typeface="Arial" pitchFamily="34" charset="0"/>
            </a:endParaRPr>
          </a:p>
          <a:p>
            <a:pPr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 yang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dilakukan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WP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Orang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 err="1">
                <a:solidFill>
                  <a:srgbClr val="000066"/>
                </a:solidFill>
                <a:latin typeface="Arial" pitchFamily="34" charset="0"/>
              </a:rPr>
              <a:t>Pribadi</a:t>
            </a:r>
            <a:endParaRPr lang="en-US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3560" name="AutoShape 7"/>
          <p:cNvSpPr>
            <a:spLocks noChangeArrowheads="1"/>
          </p:cNvSpPr>
          <p:nvPr/>
        </p:nvSpPr>
        <p:spPr bwMode="auto">
          <a:xfrm>
            <a:off x="579438" y="3429000"/>
            <a:ext cx="8010525" cy="1143000"/>
          </a:xfrm>
          <a:prstGeom prst="roundRect">
            <a:avLst>
              <a:gd name="adj" fmla="val 12486"/>
            </a:avLst>
          </a:prstGeom>
          <a:solidFill>
            <a:srgbClr val="E0F96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PENGHASILAN BERUPA : 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GAJI, UPAH, HONORARIUM, TUNJANGAN, </a:t>
            </a:r>
          </a:p>
          <a:p>
            <a:pPr eaLnBrk="0" hangingPunct="0"/>
            <a:r>
              <a:rPr lang="en-US">
                <a:solidFill>
                  <a:srgbClr val="6600CC"/>
                </a:solidFill>
                <a:latin typeface="Arial" pitchFamily="34" charset="0"/>
              </a:rPr>
              <a:t>DAN PEMBAYARAN LAIN DGN NAMA DAN DALAM BENTUK APAPUN</a:t>
            </a:r>
          </a:p>
        </p:txBody>
      </p:sp>
      <p:sp>
        <p:nvSpPr>
          <p:cNvPr id="23561" name="AutoShape 8"/>
          <p:cNvSpPr>
            <a:spLocks noChangeArrowheads="1"/>
          </p:cNvSpPr>
          <p:nvPr/>
        </p:nvSpPr>
        <p:spPr bwMode="auto">
          <a:xfrm flipH="1">
            <a:off x="3810000" y="3022600"/>
            <a:ext cx="1600200" cy="334963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62" name="AutoShape 9"/>
          <p:cNvSpPr>
            <a:spLocks noChangeArrowheads="1"/>
          </p:cNvSpPr>
          <p:nvPr/>
        </p:nvSpPr>
        <p:spPr bwMode="auto">
          <a:xfrm flipH="1">
            <a:off x="3822700" y="1771650"/>
            <a:ext cx="1524000" cy="285750"/>
          </a:xfrm>
          <a:prstGeom prst="downArrow">
            <a:avLst>
              <a:gd name="adj1" fmla="val 75009"/>
              <a:gd name="adj2" fmla="val 50014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63" name="AutoShape 10"/>
          <p:cNvSpPr>
            <a:spLocks noChangeArrowheads="1"/>
          </p:cNvSpPr>
          <p:nvPr/>
        </p:nvSpPr>
        <p:spPr bwMode="auto">
          <a:xfrm>
            <a:off x="655638" y="4884738"/>
            <a:ext cx="3070225" cy="368300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WP DN</a:t>
            </a:r>
          </a:p>
        </p:txBody>
      </p:sp>
      <p:sp>
        <p:nvSpPr>
          <p:cNvPr id="23564" name="AutoShape 11"/>
          <p:cNvSpPr>
            <a:spLocks noChangeArrowheads="1"/>
          </p:cNvSpPr>
          <p:nvPr/>
        </p:nvSpPr>
        <p:spPr bwMode="auto">
          <a:xfrm>
            <a:off x="5430838" y="4891088"/>
            <a:ext cx="3070225" cy="369887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WP LN</a:t>
            </a:r>
          </a:p>
        </p:txBody>
      </p:sp>
      <p:sp>
        <p:nvSpPr>
          <p:cNvPr id="673804" name="AutoShape 12"/>
          <p:cNvSpPr>
            <a:spLocks noChangeArrowheads="1"/>
          </p:cNvSpPr>
          <p:nvPr/>
        </p:nvSpPr>
        <p:spPr bwMode="auto">
          <a:xfrm>
            <a:off x="661988" y="5648325"/>
            <a:ext cx="3070225" cy="369888"/>
          </a:xfrm>
          <a:prstGeom prst="roundRect">
            <a:avLst>
              <a:gd name="adj" fmla="val 12486"/>
            </a:avLst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PPh PASAL 21</a:t>
            </a:r>
          </a:p>
        </p:txBody>
      </p:sp>
      <p:sp>
        <p:nvSpPr>
          <p:cNvPr id="23566" name="AutoShape 13"/>
          <p:cNvSpPr>
            <a:spLocks noChangeArrowheads="1"/>
          </p:cNvSpPr>
          <p:nvPr/>
        </p:nvSpPr>
        <p:spPr bwMode="auto">
          <a:xfrm>
            <a:off x="5437188" y="5670550"/>
            <a:ext cx="3070225" cy="368300"/>
          </a:xfrm>
          <a:prstGeom prst="roundRect">
            <a:avLst>
              <a:gd name="adj" fmla="val 12486"/>
            </a:avLst>
          </a:prstGeom>
          <a:solidFill>
            <a:srgbClr val="DDDDD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400">
                <a:solidFill>
                  <a:srgbClr val="000066"/>
                </a:solidFill>
                <a:latin typeface="Arial" pitchFamily="34" charset="0"/>
              </a:rPr>
              <a:t>PPh PASAL 26</a:t>
            </a:r>
          </a:p>
        </p:txBody>
      </p:sp>
      <p:sp>
        <p:nvSpPr>
          <p:cNvPr id="23567" name="AutoShape 14"/>
          <p:cNvSpPr>
            <a:spLocks noChangeArrowheads="1"/>
          </p:cNvSpPr>
          <p:nvPr/>
        </p:nvSpPr>
        <p:spPr bwMode="auto">
          <a:xfrm flipH="1">
            <a:off x="1722438" y="4598988"/>
            <a:ext cx="593725" cy="204787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68" name="AutoShape 15"/>
          <p:cNvSpPr>
            <a:spLocks noChangeArrowheads="1"/>
          </p:cNvSpPr>
          <p:nvPr/>
        </p:nvSpPr>
        <p:spPr bwMode="auto">
          <a:xfrm flipH="1">
            <a:off x="1739900" y="5305425"/>
            <a:ext cx="593725" cy="204788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69" name="AutoShape 16"/>
          <p:cNvSpPr>
            <a:spLocks noChangeArrowheads="1"/>
          </p:cNvSpPr>
          <p:nvPr/>
        </p:nvSpPr>
        <p:spPr bwMode="auto">
          <a:xfrm flipH="1">
            <a:off x="6650038" y="4591050"/>
            <a:ext cx="593725" cy="204788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70" name="AutoShape 17"/>
          <p:cNvSpPr>
            <a:spLocks noChangeArrowheads="1"/>
          </p:cNvSpPr>
          <p:nvPr/>
        </p:nvSpPr>
        <p:spPr bwMode="auto">
          <a:xfrm flipH="1">
            <a:off x="6696075" y="5299075"/>
            <a:ext cx="593725" cy="204788"/>
          </a:xfrm>
          <a:prstGeom prst="downArrow">
            <a:avLst>
              <a:gd name="adj1" fmla="val 50000"/>
              <a:gd name="adj2" fmla="val 50014"/>
            </a:avLst>
          </a:prstGeom>
          <a:solidFill>
            <a:srgbClr val="9933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 rot="-3289524">
            <a:off x="-467519" y="1081881"/>
            <a:ext cx="3249613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3600" dirty="0" err="1">
                <a:solidFill>
                  <a:srgbClr val="000066"/>
                </a:solidFill>
              </a:rPr>
              <a:t>PPh</a:t>
            </a:r>
            <a:r>
              <a:rPr lang="en-US" sz="3600" dirty="0">
                <a:solidFill>
                  <a:srgbClr val="000066"/>
                </a:solidFill>
              </a:rPr>
              <a:t> </a:t>
            </a:r>
            <a:r>
              <a:rPr lang="en-US" sz="3600" dirty="0" err="1">
                <a:solidFill>
                  <a:srgbClr val="000066"/>
                </a:solidFill>
              </a:rPr>
              <a:t>Pasal</a:t>
            </a:r>
            <a:r>
              <a:rPr lang="en-US" sz="3600" dirty="0">
                <a:solidFill>
                  <a:srgbClr val="000066"/>
                </a:solidFill>
              </a:rPr>
              <a:t> 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D7019D-5585-43BB-9736-6B169A501B1E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4579" name="AutoShape 41"/>
          <p:cNvSpPr>
            <a:spLocks noChangeArrowheads="1"/>
          </p:cNvSpPr>
          <p:nvPr/>
        </p:nvSpPr>
        <p:spPr bwMode="auto">
          <a:xfrm flipH="1">
            <a:off x="5933105" y="4137025"/>
            <a:ext cx="304800" cy="285750"/>
          </a:xfrm>
          <a:prstGeom prst="downArrow">
            <a:avLst>
              <a:gd name="adj1" fmla="val 50000"/>
              <a:gd name="adj2" fmla="val 35736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918530" name="Rectangle 2"/>
          <p:cNvSpPr>
            <a:spLocks noChangeArrowheads="1"/>
          </p:cNvSpPr>
          <p:nvPr/>
        </p:nvSpPr>
        <p:spPr bwMode="auto">
          <a:xfrm>
            <a:off x="1219200" y="233363"/>
            <a:ext cx="7086600" cy="561975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 eaLnBrk="0" hangingPunct="0">
              <a:defRPr/>
            </a:pPr>
            <a:r>
              <a:rPr 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PENERIMA &amp; JENIS PENGHASILAN</a:t>
            </a:r>
          </a:p>
        </p:txBody>
      </p:sp>
      <p:sp>
        <p:nvSpPr>
          <p:cNvPr id="24581" name="AutoShape 3"/>
          <p:cNvSpPr>
            <a:spLocks noChangeArrowheads="1"/>
          </p:cNvSpPr>
          <p:nvPr/>
        </p:nvSpPr>
        <p:spPr bwMode="auto">
          <a:xfrm>
            <a:off x="1785938" y="1143000"/>
            <a:ext cx="5572125" cy="533400"/>
          </a:xfrm>
          <a:prstGeom prst="roundRect">
            <a:avLst>
              <a:gd name="adj" fmla="val 12477"/>
            </a:avLst>
          </a:prstGeom>
          <a:solidFill>
            <a:schemeClr val="bg1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latin typeface="Arial" pitchFamily="34" charset="0"/>
              </a:rPr>
              <a:t>Penghasilan Yang Diterima</a:t>
            </a:r>
          </a:p>
        </p:txBody>
      </p:sp>
      <p:sp>
        <p:nvSpPr>
          <p:cNvPr id="24582" name="AutoShape 7"/>
          <p:cNvSpPr>
            <a:spLocks noChangeArrowheads="1"/>
          </p:cNvSpPr>
          <p:nvPr/>
        </p:nvSpPr>
        <p:spPr bwMode="auto">
          <a:xfrm>
            <a:off x="1227138" y="4429125"/>
            <a:ext cx="6588125" cy="561975"/>
          </a:xfrm>
          <a:prstGeom prst="roundRect">
            <a:avLst>
              <a:gd name="adj" fmla="val 12477"/>
            </a:avLst>
          </a:prstGeom>
          <a:solidFill>
            <a:srgbClr val="CC0066"/>
          </a:solidFill>
          <a:ln w="12700">
            <a:solidFill>
              <a:srgbClr val="DDDDDD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>
                <a:solidFill>
                  <a:schemeClr val="tx2"/>
                </a:solidFill>
                <a:latin typeface="Arial" pitchFamily="34" charset="0"/>
              </a:rPr>
              <a:t>YANG DIBEBANKAN KEPADA </a:t>
            </a:r>
          </a:p>
          <a:p>
            <a:pPr algn="ctr" eaLnBrk="0" hangingPunct="0"/>
            <a:r>
              <a:rPr lang="en-US" sz="2000">
                <a:solidFill>
                  <a:schemeClr val="tx2"/>
                </a:solidFill>
                <a:latin typeface="Arial" pitchFamily="34" charset="0"/>
              </a:rPr>
              <a:t>KEUANGAN NEGARA/DAERAH</a:t>
            </a:r>
          </a:p>
        </p:txBody>
      </p:sp>
      <p:sp>
        <p:nvSpPr>
          <p:cNvPr id="24583" name="Rectangle 12"/>
          <p:cNvSpPr>
            <a:spLocks noChangeArrowheads="1"/>
          </p:cNvSpPr>
          <p:nvPr/>
        </p:nvSpPr>
        <p:spPr bwMode="auto">
          <a:xfrm>
            <a:off x="2667000" y="1981200"/>
            <a:ext cx="3810000" cy="76200"/>
          </a:xfrm>
          <a:prstGeom prst="rect">
            <a:avLst/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4" name="AutoShape 13"/>
          <p:cNvSpPr>
            <a:spLocks noChangeArrowheads="1"/>
          </p:cNvSpPr>
          <p:nvPr/>
        </p:nvSpPr>
        <p:spPr bwMode="auto">
          <a:xfrm flipH="1">
            <a:off x="2590800" y="1981200"/>
            <a:ext cx="304800" cy="285750"/>
          </a:xfrm>
          <a:prstGeom prst="downArrow">
            <a:avLst>
              <a:gd name="adj1" fmla="val 50000"/>
              <a:gd name="adj2" fmla="val 35736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5" name="AutoShape 14"/>
          <p:cNvSpPr>
            <a:spLocks noChangeArrowheads="1"/>
          </p:cNvSpPr>
          <p:nvPr/>
        </p:nvSpPr>
        <p:spPr bwMode="auto">
          <a:xfrm flipH="1">
            <a:off x="4435475" y="1638300"/>
            <a:ext cx="406400" cy="419100"/>
          </a:xfrm>
          <a:prstGeom prst="downArrow">
            <a:avLst>
              <a:gd name="adj1" fmla="val 50000"/>
              <a:gd name="adj2" fmla="val 0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6" name="AutoShape 15"/>
          <p:cNvSpPr>
            <a:spLocks noChangeArrowheads="1"/>
          </p:cNvSpPr>
          <p:nvPr/>
        </p:nvSpPr>
        <p:spPr bwMode="auto">
          <a:xfrm flipH="1">
            <a:off x="6248400" y="1981200"/>
            <a:ext cx="304800" cy="285750"/>
          </a:xfrm>
          <a:prstGeom prst="downArrow">
            <a:avLst>
              <a:gd name="adj1" fmla="val 50000"/>
              <a:gd name="adj2" fmla="val 35736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7" name="AutoShape 17"/>
          <p:cNvSpPr>
            <a:spLocks noChangeArrowheads="1"/>
          </p:cNvSpPr>
          <p:nvPr/>
        </p:nvSpPr>
        <p:spPr bwMode="auto">
          <a:xfrm flipH="1">
            <a:off x="2667000" y="4243388"/>
            <a:ext cx="304800" cy="171450"/>
          </a:xfrm>
          <a:prstGeom prst="downArrow">
            <a:avLst>
              <a:gd name="adj1" fmla="val 50000"/>
              <a:gd name="adj2" fmla="val 50023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8" name="AutoShape 19"/>
          <p:cNvSpPr>
            <a:spLocks noChangeArrowheads="1"/>
          </p:cNvSpPr>
          <p:nvPr/>
        </p:nvSpPr>
        <p:spPr bwMode="auto">
          <a:xfrm>
            <a:off x="2667000" y="3886200"/>
            <a:ext cx="304800" cy="209550"/>
          </a:xfrm>
          <a:prstGeom prst="upArrow">
            <a:avLst>
              <a:gd name="adj1" fmla="val 50000"/>
              <a:gd name="adj2" fmla="val 0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9" name="Rectangle 20"/>
          <p:cNvSpPr>
            <a:spLocks noChangeArrowheads="1"/>
          </p:cNvSpPr>
          <p:nvPr/>
        </p:nvSpPr>
        <p:spPr bwMode="auto">
          <a:xfrm>
            <a:off x="2235200" y="5491163"/>
            <a:ext cx="4775200" cy="57150"/>
          </a:xfrm>
          <a:prstGeom prst="rect">
            <a:avLst/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0" name="AutoShape 21"/>
          <p:cNvSpPr>
            <a:spLocks noChangeArrowheads="1"/>
          </p:cNvSpPr>
          <p:nvPr/>
        </p:nvSpPr>
        <p:spPr bwMode="auto">
          <a:xfrm flipH="1">
            <a:off x="2133600" y="5491163"/>
            <a:ext cx="304800" cy="171450"/>
          </a:xfrm>
          <a:prstGeom prst="downArrow">
            <a:avLst>
              <a:gd name="adj1" fmla="val 50000"/>
              <a:gd name="adj2" fmla="val 35736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1" name="AutoShape 22"/>
          <p:cNvSpPr>
            <a:spLocks noChangeArrowheads="1"/>
          </p:cNvSpPr>
          <p:nvPr/>
        </p:nvSpPr>
        <p:spPr bwMode="auto">
          <a:xfrm flipH="1">
            <a:off x="4470400" y="5053013"/>
            <a:ext cx="304800" cy="114300"/>
          </a:xfrm>
          <a:prstGeom prst="downArrow">
            <a:avLst>
              <a:gd name="adj1" fmla="val 50000"/>
              <a:gd name="adj2" fmla="val 0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2" name="AutoShape 23"/>
          <p:cNvSpPr>
            <a:spLocks noChangeArrowheads="1"/>
          </p:cNvSpPr>
          <p:nvPr/>
        </p:nvSpPr>
        <p:spPr bwMode="auto">
          <a:xfrm flipH="1">
            <a:off x="6807200" y="5491163"/>
            <a:ext cx="304800" cy="171450"/>
          </a:xfrm>
          <a:prstGeom prst="downArrow">
            <a:avLst>
              <a:gd name="adj1" fmla="val 50000"/>
              <a:gd name="adj2" fmla="val 35736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3" name="AutoShape 24"/>
          <p:cNvSpPr>
            <a:spLocks noChangeArrowheads="1"/>
          </p:cNvSpPr>
          <p:nvPr/>
        </p:nvSpPr>
        <p:spPr bwMode="auto">
          <a:xfrm>
            <a:off x="990600" y="2368550"/>
            <a:ext cx="3200400" cy="1524000"/>
          </a:xfrm>
          <a:prstGeom prst="roundRect">
            <a:avLst>
              <a:gd name="adj" fmla="val 12477"/>
            </a:avLst>
          </a:prstGeom>
          <a:solidFill>
            <a:schemeClr val="hlink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PEJABAT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NEGARA/PNS/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ANGGOTA TNI DAN POLRI/</a:t>
            </a:r>
          </a:p>
          <a:p>
            <a:pPr algn="ctr" eaLnBrk="0" hangingPunct="0"/>
            <a:r>
              <a:rPr lang="en-US">
                <a:solidFill>
                  <a:srgbClr val="000066"/>
                </a:solidFill>
                <a:latin typeface="Arial" pitchFamily="34" charset="0"/>
              </a:rPr>
              <a:t>PENSIUNAN</a:t>
            </a:r>
          </a:p>
        </p:txBody>
      </p:sp>
      <p:sp>
        <p:nvSpPr>
          <p:cNvPr id="24594" name="AutoShape 27"/>
          <p:cNvSpPr>
            <a:spLocks noChangeArrowheads="1"/>
          </p:cNvSpPr>
          <p:nvPr/>
        </p:nvSpPr>
        <p:spPr bwMode="auto">
          <a:xfrm>
            <a:off x="5935640" y="3905250"/>
            <a:ext cx="304800" cy="209550"/>
          </a:xfrm>
          <a:prstGeom prst="upArrow">
            <a:avLst>
              <a:gd name="adj1" fmla="val 50000"/>
              <a:gd name="adj2" fmla="val 0"/>
            </a:avLst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5" name="AutoShape 31"/>
          <p:cNvSpPr>
            <a:spLocks noChangeArrowheads="1"/>
          </p:cNvSpPr>
          <p:nvPr/>
        </p:nvSpPr>
        <p:spPr bwMode="auto">
          <a:xfrm>
            <a:off x="5392738" y="5724525"/>
            <a:ext cx="2930525" cy="447675"/>
          </a:xfrm>
          <a:prstGeom prst="roundRect">
            <a:avLst>
              <a:gd name="adj" fmla="val 12477"/>
            </a:avLst>
          </a:prstGeom>
          <a:solidFill>
            <a:srgbClr val="CCFF66"/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solidFill>
                  <a:srgbClr val="000066"/>
                </a:solidFill>
                <a:latin typeface="Arial" pitchFamily="34" charset="0"/>
              </a:rPr>
              <a:t>PENGHASILAN TIDAK TERATUR</a:t>
            </a:r>
          </a:p>
        </p:txBody>
      </p:sp>
      <p:sp>
        <p:nvSpPr>
          <p:cNvPr id="24596" name="AutoShape 34"/>
          <p:cNvSpPr>
            <a:spLocks noChangeArrowheads="1"/>
          </p:cNvSpPr>
          <p:nvPr/>
        </p:nvSpPr>
        <p:spPr bwMode="auto">
          <a:xfrm>
            <a:off x="990600" y="5681663"/>
            <a:ext cx="2625725" cy="447675"/>
          </a:xfrm>
          <a:prstGeom prst="roundRect">
            <a:avLst>
              <a:gd name="adj" fmla="val 12477"/>
            </a:avLst>
          </a:prstGeom>
          <a:solidFill>
            <a:srgbClr val="FF99CC"/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400">
                <a:solidFill>
                  <a:srgbClr val="000066"/>
                </a:solidFill>
                <a:latin typeface="Arial" pitchFamily="34" charset="0"/>
              </a:rPr>
              <a:t>PENGHASILAN TERATUR</a:t>
            </a:r>
          </a:p>
        </p:txBody>
      </p:sp>
      <p:sp>
        <p:nvSpPr>
          <p:cNvPr id="24597" name="AutoShape 38"/>
          <p:cNvSpPr>
            <a:spLocks noChangeArrowheads="1"/>
          </p:cNvSpPr>
          <p:nvPr/>
        </p:nvSpPr>
        <p:spPr bwMode="auto">
          <a:xfrm>
            <a:off x="4267200" y="2368550"/>
            <a:ext cx="3733800" cy="1524000"/>
          </a:xfrm>
          <a:prstGeom prst="roundRect">
            <a:avLst>
              <a:gd name="adj" fmla="val 12477"/>
            </a:avLst>
          </a:prstGeom>
          <a:solidFill>
            <a:srgbClr val="FFFFCC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i="1" dirty="0">
                <a:solidFill>
                  <a:srgbClr val="FF0000"/>
                </a:solidFill>
                <a:latin typeface="Arial" pitchFamily="34" charset="0"/>
              </a:rPr>
              <a:t>SELAIN</a:t>
            </a:r>
            <a:r>
              <a:rPr lang="en-US" i="1" dirty="0">
                <a:solidFill>
                  <a:srgbClr val="000066"/>
                </a:solidFill>
                <a:latin typeface="Arial" pitchFamily="34" charset="0"/>
              </a:rPr>
              <a:t> </a:t>
            </a:r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PEJABAT</a:t>
            </a:r>
          </a:p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NEGARA/PNS/</a:t>
            </a:r>
          </a:p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ANGGOTA TNI DAN POLRI/</a:t>
            </a:r>
          </a:p>
          <a:p>
            <a:pPr algn="ctr" eaLnBrk="0" hangingPunct="0"/>
            <a:r>
              <a:rPr lang="en-US" dirty="0">
                <a:solidFill>
                  <a:srgbClr val="000066"/>
                </a:solidFill>
                <a:latin typeface="Arial" pitchFamily="34" charset="0"/>
              </a:rPr>
              <a:t>PENSIUNAN</a:t>
            </a:r>
          </a:p>
        </p:txBody>
      </p:sp>
      <p:sp>
        <p:nvSpPr>
          <p:cNvPr id="24598" name="Rectangle 39"/>
          <p:cNvSpPr>
            <a:spLocks noChangeArrowheads="1"/>
          </p:cNvSpPr>
          <p:nvPr/>
        </p:nvSpPr>
        <p:spPr bwMode="auto">
          <a:xfrm>
            <a:off x="2732088" y="4073525"/>
            <a:ext cx="3440112" cy="193675"/>
          </a:xfrm>
          <a:prstGeom prst="rect">
            <a:avLst/>
          </a:prstGeom>
          <a:solidFill>
            <a:srgbClr val="993366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9" name="AutoShape 42"/>
          <p:cNvSpPr>
            <a:spLocks noChangeArrowheads="1"/>
          </p:cNvSpPr>
          <p:nvPr/>
        </p:nvSpPr>
        <p:spPr bwMode="auto">
          <a:xfrm>
            <a:off x="3505200" y="5155252"/>
            <a:ext cx="2286000" cy="304800"/>
          </a:xfrm>
          <a:prstGeom prst="roundRect">
            <a:avLst>
              <a:gd name="adj" fmla="val 12477"/>
            </a:avLst>
          </a:prstGeom>
          <a:solidFill>
            <a:schemeClr val="bg1"/>
          </a:solidFill>
          <a:ln w="12700">
            <a:solidFill>
              <a:srgbClr val="CC3300"/>
            </a:solidFill>
            <a:round/>
            <a:headEnd/>
            <a:tailEnd/>
          </a:ln>
        </p:spPr>
        <p:txBody>
          <a:bodyPr wrap="none" lIns="90488" tIns="44450" rIns="90488" bIns="44450" anchor="ctr"/>
          <a:lstStyle/>
          <a:p>
            <a:pPr algn="ctr" eaLnBrk="0" hangingPunct="0"/>
            <a:r>
              <a:rPr lang="en-US" sz="1600" dirty="0" err="1">
                <a:latin typeface="Arial" pitchFamily="34" charset="0"/>
              </a:rPr>
              <a:t>Jenis</a:t>
            </a:r>
            <a:r>
              <a:rPr lang="en-US" sz="1600" dirty="0">
                <a:latin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</a:rPr>
              <a:t>Penghasilan</a:t>
            </a:r>
            <a:endParaRPr lang="en-US" sz="160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13121</TotalTime>
  <Words>4229</Words>
  <Application>Microsoft Office PowerPoint</Application>
  <PresentationFormat>Letter Paper (8.5x11 in)</PresentationFormat>
  <Paragraphs>1122</Paragraphs>
  <Slides>65</Slides>
  <Notes>57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65</vt:i4>
      </vt:variant>
    </vt:vector>
  </HeadingPairs>
  <TitlesOfParts>
    <vt:vector size="67" baseType="lpstr">
      <vt:lpstr>Textured</vt:lpstr>
      <vt:lpstr>Office Theme</vt:lpstr>
      <vt:lpstr>PowerPoint Presentation</vt:lpstr>
      <vt:lpstr>JENIS PAJAK</vt:lpstr>
      <vt:lpstr>PowerPoint Presentation</vt:lpstr>
      <vt:lpstr>PowerPoint Presentation</vt:lpstr>
      <vt:lpstr>KEWAJIBAN PAJAK (UMUM)</vt:lpstr>
      <vt:lpstr>PowerPoint Presentation</vt:lpstr>
      <vt:lpstr> PPh PASAL 21/26 PER-31/PJ/2009 STDTD  PER-57/PJ/2009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9. TARIF UNTUK WAJIB PAJAK ORANG PRIBADI            Pasal 17 ayat (1) a UU No.36/2008 ( UU PPh)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PPh PASAL 23</vt:lpstr>
      <vt:lpstr>PEMOTONG PPh PASAL 23/26 PMK.244/2008</vt:lpstr>
      <vt:lpstr>PENGHASILAN  YANG DIKENAKAN PEMOTONGAN</vt:lpstr>
      <vt:lpstr>TIDAK DIKENAKAN  PEMOTONGAN PPh PASAL 23</vt:lpstr>
      <vt:lpstr>TARIF DAN DASAR PEMOTONGAN</vt:lpstr>
      <vt:lpstr>Objek Pemotongan PPh Pasal 23</vt:lpstr>
      <vt:lpstr>PPh Pasal 23     </vt:lpstr>
      <vt:lpstr>PowerPoint Presentation</vt:lpstr>
      <vt:lpstr>PowerPoint Presentation</vt:lpstr>
      <vt:lpstr>PowerPoint Presentation</vt:lpstr>
      <vt:lpstr>TATA CARA PEMOTONGAN PPh PASAL 23</vt:lpstr>
      <vt:lpstr>TATA CARA PENYETORAN  PPh PASAL 23</vt:lpstr>
      <vt:lpstr>TATA CARA PELAPORAN PPh PASAL 23</vt:lpstr>
      <vt:lpstr>Kasus/ Permasalahan</vt:lpstr>
      <vt:lpstr>PowerPoint Presentation</vt:lpstr>
      <vt:lpstr>PPh FINAL PASAL 4 AYAT ( 2 )</vt:lpstr>
      <vt:lpstr>PowerPoint Presentation</vt:lpstr>
      <vt:lpstr>PowerPoint Presentation</vt:lpstr>
      <vt:lpstr>PowerPoint Presentation</vt:lpstr>
      <vt:lpstr>PAJAK PERTAMBAHAN NILAI DAN PAJAK PENJUALAN ATAS BARANG MEWAH (PPN / PPnBM)</vt:lpstr>
      <vt:lpstr>PENGERTIAN PEMUNGUT PPN</vt:lpstr>
      <vt:lpstr>PPN / PPnBM</vt:lpstr>
      <vt:lpstr>PowerPoint Presentation</vt:lpstr>
      <vt:lpstr>SAAT DAN DASAR PEMUNGUTAN PPN DAN PPn BM</vt:lpstr>
      <vt:lpstr>TATA CARA PEMUNGUTAN</vt:lpstr>
      <vt:lpstr>TATA CARA PENYETORAN</vt:lpstr>
      <vt:lpstr>TATA CARA PELAPORAN</vt:lpstr>
      <vt:lpstr>PowerPoint Presentation</vt:lpstr>
      <vt:lpstr>PEMBAYARAN YANG TIDAK MELEBIHI  JUMLAH Rp 1.000.000,00 DAN  MERUPAKAN  PEMBAYARAN YANG TIDAK DIPECAH-PECAH   YANG DIKECUALIKAN DARI PEMUNGUTAN PPN/PPn BM</vt:lpstr>
      <vt:lpstr>KONDISI INDONESIA SAAT INI</vt:lpstr>
      <vt:lpstr>PowerPoint Presentation</vt:lpstr>
      <vt:lpstr>PowerPoint Presentation</vt:lpstr>
      <vt:lpstr>PowerPoint Presentation</vt:lpstr>
      <vt:lpstr>Bagaimana kita sebagai  warga negara?</vt:lpstr>
      <vt:lpstr>PowerPoint Presentation</vt:lpstr>
    </vt:vector>
  </TitlesOfParts>
  <Company>Puspenpa Studio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CHONG'$ LEE</dc:creator>
  <cp:lastModifiedBy>Koordinator</cp:lastModifiedBy>
  <cp:revision>455</cp:revision>
  <cp:lastPrinted>2001-07-04T07:09:32Z</cp:lastPrinted>
  <dcterms:created xsi:type="dcterms:W3CDTF">1998-06-09T02:36:42Z</dcterms:created>
  <dcterms:modified xsi:type="dcterms:W3CDTF">2015-09-22T03:00:10Z</dcterms:modified>
</cp:coreProperties>
</file>