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0" r:id="rId1"/>
  </p:sldMasterIdLst>
  <p:notesMasterIdLst>
    <p:notesMasterId r:id="rId20"/>
  </p:notesMasterIdLst>
  <p:handoutMasterIdLst>
    <p:handoutMasterId r:id="rId21"/>
  </p:handoutMasterIdLst>
  <p:sldIdLst>
    <p:sldId id="256" r:id="rId2"/>
    <p:sldId id="257" r:id="rId3"/>
    <p:sldId id="258" r:id="rId4"/>
    <p:sldId id="278" r:id="rId5"/>
    <p:sldId id="279" r:id="rId6"/>
    <p:sldId id="259" r:id="rId7"/>
    <p:sldId id="260" r:id="rId8"/>
    <p:sldId id="285" r:id="rId9"/>
    <p:sldId id="262" r:id="rId10"/>
    <p:sldId id="263" r:id="rId11"/>
    <p:sldId id="264" r:id="rId12"/>
    <p:sldId id="280" r:id="rId13"/>
    <p:sldId id="265" r:id="rId14"/>
    <p:sldId id="266" r:id="rId15"/>
    <p:sldId id="267" r:id="rId16"/>
    <p:sldId id="271" r:id="rId17"/>
    <p:sldId id="269" r:id="rId18"/>
    <p:sldId id="282" r:id="rId19"/>
  </p:sldIdLst>
  <p:sldSz cx="6858000" cy="9144000" type="screen4x3"/>
  <p:notesSz cx="6985000" cy="9282113"/>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AA5F2"/>
    <a:srgbClr val="CCFFCC"/>
    <a:srgbClr val="FFCCCC"/>
    <a:srgbClr val="CCCCFF"/>
    <a:srgbClr val="FFFFCC"/>
    <a:srgbClr val="CCFFFF"/>
    <a:srgbClr val="D8FD71"/>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autoAdjust="0"/>
    <p:restoredTop sz="94614" autoAdjust="0"/>
  </p:normalViewPr>
  <p:slideViewPr>
    <p:cSldViewPr>
      <p:cViewPr>
        <p:scale>
          <a:sx n="66" d="100"/>
          <a:sy n="66" d="100"/>
        </p:scale>
        <p:origin x="-2166" y="-90"/>
      </p:cViewPr>
      <p:guideLst>
        <p:guide orient="horz" pos="4272"/>
        <p:guide pos="2160"/>
      </p:guideLst>
    </p:cSldViewPr>
  </p:slideViewPr>
  <p:outlineViewPr>
    <p:cViewPr>
      <p:scale>
        <a:sx n="66" d="100"/>
        <a:sy n="66" d="100"/>
      </p:scale>
      <p:origin x="0" y="0"/>
    </p:cViewPr>
  </p:outlineViewPr>
  <p:notesTextViewPr>
    <p:cViewPr>
      <p:scale>
        <a:sx n="100" d="100"/>
        <a:sy n="100" d="100"/>
      </p:scale>
      <p:origin x="0" y="0"/>
    </p:cViewPr>
  </p:notesTextViewPr>
  <p:sorterViewPr>
    <p:cViewPr>
      <p:scale>
        <a:sx n="66" d="100"/>
        <a:sy n="66" d="100"/>
      </p:scale>
      <p:origin x="0" y="448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1863" y="4403725"/>
            <a:ext cx="5121275" cy="4176713"/>
          </a:xfrm>
          <a:prstGeom prst="rect">
            <a:avLst/>
          </a:prstGeom>
          <a:noFill/>
          <a:ln w="12700">
            <a:noFill/>
            <a:miter lim="800000"/>
            <a:headEnd/>
            <a:tailEnd/>
          </a:ln>
          <a:effectLst/>
        </p:spPr>
        <p:txBody>
          <a:bodyPr vert="horz" wrap="square" lIns="91981" tIns="45183" rIns="91981" bIns="4518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39" name="Rectangle 3"/>
          <p:cNvSpPr>
            <a:spLocks noGrp="1" noRot="1" noChangeAspect="1" noChangeArrowheads="1" noTextEdit="1"/>
          </p:cNvSpPr>
          <p:nvPr>
            <p:ph type="sldImg" idx="2"/>
          </p:nvPr>
        </p:nvSpPr>
        <p:spPr bwMode="auto">
          <a:xfrm>
            <a:off x="2192338" y="703263"/>
            <a:ext cx="2600325" cy="3467100"/>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a:ea typeface="+mn-ea"/>
        <a:cs typeface="+mn-cs"/>
      </a:defRPr>
    </a:lvl1pPr>
    <a:lvl2pPr marL="457200" algn="l" rtl="0" eaLnBrk="0" fontAlgn="base" hangingPunct="0">
      <a:spcBef>
        <a:spcPct val="30000"/>
      </a:spcBef>
      <a:spcAft>
        <a:spcPct val="0"/>
      </a:spcAft>
      <a:defRPr sz="1200" kern="1200">
        <a:solidFill>
          <a:schemeClr val="tx1"/>
        </a:solidFill>
        <a:latin typeface="Times New Roman"/>
        <a:ea typeface="+mn-ea"/>
        <a:cs typeface="+mn-cs"/>
      </a:defRPr>
    </a:lvl2pPr>
    <a:lvl3pPr marL="914400" algn="l" rtl="0" eaLnBrk="0" fontAlgn="base" hangingPunct="0">
      <a:spcBef>
        <a:spcPct val="30000"/>
      </a:spcBef>
      <a:spcAft>
        <a:spcPct val="0"/>
      </a:spcAft>
      <a:defRPr sz="1200" kern="1200">
        <a:solidFill>
          <a:schemeClr val="tx1"/>
        </a:solidFill>
        <a:latin typeface="Times New Roman"/>
        <a:ea typeface="+mn-ea"/>
        <a:cs typeface="+mn-cs"/>
      </a:defRPr>
    </a:lvl3pPr>
    <a:lvl4pPr marL="1371600" algn="l" rtl="0" eaLnBrk="0" fontAlgn="base" hangingPunct="0">
      <a:spcBef>
        <a:spcPct val="30000"/>
      </a:spcBef>
      <a:spcAft>
        <a:spcPct val="0"/>
      </a:spcAft>
      <a:defRPr sz="1200" kern="1200">
        <a:solidFill>
          <a:schemeClr val="tx1"/>
        </a:solidFill>
        <a:latin typeface="Times New Roman"/>
        <a:ea typeface="+mn-ea"/>
        <a:cs typeface="+mn-cs"/>
      </a:defRPr>
    </a:lvl4pPr>
    <a:lvl5pPr marL="1828800" algn="l" rtl="0" eaLnBrk="0" fontAlgn="base" hangingPunct="0">
      <a:spcBef>
        <a:spcPct val="30000"/>
      </a:spcBef>
      <a:spcAft>
        <a:spcPct val="0"/>
      </a:spcAft>
      <a:defRPr sz="1200" kern="1200">
        <a:solidFill>
          <a:schemeClr val="tx1"/>
        </a:solidFill>
        <a:latin typeface="Times New Roman"/>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xfrm>
            <a:off x="2192338" y="703263"/>
            <a:ext cx="2600325" cy="3467100"/>
          </a:xfrm>
          <a:ln/>
        </p:spPr>
      </p:sp>
      <p:sp>
        <p:nvSpPr>
          <p:cNvPr id="40963" name="Notes Placeholder 2"/>
          <p:cNvSpPr>
            <a:spLocks noGrp="1"/>
          </p:cNvSpPr>
          <p:nvPr>
            <p:ph type="body" idx="1"/>
          </p:nvPr>
        </p:nvSpPr>
        <p:spPr>
          <a:noFill/>
          <a:ln w="9525"/>
        </p:spPr>
        <p:txBody>
          <a:bodyPr/>
          <a:lstStyle/>
          <a:p>
            <a:endParaRPr lang="en-US" smtClean="0">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703263"/>
            <a:ext cx="2600325" cy="34671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703263"/>
            <a:ext cx="2600325" cy="34671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703263"/>
            <a:ext cx="2600325" cy="34671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703263"/>
            <a:ext cx="2600325" cy="34671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703263"/>
            <a:ext cx="2600325" cy="34671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703263"/>
            <a:ext cx="2600325" cy="34671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703263"/>
            <a:ext cx="2600325" cy="34671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703263"/>
            <a:ext cx="2600325" cy="34671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703263"/>
            <a:ext cx="2600325" cy="34671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703263"/>
            <a:ext cx="2600325" cy="34671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703263"/>
            <a:ext cx="2600325" cy="34671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703263"/>
            <a:ext cx="2600325" cy="34671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703263"/>
            <a:ext cx="2600325" cy="34671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703263"/>
            <a:ext cx="2600325" cy="34671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703263"/>
            <a:ext cx="2600325" cy="34671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92338" y="703263"/>
            <a:ext cx="2600325" cy="3467100"/>
          </a:xfrm>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400050" y="1828800"/>
            <a:ext cx="5888736" cy="24384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400050" y="4304715"/>
            <a:ext cx="5891022" cy="23368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smtClean="0"/>
            </a:lvl1pPr>
          </a:lstStyle>
          <a:p>
            <a:pPr>
              <a:defRPr/>
            </a:pPr>
            <a:fld id="{6F13753D-4714-473E-A00F-97E55C5977F0}" type="datetime2">
              <a:rPr lang="id-ID"/>
              <a:pPr>
                <a:defRPr/>
              </a:pPr>
              <a:t>Rabu, 03 Juni 2009</a:t>
            </a:fld>
            <a:endParaRPr lang="en-US"/>
          </a:p>
        </p:txBody>
      </p:sp>
      <p:sp>
        <p:nvSpPr>
          <p:cNvPr id="5" name="Footer Placeholder 18"/>
          <p:cNvSpPr>
            <a:spLocks noGrp="1"/>
          </p:cNvSpPr>
          <p:nvPr>
            <p:ph type="ftr" sz="quarter" idx="11"/>
          </p:nvPr>
        </p:nvSpPr>
        <p:spPr/>
        <p:txBody>
          <a:bodyPr/>
          <a:lstStyle>
            <a:lvl1pPr>
              <a:defRPr/>
            </a:lvl1pPr>
          </a:lstStyle>
          <a:p>
            <a:pPr>
              <a:defRPr/>
            </a:pPr>
            <a:r>
              <a:rPr lang="en-US"/>
              <a:t>Puspenpa 2000</a:t>
            </a:r>
          </a:p>
        </p:txBody>
      </p:sp>
      <p:sp>
        <p:nvSpPr>
          <p:cNvPr id="6" name="Slide Number Placeholder 26"/>
          <p:cNvSpPr>
            <a:spLocks noGrp="1"/>
          </p:cNvSpPr>
          <p:nvPr>
            <p:ph type="sldNum" sz="quarter" idx="12"/>
          </p:nvPr>
        </p:nvSpPr>
        <p:spPr/>
        <p:txBody>
          <a:bodyPr/>
          <a:lstStyle>
            <a:lvl1pPr>
              <a:defRPr/>
            </a:lvl1pPr>
          </a:lstStyle>
          <a:p>
            <a:pPr>
              <a:defRPr/>
            </a:pPr>
            <a:fld id="{1F8F9188-EC7E-40AA-928F-881E8FE33D1D}" type="slidenum">
              <a:rPr lang="en-US"/>
              <a:pPr>
                <a:defRPr/>
              </a:pPr>
              <a:t>‹#›</a:t>
            </a:fld>
            <a:endParaRPr lang="en-US"/>
          </a:p>
        </p:txBody>
      </p:sp>
    </p:spTree>
  </p:cSld>
  <p:clrMapOvr>
    <a:masterClrMapping/>
  </p:clrMapOvr>
  <p:transition spd="slow">
    <p:cover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smtClean="0"/>
            </a:lvl1pPr>
          </a:lstStyle>
          <a:p>
            <a:pPr>
              <a:defRPr/>
            </a:pPr>
            <a:fld id="{2A4F0E0E-D8AF-4300-86FA-63EEA8BB7A56}" type="datetime2">
              <a:rPr lang="id-ID"/>
              <a:pPr>
                <a:defRPr/>
              </a:pPr>
              <a:t>Rabu, 03 Juni 2009</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Puspenpa 2000</a:t>
            </a:r>
          </a:p>
        </p:txBody>
      </p:sp>
      <p:sp>
        <p:nvSpPr>
          <p:cNvPr id="6" name="Slide Number Placeholder 5"/>
          <p:cNvSpPr>
            <a:spLocks noGrp="1"/>
          </p:cNvSpPr>
          <p:nvPr>
            <p:ph type="sldNum" sz="quarter" idx="12"/>
          </p:nvPr>
        </p:nvSpPr>
        <p:spPr/>
        <p:txBody>
          <a:bodyPr/>
          <a:lstStyle>
            <a:lvl1pPr>
              <a:defRPr/>
            </a:lvl1pPr>
          </a:lstStyle>
          <a:p>
            <a:pPr>
              <a:defRPr/>
            </a:pPr>
            <a:fld id="{093CA9F3-4683-472A-9F10-71B9C2143C5D}" type="slidenum">
              <a:rPr lang="en-US"/>
              <a:pPr>
                <a:defRPr/>
              </a:pPr>
              <a:t>‹#›</a:t>
            </a:fld>
            <a:endParaRPr lang="en-US"/>
          </a:p>
        </p:txBody>
      </p:sp>
    </p:spTree>
  </p:cSld>
  <p:clrMapOvr>
    <a:masterClrMapping/>
  </p:clrMapOvr>
  <p:transition spd="slow">
    <p:cover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1219205"/>
            <a:ext cx="1543050" cy="694901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1219205"/>
            <a:ext cx="4514850" cy="69490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smtClean="0"/>
            </a:lvl1pPr>
          </a:lstStyle>
          <a:p>
            <a:pPr>
              <a:defRPr/>
            </a:pPr>
            <a:fld id="{05C744A8-76B9-4D69-A927-E6B77741DF36}" type="datetime2">
              <a:rPr lang="id-ID"/>
              <a:pPr>
                <a:defRPr/>
              </a:pPr>
              <a:t>Rabu, 03 Juni 2009</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Puspenpa 2000</a:t>
            </a:r>
          </a:p>
        </p:txBody>
      </p:sp>
      <p:sp>
        <p:nvSpPr>
          <p:cNvPr id="6" name="Slide Number Placeholder 5"/>
          <p:cNvSpPr>
            <a:spLocks noGrp="1"/>
          </p:cNvSpPr>
          <p:nvPr>
            <p:ph type="sldNum" sz="quarter" idx="12"/>
          </p:nvPr>
        </p:nvSpPr>
        <p:spPr/>
        <p:txBody>
          <a:bodyPr/>
          <a:lstStyle>
            <a:lvl1pPr>
              <a:defRPr/>
            </a:lvl1pPr>
          </a:lstStyle>
          <a:p>
            <a:pPr>
              <a:defRPr/>
            </a:pPr>
            <a:fld id="{0FF29800-8C87-43F5-81DA-D0157D547280}" type="slidenum">
              <a:rPr lang="en-US"/>
              <a:pPr>
                <a:defRPr/>
              </a:pPr>
              <a:t>‹#›</a:t>
            </a:fld>
            <a:endParaRPr lang="en-US"/>
          </a:p>
        </p:txBody>
      </p:sp>
    </p:spTree>
  </p:cSld>
  <p:clrMapOvr>
    <a:masterClrMapping/>
  </p:clrMapOvr>
  <p:transition spd="slow">
    <p:cover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smtClean="0"/>
            </a:lvl1pPr>
          </a:lstStyle>
          <a:p>
            <a:pPr>
              <a:defRPr/>
            </a:pPr>
            <a:fld id="{8AA3526E-AF9F-4510-A1ED-DC34FA32E6E2}" type="datetime2">
              <a:rPr lang="id-ID"/>
              <a:pPr>
                <a:defRPr/>
              </a:pPr>
              <a:t>Rabu, 03 Juni 2009</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Puspenpa 2000</a:t>
            </a:r>
          </a:p>
        </p:txBody>
      </p:sp>
      <p:sp>
        <p:nvSpPr>
          <p:cNvPr id="6" name="Slide Number Placeholder 5"/>
          <p:cNvSpPr>
            <a:spLocks noGrp="1"/>
          </p:cNvSpPr>
          <p:nvPr>
            <p:ph type="sldNum" sz="quarter" idx="12"/>
          </p:nvPr>
        </p:nvSpPr>
        <p:spPr/>
        <p:txBody>
          <a:bodyPr/>
          <a:lstStyle>
            <a:lvl1pPr>
              <a:defRPr/>
            </a:lvl1pPr>
          </a:lstStyle>
          <a:p>
            <a:pPr>
              <a:defRPr/>
            </a:pPr>
            <a:fld id="{BEE9568B-F694-48B4-AE95-83180B345B26}" type="slidenum">
              <a:rPr lang="en-US"/>
              <a:pPr>
                <a:defRPr/>
              </a:pPr>
              <a:t>‹#›</a:t>
            </a:fld>
            <a:endParaRPr lang="en-US"/>
          </a:p>
        </p:txBody>
      </p:sp>
    </p:spTree>
  </p:cSld>
  <p:clrMapOvr>
    <a:masterClrMapping/>
  </p:clrMapOvr>
  <p:transition spd="slow">
    <p:cover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97764" y="1755648"/>
            <a:ext cx="5829300" cy="1816608"/>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397764" y="3606220"/>
            <a:ext cx="5829300" cy="2012949"/>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smtClean="0"/>
            </a:lvl1pPr>
          </a:lstStyle>
          <a:p>
            <a:pPr>
              <a:defRPr/>
            </a:pPr>
            <a:fld id="{E05D391B-29F6-4C89-9932-198676FE7928}" type="datetime2">
              <a:rPr lang="id-ID"/>
              <a:pPr>
                <a:defRPr/>
              </a:pPr>
              <a:t>Rabu, 03 Juni 2009</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Puspenpa 2000</a:t>
            </a:r>
          </a:p>
        </p:txBody>
      </p:sp>
      <p:sp>
        <p:nvSpPr>
          <p:cNvPr id="6" name="Slide Number Placeholder 5"/>
          <p:cNvSpPr>
            <a:spLocks noGrp="1"/>
          </p:cNvSpPr>
          <p:nvPr>
            <p:ph type="sldNum" sz="quarter" idx="12"/>
          </p:nvPr>
        </p:nvSpPr>
        <p:spPr/>
        <p:txBody>
          <a:bodyPr/>
          <a:lstStyle>
            <a:lvl1pPr>
              <a:defRPr/>
            </a:lvl1pPr>
          </a:lstStyle>
          <a:p>
            <a:pPr>
              <a:defRPr/>
            </a:pPr>
            <a:fld id="{F1AC85E2-575B-4587-8B7E-5A89569C5EAE}" type="slidenum">
              <a:rPr lang="en-US"/>
              <a:pPr>
                <a:defRPr/>
              </a:pPr>
              <a:t>‹#›</a:t>
            </a:fld>
            <a:endParaRPr lang="en-US"/>
          </a:p>
        </p:txBody>
      </p:sp>
    </p:spTree>
  </p:cSld>
  <p:clrMapOvr>
    <a:masterClrMapping/>
  </p:clrMapOvr>
  <p:transition spd="slow">
    <p:cover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42900" y="938784"/>
            <a:ext cx="6172200" cy="1524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2560113"/>
            <a:ext cx="3028950" cy="591312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86150" y="2560113"/>
            <a:ext cx="3028950" cy="591312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smtClean="0"/>
            </a:lvl1pPr>
          </a:lstStyle>
          <a:p>
            <a:pPr>
              <a:defRPr/>
            </a:pPr>
            <a:fld id="{E2CB8AA2-22FE-4B8D-82A6-526095DE2BE3}" type="datetime2">
              <a:rPr lang="id-ID"/>
              <a:pPr>
                <a:defRPr/>
              </a:pPr>
              <a:t>Rabu, 03 Juni 2009</a:t>
            </a:fld>
            <a:endParaRPr lang="en-US"/>
          </a:p>
        </p:txBody>
      </p:sp>
      <p:sp>
        <p:nvSpPr>
          <p:cNvPr id="6" name="Footer Placeholder 5"/>
          <p:cNvSpPr>
            <a:spLocks noGrp="1"/>
          </p:cNvSpPr>
          <p:nvPr>
            <p:ph type="ftr" sz="quarter" idx="11"/>
          </p:nvPr>
        </p:nvSpPr>
        <p:spPr/>
        <p:txBody>
          <a:bodyPr/>
          <a:lstStyle>
            <a:lvl1pPr>
              <a:defRPr/>
            </a:lvl1pPr>
          </a:lstStyle>
          <a:p>
            <a:pPr>
              <a:defRPr/>
            </a:pPr>
            <a:r>
              <a:rPr lang="en-US"/>
              <a:t>Puspenpa 2000</a:t>
            </a:r>
          </a:p>
        </p:txBody>
      </p:sp>
      <p:sp>
        <p:nvSpPr>
          <p:cNvPr id="7" name="Slide Number Placeholder 6"/>
          <p:cNvSpPr>
            <a:spLocks noGrp="1"/>
          </p:cNvSpPr>
          <p:nvPr>
            <p:ph type="sldNum" sz="quarter" idx="12"/>
          </p:nvPr>
        </p:nvSpPr>
        <p:spPr/>
        <p:txBody>
          <a:bodyPr/>
          <a:lstStyle>
            <a:lvl1pPr>
              <a:defRPr/>
            </a:lvl1pPr>
          </a:lstStyle>
          <a:p>
            <a:pPr>
              <a:defRPr/>
            </a:pPr>
            <a:fld id="{32871803-932D-4D09-846E-A83861330FD7}" type="slidenum">
              <a:rPr lang="en-US"/>
              <a:pPr>
                <a:defRPr/>
              </a:pPr>
              <a:t>‹#›</a:t>
            </a:fld>
            <a:endParaRPr lang="en-US"/>
          </a:p>
        </p:txBody>
      </p:sp>
    </p:spTree>
  </p:cSld>
  <p:clrMapOvr>
    <a:masterClrMapping/>
  </p:clrMapOvr>
  <p:transition spd="slow">
    <p:cover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938784"/>
            <a:ext cx="6172200"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2" y="2473664"/>
            <a:ext cx="3030141" cy="879136"/>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3483771" y="2479679"/>
            <a:ext cx="3031331" cy="873124"/>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342902" y="3352801"/>
            <a:ext cx="3030141" cy="5127627"/>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3483771" y="3352801"/>
            <a:ext cx="3031331" cy="5127627"/>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smtClean="0"/>
            </a:lvl1pPr>
          </a:lstStyle>
          <a:p>
            <a:pPr>
              <a:defRPr/>
            </a:pPr>
            <a:fld id="{DD80FF84-5FC9-4DF6-9C57-C24A1BA7667C}" type="datetime2">
              <a:rPr lang="id-ID"/>
              <a:pPr>
                <a:defRPr/>
              </a:pPr>
              <a:t>Rabu, 03 Juni 2009</a:t>
            </a:fld>
            <a:endParaRPr lang="en-US"/>
          </a:p>
        </p:txBody>
      </p:sp>
      <p:sp>
        <p:nvSpPr>
          <p:cNvPr id="8" name="Footer Placeholder 7"/>
          <p:cNvSpPr>
            <a:spLocks noGrp="1"/>
          </p:cNvSpPr>
          <p:nvPr>
            <p:ph type="ftr" sz="quarter" idx="11"/>
          </p:nvPr>
        </p:nvSpPr>
        <p:spPr/>
        <p:txBody>
          <a:bodyPr/>
          <a:lstStyle>
            <a:lvl1pPr>
              <a:defRPr/>
            </a:lvl1pPr>
          </a:lstStyle>
          <a:p>
            <a:pPr>
              <a:defRPr/>
            </a:pPr>
            <a:r>
              <a:rPr lang="en-US"/>
              <a:t>Puspenpa 2000</a:t>
            </a:r>
          </a:p>
        </p:txBody>
      </p:sp>
      <p:sp>
        <p:nvSpPr>
          <p:cNvPr id="9" name="Slide Number Placeholder 8"/>
          <p:cNvSpPr>
            <a:spLocks noGrp="1"/>
          </p:cNvSpPr>
          <p:nvPr>
            <p:ph type="sldNum" sz="quarter" idx="12"/>
          </p:nvPr>
        </p:nvSpPr>
        <p:spPr/>
        <p:txBody>
          <a:bodyPr/>
          <a:lstStyle>
            <a:lvl1pPr>
              <a:defRPr/>
            </a:lvl1pPr>
          </a:lstStyle>
          <a:p>
            <a:pPr>
              <a:defRPr/>
            </a:pPr>
            <a:fld id="{4B3277B4-3CE8-4D03-9E48-011B9F9C11FA}" type="slidenum">
              <a:rPr lang="en-US"/>
              <a:pPr>
                <a:defRPr/>
              </a:pPr>
              <a:t>‹#›</a:t>
            </a:fld>
            <a:endParaRPr lang="en-US"/>
          </a:p>
        </p:txBody>
      </p:sp>
    </p:spTree>
  </p:cSld>
  <p:clrMapOvr>
    <a:masterClrMapping/>
  </p:clrMapOvr>
  <p:transition spd="slow">
    <p:cover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42900" y="938784"/>
            <a:ext cx="6229350" cy="1524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smtClean="0"/>
            </a:lvl1pPr>
          </a:lstStyle>
          <a:p>
            <a:pPr>
              <a:defRPr/>
            </a:pPr>
            <a:fld id="{62575383-85D8-4EC0-9F1F-9F7B5FE808A8}" type="datetime2">
              <a:rPr lang="id-ID"/>
              <a:pPr>
                <a:defRPr/>
              </a:pPr>
              <a:t>Rabu, 03 Juni 2009</a:t>
            </a:fld>
            <a:endParaRPr lang="en-US"/>
          </a:p>
        </p:txBody>
      </p:sp>
      <p:sp>
        <p:nvSpPr>
          <p:cNvPr id="4" name="Footer Placeholder 3"/>
          <p:cNvSpPr>
            <a:spLocks noGrp="1"/>
          </p:cNvSpPr>
          <p:nvPr>
            <p:ph type="ftr" sz="quarter" idx="11"/>
          </p:nvPr>
        </p:nvSpPr>
        <p:spPr/>
        <p:txBody>
          <a:bodyPr/>
          <a:lstStyle>
            <a:lvl1pPr>
              <a:defRPr/>
            </a:lvl1pPr>
          </a:lstStyle>
          <a:p>
            <a:pPr>
              <a:defRPr/>
            </a:pPr>
            <a:r>
              <a:rPr lang="en-US"/>
              <a:t>Puspenpa 2000</a:t>
            </a:r>
          </a:p>
        </p:txBody>
      </p:sp>
      <p:sp>
        <p:nvSpPr>
          <p:cNvPr id="5" name="Slide Number Placeholder 4"/>
          <p:cNvSpPr>
            <a:spLocks noGrp="1"/>
          </p:cNvSpPr>
          <p:nvPr>
            <p:ph type="sldNum" sz="quarter" idx="12"/>
          </p:nvPr>
        </p:nvSpPr>
        <p:spPr/>
        <p:txBody>
          <a:bodyPr/>
          <a:lstStyle>
            <a:lvl1pPr>
              <a:defRPr/>
            </a:lvl1pPr>
          </a:lstStyle>
          <a:p>
            <a:pPr>
              <a:defRPr/>
            </a:pPr>
            <a:fld id="{695CAAB9-A4DE-4B84-ABE2-92E6FCF7833C}" type="slidenum">
              <a:rPr lang="en-US"/>
              <a:pPr>
                <a:defRPr/>
              </a:pPr>
              <a:t>‹#›</a:t>
            </a:fld>
            <a:endParaRPr lang="en-US"/>
          </a:p>
        </p:txBody>
      </p:sp>
    </p:spTree>
  </p:cSld>
  <p:clrMapOvr>
    <a:masterClrMapping/>
  </p:clrMapOvr>
  <p:transition spd="slow">
    <p:cover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smtClean="0"/>
            </a:lvl1pPr>
          </a:lstStyle>
          <a:p>
            <a:pPr>
              <a:defRPr/>
            </a:pPr>
            <a:fld id="{DCDCA782-A1A1-4A17-AF1C-E57B54CE8C55}" type="datetime2">
              <a:rPr lang="id-ID"/>
              <a:pPr>
                <a:defRPr/>
              </a:pPr>
              <a:t>Rabu, 03 Juni 2009</a:t>
            </a:fld>
            <a:endParaRPr lang="en-US"/>
          </a:p>
        </p:txBody>
      </p:sp>
      <p:sp>
        <p:nvSpPr>
          <p:cNvPr id="3" name="Footer Placeholder 2"/>
          <p:cNvSpPr>
            <a:spLocks noGrp="1"/>
          </p:cNvSpPr>
          <p:nvPr>
            <p:ph type="ftr" sz="quarter" idx="11"/>
          </p:nvPr>
        </p:nvSpPr>
        <p:spPr/>
        <p:txBody>
          <a:bodyPr/>
          <a:lstStyle>
            <a:lvl1pPr>
              <a:defRPr/>
            </a:lvl1pPr>
          </a:lstStyle>
          <a:p>
            <a:pPr>
              <a:defRPr/>
            </a:pPr>
            <a:r>
              <a:rPr lang="en-US"/>
              <a:t>Puspenpa 2000</a:t>
            </a:r>
          </a:p>
        </p:txBody>
      </p:sp>
      <p:sp>
        <p:nvSpPr>
          <p:cNvPr id="4" name="Slide Number Placeholder 3"/>
          <p:cNvSpPr>
            <a:spLocks noGrp="1"/>
          </p:cNvSpPr>
          <p:nvPr>
            <p:ph type="sldNum" sz="quarter" idx="12"/>
          </p:nvPr>
        </p:nvSpPr>
        <p:spPr/>
        <p:txBody>
          <a:bodyPr/>
          <a:lstStyle>
            <a:lvl1pPr>
              <a:defRPr/>
            </a:lvl1pPr>
          </a:lstStyle>
          <a:p>
            <a:pPr>
              <a:defRPr/>
            </a:pPr>
            <a:fld id="{7D3A139F-240C-46E8-A470-83BCA361E5BE}" type="slidenum">
              <a:rPr lang="en-US"/>
              <a:pPr>
                <a:defRPr/>
              </a:pPr>
              <a:t>‹#›</a:t>
            </a:fld>
            <a:endParaRPr lang="en-US"/>
          </a:p>
        </p:txBody>
      </p:sp>
    </p:spTree>
  </p:cSld>
  <p:clrMapOvr>
    <a:masterClrMapping/>
  </p:clrMapOvr>
  <p:transition spd="slow">
    <p:cover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685803"/>
            <a:ext cx="2057400" cy="154940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514350" y="2235200"/>
            <a:ext cx="2057400" cy="6096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2681289" y="2235200"/>
            <a:ext cx="3833813" cy="6096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smtClean="0"/>
            </a:lvl1pPr>
          </a:lstStyle>
          <a:p>
            <a:pPr>
              <a:defRPr/>
            </a:pPr>
            <a:fld id="{8C876AEF-6749-4371-B1EA-D2EC4A05F122}" type="datetime2">
              <a:rPr lang="id-ID"/>
              <a:pPr>
                <a:defRPr/>
              </a:pPr>
              <a:t>Rabu, 03 Juni 2009</a:t>
            </a:fld>
            <a:endParaRPr lang="en-US"/>
          </a:p>
        </p:txBody>
      </p:sp>
      <p:sp>
        <p:nvSpPr>
          <p:cNvPr id="6" name="Footer Placeholder 5"/>
          <p:cNvSpPr>
            <a:spLocks noGrp="1"/>
          </p:cNvSpPr>
          <p:nvPr>
            <p:ph type="ftr" sz="quarter" idx="11"/>
          </p:nvPr>
        </p:nvSpPr>
        <p:spPr/>
        <p:txBody>
          <a:bodyPr/>
          <a:lstStyle>
            <a:lvl1pPr>
              <a:defRPr/>
            </a:lvl1pPr>
          </a:lstStyle>
          <a:p>
            <a:pPr>
              <a:defRPr/>
            </a:pPr>
            <a:r>
              <a:rPr lang="en-US"/>
              <a:t>Puspenpa 2000</a:t>
            </a:r>
          </a:p>
        </p:txBody>
      </p:sp>
      <p:sp>
        <p:nvSpPr>
          <p:cNvPr id="7" name="Slide Number Placeholder 6"/>
          <p:cNvSpPr>
            <a:spLocks noGrp="1"/>
          </p:cNvSpPr>
          <p:nvPr>
            <p:ph type="sldNum" sz="quarter" idx="12"/>
          </p:nvPr>
        </p:nvSpPr>
        <p:spPr/>
        <p:txBody>
          <a:bodyPr/>
          <a:lstStyle>
            <a:lvl1pPr>
              <a:defRPr/>
            </a:lvl1pPr>
          </a:lstStyle>
          <a:p>
            <a:pPr>
              <a:defRPr/>
            </a:pPr>
            <a:fld id="{30C9A824-1CBB-434C-8EB7-7F22251587E5}" type="slidenum">
              <a:rPr lang="en-US"/>
              <a:pPr>
                <a:defRPr/>
              </a:pPr>
              <a:t>‹#›</a:t>
            </a:fld>
            <a:endParaRPr lang="en-US"/>
          </a:p>
        </p:txBody>
      </p:sp>
    </p:spTree>
  </p:cSld>
  <p:clrMapOvr>
    <a:masterClrMapping/>
  </p:clrMapOvr>
  <p:transition spd="slow">
    <p:cover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2374900" y="1477963"/>
            <a:ext cx="3943350" cy="54864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6" name="Right Triangle 5"/>
          <p:cNvSpPr/>
          <p:nvPr/>
        </p:nvSpPr>
        <p:spPr>
          <a:xfrm rot="420000" flipV="1">
            <a:off x="6002339" y="7146926"/>
            <a:ext cx="117475" cy="2063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 name="Freeform 6"/>
          <p:cNvSpPr>
            <a:spLocks/>
          </p:cNvSpPr>
          <p:nvPr/>
        </p:nvSpPr>
        <p:spPr bwMode="auto">
          <a:xfrm flipV="1">
            <a:off x="-7938" y="7754938"/>
            <a:ext cx="6873876" cy="1389063"/>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endParaRPr>
          </a:p>
        </p:txBody>
      </p:sp>
      <p:sp>
        <p:nvSpPr>
          <p:cNvPr id="8" name="Freeform 7"/>
          <p:cNvSpPr>
            <a:spLocks/>
          </p:cNvSpPr>
          <p:nvPr/>
        </p:nvSpPr>
        <p:spPr bwMode="auto">
          <a:xfrm flipV="1">
            <a:off x="3286126" y="8293101"/>
            <a:ext cx="3571875" cy="850900"/>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endParaRPr>
          </a:p>
        </p:txBody>
      </p:sp>
      <p:sp>
        <p:nvSpPr>
          <p:cNvPr id="2" name="Title 1"/>
          <p:cNvSpPr>
            <a:spLocks noGrp="1"/>
          </p:cNvSpPr>
          <p:nvPr>
            <p:ph type="title"/>
          </p:nvPr>
        </p:nvSpPr>
        <p:spPr>
          <a:xfrm>
            <a:off x="457200" y="1569332"/>
            <a:ext cx="1659636" cy="211016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457200" y="3771713"/>
            <a:ext cx="1657350" cy="290576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2614345" y="1599356"/>
            <a:ext cx="3463290" cy="524256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smtClean="0"/>
            </a:lvl1pPr>
          </a:lstStyle>
          <a:p>
            <a:pPr>
              <a:defRPr/>
            </a:pPr>
            <a:fld id="{24F61A61-03D8-4BEB-8CF2-38C571C566F7}" type="datetime2">
              <a:rPr lang="id-ID"/>
              <a:pPr>
                <a:defRPr/>
              </a:pPr>
              <a:t>Rabu, 03 Juni 2009</a:t>
            </a:fld>
            <a:endParaRPr lang="en-US"/>
          </a:p>
        </p:txBody>
      </p:sp>
      <p:sp>
        <p:nvSpPr>
          <p:cNvPr id="10" name="Footer Placeholder 5"/>
          <p:cNvSpPr>
            <a:spLocks noGrp="1"/>
          </p:cNvSpPr>
          <p:nvPr>
            <p:ph type="ftr" sz="quarter" idx="11"/>
          </p:nvPr>
        </p:nvSpPr>
        <p:spPr/>
        <p:txBody>
          <a:bodyPr/>
          <a:lstStyle>
            <a:lvl1pPr>
              <a:defRPr/>
            </a:lvl1pPr>
          </a:lstStyle>
          <a:p>
            <a:pPr>
              <a:defRPr/>
            </a:pPr>
            <a:r>
              <a:rPr lang="en-US"/>
              <a:t>Puspenpa 2000</a:t>
            </a:r>
          </a:p>
        </p:txBody>
      </p:sp>
      <p:sp>
        <p:nvSpPr>
          <p:cNvPr id="11" name="Slide Number Placeholder 6"/>
          <p:cNvSpPr>
            <a:spLocks noGrp="1"/>
          </p:cNvSpPr>
          <p:nvPr>
            <p:ph type="sldNum" sz="quarter" idx="12"/>
          </p:nvPr>
        </p:nvSpPr>
        <p:spPr>
          <a:xfrm>
            <a:off x="6057900" y="8475665"/>
            <a:ext cx="457200" cy="485775"/>
          </a:xfrm>
        </p:spPr>
        <p:txBody>
          <a:bodyPr/>
          <a:lstStyle>
            <a:lvl1pPr>
              <a:defRPr/>
            </a:lvl1pPr>
          </a:lstStyle>
          <a:p>
            <a:pPr>
              <a:defRPr/>
            </a:pPr>
            <a:fld id="{00E662A5-2830-4C84-8F29-FC75CFD9CE2A}" type="slidenum">
              <a:rPr lang="en-US"/>
              <a:pPr>
                <a:defRPr/>
              </a:pPr>
              <a:t>‹#›</a:t>
            </a:fld>
            <a:endParaRPr lang="en-US"/>
          </a:p>
        </p:txBody>
      </p:sp>
    </p:spTree>
  </p:cSld>
  <p:clrMapOvr>
    <a:masterClrMapping/>
  </p:clrMapOvr>
  <p:transition spd="slow">
    <p:cover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00">
                <a:alpha val="89000"/>
              </a:srgbClr>
            </a:gs>
            <a:gs pos="20000">
              <a:srgbClr val="000040"/>
            </a:gs>
            <a:gs pos="50000">
              <a:srgbClr val="400040"/>
            </a:gs>
            <a:gs pos="75000">
              <a:srgbClr val="8F0040"/>
            </a:gs>
            <a:gs pos="89999">
              <a:srgbClr val="F27300"/>
            </a:gs>
            <a:gs pos="100000">
              <a:srgbClr val="FFBF00"/>
            </a:gs>
          </a:gsLst>
          <a:lin ang="5400000" scaled="0"/>
          <a:tileRect/>
        </a:gra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7938" y="-9524"/>
            <a:ext cx="6873876" cy="1389063"/>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endParaRPr>
          </a:p>
        </p:txBody>
      </p:sp>
      <p:sp>
        <p:nvSpPr>
          <p:cNvPr id="8" name="Freeform 7"/>
          <p:cNvSpPr>
            <a:spLocks/>
          </p:cNvSpPr>
          <p:nvPr/>
        </p:nvSpPr>
        <p:spPr bwMode="auto">
          <a:xfrm>
            <a:off x="3286126" y="-9525"/>
            <a:ext cx="3571875" cy="850900"/>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latin typeface="+mn-lt"/>
            </a:endParaRPr>
          </a:p>
        </p:txBody>
      </p:sp>
      <p:sp>
        <p:nvSpPr>
          <p:cNvPr id="1028" name="Title Placeholder 8"/>
          <p:cNvSpPr>
            <a:spLocks noGrp="1"/>
          </p:cNvSpPr>
          <p:nvPr>
            <p:ph type="title"/>
          </p:nvPr>
        </p:nvSpPr>
        <p:spPr bwMode="auto">
          <a:xfrm>
            <a:off x="342900" y="938213"/>
            <a:ext cx="6172200" cy="1524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342900" y="2581275"/>
            <a:ext cx="6172200" cy="5851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342900" y="8475665"/>
            <a:ext cx="1600200" cy="485775"/>
          </a:xfrm>
          <a:prstGeom prst="rect">
            <a:avLst/>
          </a:prstGeom>
        </p:spPr>
        <p:txBody>
          <a:bodyPr vert="horz" lIns="0" tIns="0" rIns="0" bIns="0" anchor="b"/>
          <a:lstStyle>
            <a:lvl1pPr algn="l" eaLnBrk="1" latinLnBrk="0" hangingPunct="1">
              <a:defRPr kumimoji="0" sz="1200" smtClean="0">
                <a:solidFill>
                  <a:schemeClr val="tx2">
                    <a:shade val="90000"/>
                  </a:schemeClr>
                </a:solidFill>
                <a:latin typeface="Times New Roman"/>
              </a:defRPr>
            </a:lvl1pPr>
          </a:lstStyle>
          <a:p>
            <a:pPr>
              <a:defRPr/>
            </a:pPr>
            <a:fld id="{CFA352BD-399D-4A94-A2B3-2D15A5383094}" type="datetime2">
              <a:rPr lang="id-ID"/>
              <a:pPr>
                <a:defRPr/>
              </a:pPr>
              <a:t>Rabu, 03 Juni 2009</a:t>
            </a:fld>
            <a:endParaRPr lang="en-US">
              <a:solidFill>
                <a:schemeClr val="tx1">
                  <a:shade val="50000"/>
                </a:schemeClr>
              </a:solidFill>
            </a:endParaRPr>
          </a:p>
        </p:txBody>
      </p:sp>
      <p:sp>
        <p:nvSpPr>
          <p:cNvPr id="22" name="Footer Placeholder 21"/>
          <p:cNvSpPr>
            <a:spLocks noGrp="1"/>
          </p:cNvSpPr>
          <p:nvPr>
            <p:ph type="ftr" sz="quarter" idx="3"/>
          </p:nvPr>
        </p:nvSpPr>
        <p:spPr>
          <a:xfrm>
            <a:off x="2000250" y="8475665"/>
            <a:ext cx="2514600" cy="485775"/>
          </a:xfrm>
          <a:prstGeom prst="rect">
            <a:avLst/>
          </a:prstGeom>
        </p:spPr>
        <p:txBody>
          <a:bodyPr vert="horz" lIns="0" tIns="0" rIns="0" bIns="0" anchor="b"/>
          <a:lstStyle>
            <a:lvl1pPr algn="l" eaLnBrk="1" latinLnBrk="0" hangingPunct="1">
              <a:defRPr kumimoji="0" sz="1200">
                <a:solidFill>
                  <a:schemeClr val="tx2">
                    <a:shade val="90000"/>
                  </a:schemeClr>
                </a:solidFill>
                <a:latin typeface="Times New Roman"/>
              </a:defRPr>
            </a:lvl1pPr>
          </a:lstStyle>
          <a:p>
            <a:pPr>
              <a:defRPr/>
            </a:pPr>
            <a:r>
              <a:rPr lang="en-US"/>
              <a:t>Puspenpa 2000</a:t>
            </a:r>
          </a:p>
        </p:txBody>
      </p:sp>
      <p:sp>
        <p:nvSpPr>
          <p:cNvPr id="18" name="Slide Number Placeholder 17"/>
          <p:cNvSpPr>
            <a:spLocks noGrp="1"/>
          </p:cNvSpPr>
          <p:nvPr>
            <p:ph type="sldNum" sz="quarter" idx="4"/>
          </p:nvPr>
        </p:nvSpPr>
        <p:spPr>
          <a:xfrm>
            <a:off x="5943600" y="8475665"/>
            <a:ext cx="571500" cy="485775"/>
          </a:xfrm>
          <a:prstGeom prst="rect">
            <a:avLst/>
          </a:prstGeom>
        </p:spPr>
        <p:txBody>
          <a:bodyPr vert="horz" lIns="0" tIns="0" rIns="0" bIns="0" anchor="b"/>
          <a:lstStyle>
            <a:lvl1pPr algn="r" eaLnBrk="1" latinLnBrk="0" hangingPunct="1">
              <a:defRPr kumimoji="0" sz="1200">
                <a:solidFill>
                  <a:schemeClr val="tx2">
                    <a:shade val="90000"/>
                  </a:schemeClr>
                </a:solidFill>
                <a:latin typeface="Times New Roman"/>
              </a:defRPr>
            </a:lvl1pPr>
          </a:lstStyle>
          <a:p>
            <a:pPr>
              <a:defRPr/>
            </a:pPr>
            <a:fld id="{AFA98497-CCC5-4808-B924-BE196177966A}" type="slidenum">
              <a:rPr lang="en-US"/>
              <a:pPr>
                <a:defRPr/>
              </a:pPr>
              <a:t>‹#›</a:t>
            </a:fld>
            <a:endParaRPr lang="en-US" dirty="0">
              <a:solidFill>
                <a:schemeClr val="tx1">
                  <a:shade val="50000"/>
                </a:schemeClr>
              </a:solidFill>
            </a:endParaRPr>
          </a:p>
        </p:txBody>
      </p:sp>
      <p:grpSp>
        <p:nvGrpSpPr>
          <p:cNvPr id="1033" name="Group 1"/>
          <p:cNvGrpSpPr>
            <a:grpSpLocks/>
          </p:cNvGrpSpPr>
          <p:nvPr/>
        </p:nvGrpSpPr>
        <p:grpSpPr bwMode="auto">
          <a:xfrm>
            <a:off x="-14288" y="269875"/>
            <a:ext cx="6884988" cy="865188"/>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latin typeface="Times New Roman"/>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latin typeface="Times New Roman"/>
              </a:endParaRPr>
            </a:p>
          </p:txBody>
        </p:sp>
      </p:grpSp>
    </p:spTree>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Lst>
  <p:transition spd="slow">
    <p:cover dir="r"/>
  </p:transition>
  <p:timing>
    <p:tnLst>
      <p:par>
        <p:cTn id="1" dur="indefinite" restart="never" nodeType="tmRoot"/>
      </p:par>
    </p:tnLst>
  </p:timing>
  <p:hf sldNum="0" hdr="0" ftr="0"/>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file:///E:\BAHAN%20PENYULUHAN%20UNTUK%20KANWIL\SOSIALISASI%20BENDAHARAWAN%202009%20.pptx"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533400" y="8305800"/>
            <a:ext cx="1371600" cy="685800"/>
          </a:xfrm>
          <a:prstGeom prst="rect">
            <a:avLst/>
          </a:prstGeom>
          <a:noFill/>
          <a:ln w="12700">
            <a:noFill/>
            <a:miter lim="800000"/>
            <a:headEnd/>
            <a:tailEnd/>
          </a:ln>
        </p:spPr>
        <p:txBody>
          <a:bodyPr wrap="none" anchor="ctr"/>
          <a:lstStyle/>
          <a:p>
            <a:endParaRPr lang="en-US"/>
          </a:p>
        </p:txBody>
      </p:sp>
      <p:sp>
        <p:nvSpPr>
          <p:cNvPr id="13315" name="Rectangle 3"/>
          <p:cNvSpPr>
            <a:spLocks noChangeArrowheads="1"/>
          </p:cNvSpPr>
          <p:nvPr/>
        </p:nvSpPr>
        <p:spPr bwMode="auto">
          <a:xfrm>
            <a:off x="2362200" y="8305800"/>
            <a:ext cx="2133600" cy="685800"/>
          </a:xfrm>
          <a:prstGeom prst="rect">
            <a:avLst/>
          </a:prstGeom>
          <a:noFill/>
          <a:ln w="12700">
            <a:noFill/>
            <a:miter lim="800000"/>
            <a:headEnd/>
            <a:tailEnd/>
          </a:ln>
        </p:spPr>
        <p:txBody>
          <a:bodyPr wrap="none" anchor="ctr"/>
          <a:lstStyle/>
          <a:p>
            <a:endParaRPr lang="en-US"/>
          </a:p>
        </p:txBody>
      </p:sp>
      <p:sp>
        <p:nvSpPr>
          <p:cNvPr id="13316" name="Rectangle 4"/>
          <p:cNvSpPr>
            <a:spLocks noChangeArrowheads="1"/>
          </p:cNvSpPr>
          <p:nvPr/>
        </p:nvSpPr>
        <p:spPr bwMode="auto">
          <a:xfrm>
            <a:off x="533400" y="8305800"/>
            <a:ext cx="1371600" cy="685800"/>
          </a:xfrm>
          <a:prstGeom prst="rect">
            <a:avLst/>
          </a:prstGeom>
          <a:noFill/>
          <a:ln w="12700">
            <a:noFill/>
            <a:miter lim="800000"/>
            <a:headEnd/>
            <a:tailEnd/>
          </a:ln>
        </p:spPr>
        <p:txBody>
          <a:bodyPr wrap="none" anchor="ctr"/>
          <a:lstStyle/>
          <a:p>
            <a:endParaRPr lang="en-US"/>
          </a:p>
        </p:txBody>
      </p:sp>
      <p:sp>
        <p:nvSpPr>
          <p:cNvPr id="13317" name="Rectangle 5"/>
          <p:cNvSpPr>
            <a:spLocks noChangeArrowheads="1"/>
          </p:cNvSpPr>
          <p:nvPr/>
        </p:nvSpPr>
        <p:spPr bwMode="auto">
          <a:xfrm>
            <a:off x="2362200" y="8305800"/>
            <a:ext cx="2133600" cy="685800"/>
          </a:xfrm>
          <a:prstGeom prst="rect">
            <a:avLst/>
          </a:prstGeom>
          <a:noFill/>
          <a:ln w="12700">
            <a:noFill/>
            <a:miter lim="800000"/>
            <a:headEnd/>
            <a:tailEnd/>
          </a:ln>
        </p:spPr>
        <p:txBody>
          <a:bodyPr wrap="none" anchor="ctr"/>
          <a:lstStyle/>
          <a:p>
            <a:endParaRPr lang="en-US"/>
          </a:p>
        </p:txBody>
      </p:sp>
      <p:sp>
        <p:nvSpPr>
          <p:cNvPr id="13318" name="Rectangle 6"/>
          <p:cNvSpPr>
            <a:spLocks noChangeArrowheads="1"/>
          </p:cNvSpPr>
          <p:nvPr/>
        </p:nvSpPr>
        <p:spPr bwMode="auto">
          <a:xfrm>
            <a:off x="1835151" y="609600"/>
            <a:ext cx="3194050" cy="1143000"/>
          </a:xfrm>
          <a:prstGeom prst="rect">
            <a:avLst/>
          </a:prstGeom>
          <a:gradFill rotWithShape="0">
            <a:gsLst>
              <a:gs pos="0">
                <a:srgbClr val="FFFF66"/>
              </a:gs>
              <a:gs pos="100000">
                <a:srgbClr val="FFFF9D"/>
              </a:gs>
            </a:gsLst>
            <a:lin ang="5400000" scaled="1"/>
          </a:gradFill>
          <a:ln w="38100" cmpd="dbl">
            <a:solidFill>
              <a:schemeClr val="hlink"/>
            </a:solidFill>
            <a:miter lim="800000"/>
            <a:headEnd/>
            <a:tailEnd/>
          </a:ln>
        </p:spPr>
        <p:txBody>
          <a:bodyPr wrap="none" lIns="90488" tIns="44450" rIns="90488" bIns="44450" anchor="ctr"/>
          <a:lstStyle/>
          <a:p>
            <a:pPr algn="ctr"/>
            <a:r>
              <a:rPr lang="en-US" sz="2000" b="1">
                <a:latin typeface="Arial" charset="0"/>
              </a:rPr>
              <a:t>DASAR HUKUM</a:t>
            </a:r>
          </a:p>
          <a:p>
            <a:pPr algn="ctr"/>
            <a:r>
              <a:rPr lang="en-US" sz="2000" b="1">
                <a:latin typeface="Arial" charset="0"/>
              </a:rPr>
              <a:t>BEA METERAI</a:t>
            </a:r>
          </a:p>
        </p:txBody>
      </p:sp>
      <p:sp>
        <p:nvSpPr>
          <p:cNvPr id="4111" name="AutoShape 15"/>
          <p:cNvSpPr>
            <a:spLocks noChangeArrowheads="1"/>
          </p:cNvSpPr>
          <p:nvPr/>
        </p:nvSpPr>
        <p:spPr bwMode="auto">
          <a:xfrm>
            <a:off x="685800" y="2362200"/>
            <a:ext cx="1676400" cy="609600"/>
          </a:xfrm>
          <a:prstGeom prst="homePlate">
            <a:avLst>
              <a:gd name="adj" fmla="val 68750"/>
            </a:avLst>
          </a:prstGeom>
          <a:gradFill rotWithShape="0">
            <a:gsLst>
              <a:gs pos="0">
                <a:schemeClr val="accent1"/>
              </a:gs>
              <a:gs pos="50000">
                <a:schemeClr val="accent1">
                  <a:gamma/>
                  <a:tint val="23922"/>
                  <a:invGamma/>
                </a:schemeClr>
              </a:gs>
              <a:gs pos="100000">
                <a:schemeClr val="accent1"/>
              </a:gs>
            </a:gsLst>
            <a:lin ang="5400000" scaled="1"/>
          </a:gradFill>
          <a:ln w="12700">
            <a:solidFill>
              <a:schemeClr val="hlink"/>
            </a:solidFill>
            <a:miter lim="800000"/>
            <a:headEnd/>
            <a:tailEnd/>
          </a:ln>
          <a:effectLst/>
        </p:spPr>
        <p:txBody>
          <a:bodyPr wrap="none" anchor="ctr"/>
          <a:lstStyle/>
          <a:p>
            <a:pPr>
              <a:defRPr/>
            </a:pPr>
            <a:endParaRPr lang="en-US">
              <a:latin typeface="Times New Roman"/>
            </a:endParaRPr>
          </a:p>
        </p:txBody>
      </p:sp>
      <p:sp>
        <p:nvSpPr>
          <p:cNvPr id="13320" name="Text Box 16"/>
          <p:cNvSpPr txBox="1">
            <a:spLocks noChangeArrowheads="1"/>
          </p:cNvSpPr>
          <p:nvPr/>
        </p:nvSpPr>
        <p:spPr bwMode="auto">
          <a:xfrm>
            <a:off x="1066800" y="2422524"/>
            <a:ext cx="609600" cy="400110"/>
          </a:xfrm>
          <a:prstGeom prst="rect">
            <a:avLst/>
          </a:prstGeom>
          <a:noFill/>
          <a:ln w="12700">
            <a:noFill/>
            <a:miter lim="800000"/>
            <a:headEnd/>
            <a:tailEnd/>
          </a:ln>
        </p:spPr>
        <p:txBody>
          <a:bodyPr>
            <a:spAutoFit/>
          </a:bodyPr>
          <a:lstStyle/>
          <a:p>
            <a:pPr>
              <a:spcBef>
                <a:spcPct val="50000"/>
              </a:spcBef>
            </a:pPr>
            <a:r>
              <a:rPr lang="en-US" sz="2000" b="1">
                <a:latin typeface="Arial" charset="0"/>
              </a:rPr>
              <a:t>UU</a:t>
            </a:r>
          </a:p>
        </p:txBody>
      </p:sp>
      <p:sp>
        <p:nvSpPr>
          <p:cNvPr id="4113" name="AutoShape 17"/>
          <p:cNvSpPr>
            <a:spLocks noChangeArrowheads="1"/>
          </p:cNvSpPr>
          <p:nvPr/>
        </p:nvSpPr>
        <p:spPr bwMode="auto">
          <a:xfrm>
            <a:off x="642918" y="3810000"/>
            <a:ext cx="1676400" cy="609600"/>
          </a:xfrm>
          <a:prstGeom prst="homePlate">
            <a:avLst>
              <a:gd name="adj" fmla="val 68750"/>
            </a:avLst>
          </a:prstGeom>
          <a:gradFill rotWithShape="0">
            <a:gsLst>
              <a:gs pos="0">
                <a:schemeClr val="accent1"/>
              </a:gs>
              <a:gs pos="50000">
                <a:schemeClr val="accent1">
                  <a:gamma/>
                  <a:tint val="23922"/>
                  <a:invGamma/>
                </a:schemeClr>
              </a:gs>
              <a:gs pos="100000">
                <a:schemeClr val="accent1"/>
              </a:gs>
            </a:gsLst>
            <a:lin ang="5400000" scaled="1"/>
          </a:gradFill>
          <a:ln w="12700">
            <a:solidFill>
              <a:schemeClr val="hlink"/>
            </a:solidFill>
            <a:miter lim="800000"/>
            <a:headEnd/>
            <a:tailEnd/>
          </a:ln>
          <a:effectLst/>
        </p:spPr>
        <p:txBody>
          <a:bodyPr wrap="none" anchor="ctr"/>
          <a:lstStyle/>
          <a:p>
            <a:pPr>
              <a:defRPr/>
            </a:pPr>
            <a:endParaRPr lang="en-US">
              <a:latin typeface="Times New Roman"/>
            </a:endParaRPr>
          </a:p>
        </p:txBody>
      </p:sp>
      <p:sp>
        <p:nvSpPr>
          <p:cNvPr id="13322" name="Text Box 18"/>
          <p:cNvSpPr txBox="1">
            <a:spLocks noChangeArrowheads="1"/>
          </p:cNvSpPr>
          <p:nvPr/>
        </p:nvSpPr>
        <p:spPr bwMode="auto">
          <a:xfrm>
            <a:off x="1143000" y="3946525"/>
            <a:ext cx="609600" cy="400110"/>
          </a:xfrm>
          <a:prstGeom prst="rect">
            <a:avLst/>
          </a:prstGeom>
          <a:noFill/>
          <a:ln w="12700">
            <a:noFill/>
            <a:miter lim="800000"/>
            <a:headEnd/>
            <a:tailEnd/>
          </a:ln>
        </p:spPr>
        <p:txBody>
          <a:bodyPr>
            <a:spAutoFit/>
          </a:bodyPr>
          <a:lstStyle/>
          <a:p>
            <a:pPr>
              <a:spcBef>
                <a:spcPct val="50000"/>
              </a:spcBef>
            </a:pPr>
            <a:r>
              <a:rPr lang="en-US" sz="2000" b="1">
                <a:latin typeface="Arial" charset="0"/>
              </a:rPr>
              <a:t>PP</a:t>
            </a:r>
          </a:p>
        </p:txBody>
      </p:sp>
      <p:sp>
        <p:nvSpPr>
          <p:cNvPr id="4115" name="AutoShape 19"/>
          <p:cNvSpPr>
            <a:spLocks noChangeArrowheads="1"/>
          </p:cNvSpPr>
          <p:nvPr/>
        </p:nvSpPr>
        <p:spPr bwMode="auto">
          <a:xfrm>
            <a:off x="685800" y="5410200"/>
            <a:ext cx="1676400" cy="609600"/>
          </a:xfrm>
          <a:prstGeom prst="homePlate">
            <a:avLst>
              <a:gd name="adj" fmla="val 68750"/>
            </a:avLst>
          </a:prstGeom>
          <a:gradFill rotWithShape="0">
            <a:gsLst>
              <a:gs pos="0">
                <a:schemeClr val="accent1"/>
              </a:gs>
              <a:gs pos="50000">
                <a:schemeClr val="accent1">
                  <a:gamma/>
                  <a:tint val="23922"/>
                  <a:invGamma/>
                </a:schemeClr>
              </a:gs>
              <a:gs pos="100000">
                <a:schemeClr val="accent1"/>
              </a:gs>
            </a:gsLst>
            <a:lin ang="5400000" scaled="1"/>
          </a:gradFill>
          <a:ln w="12700">
            <a:solidFill>
              <a:schemeClr val="hlink"/>
            </a:solidFill>
            <a:miter lim="800000"/>
            <a:headEnd/>
            <a:tailEnd/>
          </a:ln>
          <a:effectLst/>
        </p:spPr>
        <p:txBody>
          <a:bodyPr wrap="none" anchor="ctr"/>
          <a:lstStyle/>
          <a:p>
            <a:pPr>
              <a:defRPr/>
            </a:pPr>
            <a:endParaRPr lang="en-US">
              <a:latin typeface="Times New Roman"/>
            </a:endParaRPr>
          </a:p>
        </p:txBody>
      </p:sp>
      <p:sp>
        <p:nvSpPr>
          <p:cNvPr id="13324" name="Text Box 20"/>
          <p:cNvSpPr txBox="1">
            <a:spLocks noChangeArrowheads="1"/>
          </p:cNvSpPr>
          <p:nvPr/>
        </p:nvSpPr>
        <p:spPr bwMode="auto">
          <a:xfrm>
            <a:off x="1066800" y="5534025"/>
            <a:ext cx="914400" cy="400110"/>
          </a:xfrm>
          <a:prstGeom prst="rect">
            <a:avLst/>
          </a:prstGeom>
          <a:noFill/>
          <a:ln w="12700">
            <a:noFill/>
            <a:miter lim="800000"/>
            <a:headEnd/>
            <a:tailEnd/>
          </a:ln>
        </p:spPr>
        <p:txBody>
          <a:bodyPr>
            <a:spAutoFit/>
          </a:bodyPr>
          <a:lstStyle/>
          <a:p>
            <a:pPr>
              <a:spcBef>
                <a:spcPct val="50000"/>
              </a:spcBef>
            </a:pPr>
            <a:r>
              <a:rPr lang="en-US" sz="2000" b="1">
                <a:latin typeface="Arial" charset="0"/>
              </a:rPr>
              <a:t>KMK</a:t>
            </a:r>
          </a:p>
        </p:txBody>
      </p:sp>
      <p:sp>
        <p:nvSpPr>
          <p:cNvPr id="4117" name="AutoShape 21"/>
          <p:cNvSpPr>
            <a:spLocks noChangeArrowheads="1"/>
          </p:cNvSpPr>
          <p:nvPr/>
        </p:nvSpPr>
        <p:spPr bwMode="auto">
          <a:xfrm>
            <a:off x="642918" y="7162800"/>
            <a:ext cx="1676400" cy="609600"/>
          </a:xfrm>
          <a:prstGeom prst="homePlate">
            <a:avLst>
              <a:gd name="adj" fmla="val 68750"/>
            </a:avLst>
          </a:prstGeom>
          <a:gradFill rotWithShape="0">
            <a:gsLst>
              <a:gs pos="0">
                <a:schemeClr val="accent1"/>
              </a:gs>
              <a:gs pos="50000">
                <a:schemeClr val="accent1">
                  <a:gamma/>
                  <a:tint val="23922"/>
                  <a:invGamma/>
                </a:schemeClr>
              </a:gs>
              <a:gs pos="100000">
                <a:schemeClr val="accent1"/>
              </a:gs>
            </a:gsLst>
            <a:lin ang="5400000" scaled="1"/>
          </a:gradFill>
          <a:ln w="12700">
            <a:solidFill>
              <a:schemeClr val="hlink"/>
            </a:solidFill>
            <a:miter lim="800000"/>
            <a:headEnd/>
            <a:tailEnd/>
          </a:ln>
          <a:effectLst/>
        </p:spPr>
        <p:txBody>
          <a:bodyPr wrap="none" anchor="ctr"/>
          <a:lstStyle/>
          <a:p>
            <a:pPr>
              <a:defRPr/>
            </a:pPr>
            <a:endParaRPr lang="en-US">
              <a:latin typeface="Times New Roman"/>
            </a:endParaRPr>
          </a:p>
        </p:txBody>
      </p:sp>
      <p:sp>
        <p:nvSpPr>
          <p:cNvPr id="13326" name="Text Box 22"/>
          <p:cNvSpPr txBox="1">
            <a:spLocks noChangeArrowheads="1"/>
          </p:cNvSpPr>
          <p:nvPr/>
        </p:nvSpPr>
        <p:spPr bwMode="auto">
          <a:xfrm>
            <a:off x="914400" y="7273925"/>
            <a:ext cx="1371600" cy="400110"/>
          </a:xfrm>
          <a:prstGeom prst="rect">
            <a:avLst/>
          </a:prstGeom>
          <a:noFill/>
          <a:ln w="12700">
            <a:noFill/>
            <a:miter lim="800000"/>
            <a:headEnd/>
            <a:tailEnd/>
          </a:ln>
        </p:spPr>
        <p:txBody>
          <a:bodyPr>
            <a:spAutoFit/>
          </a:bodyPr>
          <a:lstStyle/>
          <a:p>
            <a:pPr>
              <a:spcBef>
                <a:spcPct val="50000"/>
              </a:spcBef>
            </a:pPr>
            <a:r>
              <a:rPr lang="en-US" sz="2000" b="1">
                <a:latin typeface="Arial" charset="0"/>
              </a:rPr>
              <a:t>KEP. DJP</a:t>
            </a:r>
          </a:p>
        </p:txBody>
      </p:sp>
      <p:sp>
        <p:nvSpPr>
          <p:cNvPr id="13327" name="AutoShape 24"/>
          <p:cNvSpPr>
            <a:spLocks noChangeArrowheads="1"/>
          </p:cNvSpPr>
          <p:nvPr/>
        </p:nvSpPr>
        <p:spPr bwMode="auto">
          <a:xfrm>
            <a:off x="2895600" y="2133600"/>
            <a:ext cx="3200400" cy="1066800"/>
          </a:xfrm>
          <a:prstGeom prst="roundRect">
            <a:avLst>
              <a:gd name="adj" fmla="val 16667"/>
            </a:avLst>
          </a:prstGeom>
          <a:gradFill rotWithShape="0">
            <a:gsLst>
              <a:gs pos="0">
                <a:srgbClr val="FFCCCC"/>
              </a:gs>
              <a:gs pos="50000">
                <a:srgbClr val="FFE4E4"/>
              </a:gs>
              <a:gs pos="100000">
                <a:srgbClr val="FFCCCC"/>
              </a:gs>
            </a:gsLst>
            <a:lin ang="5400000" scaled="1"/>
          </a:gradFill>
          <a:ln w="12700">
            <a:solidFill>
              <a:schemeClr val="tx1"/>
            </a:solidFill>
            <a:round/>
            <a:headEnd/>
            <a:tailEnd/>
          </a:ln>
        </p:spPr>
        <p:txBody>
          <a:bodyPr wrap="none" anchor="ctr"/>
          <a:lstStyle/>
          <a:p>
            <a:pPr algn="ctr"/>
            <a:endParaRPr lang="en-US"/>
          </a:p>
        </p:txBody>
      </p:sp>
      <p:sp>
        <p:nvSpPr>
          <p:cNvPr id="13328" name="AutoShape 25"/>
          <p:cNvSpPr>
            <a:spLocks noChangeArrowheads="1"/>
          </p:cNvSpPr>
          <p:nvPr/>
        </p:nvSpPr>
        <p:spPr bwMode="auto">
          <a:xfrm>
            <a:off x="2971800" y="3581400"/>
            <a:ext cx="3200400" cy="1066800"/>
          </a:xfrm>
          <a:prstGeom prst="roundRect">
            <a:avLst>
              <a:gd name="adj" fmla="val 16667"/>
            </a:avLst>
          </a:prstGeom>
          <a:gradFill rotWithShape="0">
            <a:gsLst>
              <a:gs pos="0">
                <a:srgbClr val="FFCCCC"/>
              </a:gs>
              <a:gs pos="50000">
                <a:srgbClr val="FFE4E4"/>
              </a:gs>
              <a:gs pos="100000">
                <a:srgbClr val="FFCCCC"/>
              </a:gs>
            </a:gsLst>
            <a:lin ang="5400000" scaled="1"/>
          </a:gradFill>
          <a:ln w="12700">
            <a:solidFill>
              <a:schemeClr val="tx1"/>
            </a:solidFill>
            <a:round/>
            <a:headEnd/>
            <a:tailEnd/>
          </a:ln>
        </p:spPr>
        <p:txBody>
          <a:bodyPr wrap="none" anchor="ctr"/>
          <a:lstStyle/>
          <a:p>
            <a:endParaRPr lang="en-US"/>
          </a:p>
        </p:txBody>
      </p:sp>
      <p:sp>
        <p:nvSpPr>
          <p:cNvPr id="13329" name="AutoShape 26"/>
          <p:cNvSpPr>
            <a:spLocks noChangeArrowheads="1"/>
          </p:cNvSpPr>
          <p:nvPr/>
        </p:nvSpPr>
        <p:spPr bwMode="auto">
          <a:xfrm>
            <a:off x="2971800" y="5029200"/>
            <a:ext cx="3200400" cy="1447800"/>
          </a:xfrm>
          <a:prstGeom prst="roundRect">
            <a:avLst>
              <a:gd name="adj" fmla="val 16667"/>
            </a:avLst>
          </a:prstGeom>
          <a:gradFill rotWithShape="0">
            <a:gsLst>
              <a:gs pos="0">
                <a:srgbClr val="FFCCCC"/>
              </a:gs>
              <a:gs pos="50000">
                <a:srgbClr val="FFE4E4"/>
              </a:gs>
              <a:gs pos="100000">
                <a:srgbClr val="FFCCCC"/>
              </a:gs>
            </a:gsLst>
            <a:lin ang="5400000" scaled="1"/>
          </a:gradFill>
          <a:ln w="12700">
            <a:solidFill>
              <a:schemeClr val="tx1"/>
            </a:solidFill>
            <a:round/>
            <a:headEnd/>
            <a:tailEnd/>
          </a:ln>
        </p:spPr>
        <p:txBody>
          <a:bodyPr wrap="none" anchor="ctr"/>
          <a:lstStyle/>
          <a:p>
            <a:endParaRPr lang="en-US"/>
          </a:p>
        </p:txBody>
      </p:sp>
      <p:sp>
        <p:nvSpPr>
          <p:cNvPr id="13330" name="AutoShape 27"/>
          <p:cNvSpPr>
            <a:spLocks noChangeArrowheads="1"/>
          </p:cNvSpPr>
          <p:nvPr/>
        </p:nvSpPr>
        <p:spPr bwMode="auto">
          <a:xfrm>
            <a:off x="2971800" y="6781800"/>
            <a:ext cx="3276600" cy="1371600"/>
          </a:xfrm>
          <a:prstGeom prst="roundRect">
            <a:avLst>
              <a:gd name="adj" fmla="val 16667"/>
            </a:avLst>
          </a:prstGeom>
          <a:gradFill rotWithShape="0">
            <a:gsLst>
              <a:gs pos="0">
                <a:srgbClr val="FFCCCC"/>
              </a:gs>
              <a:gs pos="50000">
                <a:srgbClr val="FFE4E4"/>
              </a:gs>
              <a:gs pos="100000">
                <a:srgbClr val="FFCCCC"/>
              </a:gs>
            </a:gsLst>
            <a:lin ang="5400000" scaled="1"/>
          </a:gradFill>
          <a:ln w="12700">
            <a:solidFill>
              <a:schemeClr val="tx1"/>
            </a:solidFill>
            <a:round/>
            <a:headEnd/>
            <a:tailEnd/>
          </a:ln>
        </p:spPr>
        <p:txBody>
          <a:bodyPr wrap="none" anchor="ctr"/>
          <a:lstStyle/>
          <a:p>
            <a:endParaRPr lang="en-US"/>
          </a:p>
        </p:txBody>
      </p:sp>
      <p:sp>
        <p:nvSpPr>
          <p:cNvPr id="13331" name="Text Box 29"/>
          <p:cNvSpPr txBox="1">
            <a:spLocks noChangeArrowheads="1"/>
          </p:cNvSpPr>
          <p:nvPr/>
        </p:nvSpPr>
        <p:spPr bwMode="auto">
          <a:xfrm>
            <a:off x="3124200" y="2286000"/>
            <a:ext cx="2895600" cy="707886"/>
          </a:xfrm>
          <a:prstGeom prst="rect">
            <a:avLst/>
          </a:prstGeom>
          <a:noFill/>
          <a:ln w="12700">
            <a:noFill/>
            <a:miter lim="800000"/>
            <a:headEnd/>
            <a:tailEnd/>
          </a:ln>
        </p:spPr>
        <p:txBody>
          <a:bodyPr>
            <a:spAutoFit/>
          </a:bodyPr>
          <a:lstStyle/>
          <a:p>
            <a:pPr>
              <a:spcBef>
                <a:spcPct val="50000"/>
              </a:spcBef>
            </a:pPr>
            <a:r>
              <a:rPr lang="en-US" sz="2000" b="1">
                <a:latin typeface="Arial" charset="0"/>
              </a:rPr>
              <a:t>Nomor 13 Tahun 1985 ttg  Bea Meterai</a:t>
            </a:r>
          </a:p>
        </p:txBody>
      </p:sp>
      <p:sp>
        <p:nvSpPr>
          <p:cNvPr id="13332" name="Text Box 30"/>
          <p:cNvSpPr txBox="1">
            <a:spLocks noChangeArrowheads="1"/>
          </p:cNvSpPr>
          <p:nvPr/>
        </p:nvSpPr>
        <p:spPr bwMode="auto">
          <a:xfrm>
            <a:off x="3124200" y="3733800"/>
            <a:ext cx="2971800" cy="707886"/>
          </a:xfrm>
          <a:prstGeom prst="rect">
            <a:avLst/>
          </a:prstGeom>
          <a:noFill/>
          <a:ln w="12700">
            <a:noFill/>
            <a:miter lim="800000"/>
            <a:headEnd/>
            <a:tailEnd/>
          </a:ln>
        </p:spPr>
        <p:txBody>
          <a:bodyPr>
            <a:spAutoFit/>
          </a:bodyPr>
          <a:lstStyle/>
          <a:p>
            <a:pPr>
              <a:spcBef>
                <a:spcPct val="50000"/>
              </a:spcBef>
            </a:pPr>
            <a:r>
              <a:rPr lang="en-US" sz="2000" b="1">
                <a:latin typeface="Arial" charset="0"/>
              </a:rPr>
              <a:t>Nomor 24 Tahun 2000 ttg Pelaksaan UU BM</a:t>
            </a:r>
          </a:p>
        </p:txBody>
      </p:sp>
      <p:sp>
        <p:nvSpPr>
          <p:cNvPr id="13333" name="Text Box 31"/>
          <p:cNvSpPr txBox="1">
            <a:spLocks noChangeArrowheads="1"/>
          </p:cNvSpPr>
          <p:nvPr/>
        </p:nvSpPr>
        <p:spPr bwMode="auto">
          <a:xfrm>
            <a:off x="3276600" y="5181601"/>
            <a:ext cx="2895600" cy="1200329"/>
          </a:xfrm>
          <a:prstGeom prst="rect">
            <a:avLst/>
          </a:prstGeom>
          <a:noFill/>
          <a:ln w="12700">
            <a:noFill/>
            <a:miter lim="800000"/>
            <a:headEnd/>
            <a:tailEnd/>
          </a:ln>
        </p:spPr>
        <p:txBody>
          <a:bodyPr>
            <a:spAutoFit/>
          </a:bodyPr>
          <a:lstStyle/>
          <a:p>
            <a:pPr>
              <a:spcBef>
                <a:spcPct val="50000"/>
              </a:spcBef>
            </a:pPr>
            <a:r>
              <a:rPr lang="en-US" sz="1800" b="1">
                <a:latin typeface="Arial" charset="0"/>
              </a:rPr>
              <a:t>No. 133/KMK.04/2000 No. 133a/KMK.04/2000 No. 133b/KMK.04/2000 No. 133c/kmk.04/2000</a:t>
            </a:r>
          </a:p>
        </p:txBody>
      </p:sp>
      <p:sp>
        <p:nvSpPr>
          <p:cNvPr id="13334" name="Text Box 32"/>
          <p:cNvSpPr txBox="1">
            <a:spLocks noChangeArrowheads="1"/>
          </p:cNvSpPr>
          <p:nvPr/>
        </p:nvSpPr>
        <p:spPr bwMode="auto">
          <a:xfrm>
            <a:off x="3048000" y="7007225"/>
            <a:ext cx="3200400" cy="1077218"/>
          </a:xfrm>
          <a:prstGeom prst="rect">
            <a:avLst/>
          </a:prstGeom>
          <a:noFill/>
          <a:ln w="12700">
            <a:noFill/>
            <a:miter lim="800000"/>
            <a:headEnd/>
            <a:tailEnd/>
          </a:ln>
        </p:spPr>
        <p:txBody>
          <a:bodyPr>
            <a:spAutoFit/>
          </a:bodyPr>
          <a:lstStyle/>
          <a:p>
            <a:pPr>
              <a:spcBef>
                <a:spcPct val="50000"/>
              </a:spcBef>
            </a:pPr>
            <a:r>
              <a:rPr lang="en-US" sz="1600" b="1">
                <a:latin typeface="Arial" charset="0"/>
              </a:rPr>
              <a:t>No. 122a/PJ./2000 Tgl. 1-5-2000 No. 122b/PJ./2000 Tgl. 1-5-2000 No. 122c/PJ./2000 Tgl. 1-5-2000 No. 122d/PJ./2000 Tgl. 1-5-2000</a:t>
            </a:r>
          </a:p>
        </p:txBody>
      </p:sp>
      <p:sp>
        <p:nvSpPr>
          <p:cNvPr id="23" name="Date Placeholder 22"/>
          <p:cNvSpPr>
            <a:spLocks noGrp="1"/>
          </p:cNvSpPr>
          <p:nvPr>
            <p:ph type="dt" sz="quarter" idx="10"/>
          </p:nvPr>
        </p:nvSpPr>
        <p:spPr/>
        <p:txBody>
          <a:bodyPr/>
          <a:lstStyle/>
          <a:p>
            <a:pPr>
              <a:defRPr/>
            </a:pPr>
            <a:fld id="{38A633BD-55B6-4782-9643-654D51EEE871}" type="datetime2">
              <a:rPr lang="id-ID"/>
              <a:pPr>
                <a:defRPr/>
              </a:pPr>
              <a:t>Rabu, 03 Juni 2009</a:t>
            </a:fld>
            <a:endParaRPr lang="en-US"/>
          </a:p>
        </p:txBody>
      </p:sp>
    </p:spTree>
  </p:cSld>
  <p:clrMapOvr>
    <a:masterClrMapping/>
  </p:clrMapOvr>
  <p:transition spd="slow" advTm="2000">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026"/>
          <p:cNvSpPr>
            <a:spLocks noChangeArrowheads="1"/>
          </p:cNvSpPr>
          <p:nvPr/>
        </p:nvSpPr>
        <p:spPr bwMode="auto">
          <a:xfrm>
            <a:off x="533400" y="8305800"/>
            <a:ext cx="1371600" cy="685800"/>
          </a:xfrm>
          <a:prstGeom prst="rect">
            <a:avLst/>
          </a:prstGeom>
          <a:noFill/>
          <a:ln w="12700">
            <a:noFill/>
            <a:miter lim="800000"/>
            <a:headEnd/>
            <a:tailEnd/>
          </a:ln>
        </p:spPr>
        <p:txBody>
          <a:bodyPr wrap="none" anchor="ctr"/>
          <a:lstStyle/>
          <a:p>
            <a:endParaRPr lang="en-US"/>
          </a:p>
        </p:txBody>
      </p:sp>
      <p:sp>
        <p:nvSpPr>
          <p:cNvPr id="22531" name="Rectangle 1027"/>
          <p:cNvSpPr>
            <a:spLocks noChangeArrowheads="1"/>
          </p:cNvSpPr>
          <p:nvPr/>
        </p:nvSpPr>
        <p:spPr bwMode="auto">
          <a:xfrm>
            <a:off x="2362200" y="8305800"/>
            <a:ext cx="2133600" cy="685800"/>
          </a:xfrm>
          <a:prstGeom prst="rect">
            <a:avLst/>
          </a:prstGeom>
          <a:noFill/>
          <a:ln w="12700">
            <a:noFill/>
            <a:miter lim="800000"/>
            <a:headEnd/>
            <a:tailEnd/>
          </a:ln>
        </p:spPr>
        <p:txBody>
          <a:bodyPr wrap="none" anchor="ctr"/>
          <a:lstStyle/>
          <a:p>
            <a:endParaRPr lang="en-US"/>
          </a:p>
        </p:txBody>
      </p:sp>
      <p:sp>
        <p:nvSpPr>
          <p:cNvPr id="22532" name="Rectangle 1028"/>
          <p:cNvSpPr>
            <a:spLocks noChangeArrowheads="1"/>
          </p:cNvSpPr>
          <p:nvPr/>
        </p:nvSpPr>
        <p:spPr bwMode="auto">
          <a:xfrm>
            <a:off x="533400" y="8305800"/>
            <a:ext cx="1371600" cy="685800"/>
          </a:xfrm>
          <a:prstGeom prst="rect">
            <a:avLst/>
          </a:prstGeom>
          <a:noFill/>
          <a:ln w="12700">
            <a:noFill/>
            <a:miter lim="800000"/>
            <a:headEnd/>
            <a:tailEnd/>
          </a:ln>
        </p:spPr>
        <p:txBody>
          <a:bodyPr wrap="none" anchor="ctr"/>
          <a:lstStyle/>
          <a:p>
            <a:endParaRPr lang="en-US"/>
          </a:p>
        </p:txBody>
      </p:sp>
      <p:sp>
        <p:nvSpPr>
          <p:cNvPr id="22533" name="Rectangle 1029"/>
          <p:cNvSpPr>
            <a:spLocks noChangeArrowheads="1"/>
          </p:cNvSpPr>
          <p:nvPr/>
        </p:nvSpPr>
        <p:spPr bwMode="auto">
          <a:xfrm>
            <a:off x="2362200" y="8305800"/>
            <a:ext cx="2133600" cy="685800"/>
          </a:xfrm>
          <a:prstGeom prst="rect">
            <a:avLst/>
          </a:prstGeom>
          <a:noFill/>
          <a:ln w="12700">
            <a:noFill/>
            <a:miter lim="800000"/>
            <a:headEnd/>
            <a:tailEnd/>
          </a:ln>
        </p:spPr>
        <p:txBody>
          <a:bodyPr wrap="none" anchor="ctr"/>
          <a:lstStyle/>
          <a:p>
            <a:endParaRPr lang="en-US"/>
          </a:p>
        </p:txBody>
      </p:sp>
      <p:sp>
        <p:nvSpPr>
          <p:cNvPr id="22534" name="AutoShape 1030"/>
          <p:cNvSpPr>
            <a:spLocks noChangeArrowheads="1"/>
          </p:cNvSpPr>
          <p:nvPr/>
        </p:nvSpPr>
        <p:spPr bwMode="auto">
          <a:xfrm>
            <a:off x="1149351" y="2520951"/>
            <a:ext cx="5473700" cy="1358900"/>
          </a:xfrm>
          <a:prstGeom prst="roundRect">
            <a:avLst>
              <a:gd name="adj" fmla="val 12458"/>
            </a:avLst>
          </a:prstGeom>
          <a:solidFill>
            <a:srgbClr val="FFFFCC"/>
          </a:solidFill>
          <a:ln w="12700">
            <a:solidFill>
              <a:schemeClr val="tx1"/>
            </a:solidFill>
            <a:round/>
            <a:headEnd/>
            <a:tailEnd/>
          </a:ln>
        </p:spPr>
        <p:txBody>
          <a:bodyPr wrap="none" lIns="90488" tIns="44450" rIns="90488" bIns="44450" anchor="ctr"/>
          <a:lstStyle/>
          <a:p>
            <a:endParaRPr lang="en-US" sz="1600" b="1">
              <a:latin typeface="Arial" charset="0"/>
            </a:endParaRPr>
          </a:p>
          <a:p>
            <a:endParaRPr lang="en-US" sz="1600" b="1">
              <a:latin typeface="Arial" charset="0"/>
            </a:endParaRPr>
          </a:p>
          <a:p>
            <a:endParaRPr lang="en-US" sz="1600" b="1">
              <a:latin typeface="Arial" charset="0"/>
            </a:endParaRPr>
          </a:p>
          <a:p>
            <a:endParaRPr lang="en-US" sz="1600" b="1">
              <a:latin typeface="Arial" charset="0"/>
            </a:endParaRPr>
          </a:p>
          <a:p>
            <a:r>
              <a:rPr lang="en-US" sz="1600" b="1">
                <a:latin typeface="Arial" charset="0"/>
              </a:rPr>
              <a:t>e. KUITANSI UNTUK SEMUA JENIS PAJAK &amp; UNTUK </a:t>
            </a:r>
          </a:p>
          <a:p>
            <a:r>
              <a:rPr lang="en-US" sz="1600" b="1">
                <a:latin typeface="Arial" charset="0"/>
              </a:rPr>
              <a:t>    PENERIMAAN LAINNYA YG DAPAT DISAMAKAN </a:t>
            </a:r>
          </a:p>
          <a:p>
            <a:r>
              <a:rPr lang="en-US" sz="1600" b="1">
                <a:latin typeface="Arial" charset="0"/>
              </a:rPr>
              <a:t>    DGN ITU DARI KAS NEGARA, KAS PEMERINTAH</a:t>
            </a:r>
          </a:p>
          <a:p>
            <a:r>
              <a:rPr lang="en-US" sz="1600" b="1">
                <a:latin typeface="Arial" charset="0"/>
              </a:rPr>
              <a:t>    DAERAH &amp; BANK; </a:t>
            </a:r>
            <a:endParaRPr lang="en-US" sz="1400" b="1">
              <a:latin typeface="Arial" charset="0"/>
            </a:endParaRPr>
          </a:p>
          <a:p>
            <a:endParaRPr lang="en-US" sz="1400">
              <a:latin typeface="Arial" charset="0"/>
            </a:endParaRPr>
          </a:p>
          <a:p>
            <a:endParaRPr lang="en-US" sz="1200">
              <a:latin typeface="Arial" charset="0"/>
            </a:endParaRPr>
          </a:p>
          <a:p>
            <a:endParaRPr lang="en-US" sz="1200">
              <a:latin typeface="Arial" charset="0"/>
            </a:endParaRPr>
          </a:p>
          <a:p>
            <a:pPr eaLnBrk="1" hangingPunct="1"/>
            <a:endParaRPr lang="en-US" sz="1200">
              <a:latin typeface="Arial" charset="0"/>
            </a:endParaRPr>
          </a:p>
        </p:txBody>
      </p:sp>
      <p:sp>
        <p:nvSpPr>
          <p:cNvPr id="22535" name="AutoShape 1031"/>
          <p:cNvSpPr>
            <a:spLocks noChangeArrowheads="1"/>
          </p:cNvSpPr>
          <p:nvPr/>
        </p:nvSpPr>
        <p:spPr bwMode="auto">
          <a:xfrm>
            <a:off x="1143001" y="4038601"/>
            <a:ext cx="5473700" cy="819151"/>
          </a:xfrm>
          <a:prstGeom prst="roundRect">
            <a:avLst>
              <a:gd name="adj" fmla="val 12458"/>
            </a:avLst>
          </a:prstGeom>
          <a:solidFill>
            <a:srgbClr val="FFFFCC"/>
          </a:solidFill>
          <a:ln w="12700">
            <a:solidFill>
              <a:schemeClr val="tx1"/>
            </a:solidFill>
            <a:round/>
            <a:headEnd/>
            <a:tailEnd/>
          </a:ln>
        </p:spPr>
        <p:txBody>
          <a:bodyPr wrap="none" lIns="90488" tIns="44450" rIns="90488" bIns="44450" anchor="ctr"/>
          <a:lstStyle/>
          <a:p>
            <a:endParaRPr lang="en-US" sz="1400">
              <a:latin typeface="Arial" charset="0"/>
            </a:endParaRPr>
          </a:p>
          <a:p>
            <a:r>
              <a:rPr lang="en-US" sz="1600" b="1">
                <a:latin typeface="Arial" charset="0"/>
              </a:rPr>
              <a:t>f. TANDA PENERIMAAN UANG YG DIBUAT UNTUK</a:t>
            </a:r>
          </a:p>
          <a:p>
            <a:r>
              <a:rPr lang="en-US" sz="1400" b="1">
                <a:latin typeface="Arial" charset="0"/>
              </a:rPr>
              <a:t>    </a:t>
            </a:r>
            <a:r>
              <a:rPr lang="en-US" sz="1600" b="1">
                <a:latin typeface="Arial" charset="0"/>
              </a:rPr>
              <a:t>KEPERLUAN INTERN ORGANISASI;</a:t>
            </a:r>
            <a:endParaRPr lang="en-US" sz="1400" b="1">
              <a:latin typeface="Arial" charset="0"/>
            </a:endParaRPr>
          </a:p>
          <a:p>
            <a:pPr eaLnBrk="1" hangingPunct="1"/>
            <a:endParaRPr lang="en-US" sz="1400" b="1">
              <a:latin typeface="Arial" charset="0"/>
            </a:endParaRPr>
          </a:p>
        </p:txBody>
      </p:sp>
      <p:sp>
        <p:nvSpPr>
          <p:cNvPr id="22536" name="AutoShape 1032"/>
          <p:cNvSpPr>
            <a:spLocks noChangeArrowheads="1"/>
          </p:cNvSpPr>
          <p:nvPr/>
        </p:nvSpPr>
        <p:spPr bwMode="auto">
          <a:xfrm>
            <a:off x="1143001" y="5029201"/>
            <a:ext cx="5473700" cy="1123951"/>
          </a:xfrm>
          <a:prstGeom prst="roundRect">
            <a:avLst>
              <a:gd name="adj" fmla="val 12458"/>
            </a:avLst>
          </a:prstGeom>
          <a:solidFill>
            <a:srgbClr val="FFFFCC"/>
          </a:solidFill>
          <a:ln w="12700">
            <a:solidFill>
              <a:schemeClr val="tx1"/>
            </a:solidFill>
            <a:round/>
            <a:headEnd/>
            <a:tailEnd/>
          </a:ln>
        </p:spPr>
        <p:txBody>
          <a:bodyPr wrap="none" lIns="90488" tIns="44450" rIns="90488" bIns="44450" anchor="ctr"/>
          <a:lstStyle/>
          <a:p>
            <a:endParaRPr lang="en-US" sz="1600" b="1">
              <a:latin typeface="Arial" charset="0"/>
            </a:endParaRPr>
          </a:p>
          <a:p>
            <a:r>
              <a:rPr lang="en-US" sz="1600" b="1">
                <a:latin typeface="Arial" charset="0"/>
              </a:rPr>
              <a:t>g. DOKUMEN YG MENYEBUTKAN TABUNGAN, </a:t>
            </a:r>
          </a:p>
          <a:p>
            <a:r>
              <a:rPr lang="en-US" sz="1600" b="1">
                <a:latin typeface="Arial" charset="0"/>
              </a:rPr>
              <a:t>    PEMBAYARAN UANG TABUNGAN KEPADA </a:t>
            </a:r>
          </a:p>
          <a:p>
            <a:r>
              <a:rPr lang="en-US" sz="1600" b="1">
                <a:latin typeface="Arial" charset="0"/>
              </a:rPr>
              <a:t>    PENABUNG OLEH BANK, KOPERASI &amp; BADAN-</a:t>
            </a:r>
          </a:p>
          <a:p>
            <a:r>
              <a:rPr lang="en-US" sz="1600" b="1">
                <a:latin typeface="Arial" charset="0"/>
              </a:rPr>
              <a:t>    BADAN LAINNYA YG BERGERAK DI BIDANG TSB.;</a:t>
            </a:r>
          </a:p>
          <a:p>
            <a:pPr eaLnBrk="1" hangingPunct="1"/>
            <a:endParaRPr lang="en-US" sz="1600" b="1">
              <a:latin typeface="Arial" charset="0"/>
            </a:endParaRPr>
          </a:p>
        </p:txBody>
      </p:sp>
      <p:sp>
        <p:nvSpPr>
          <p:cNvPr id="22537" name="AutoShape 1033"/>
          <p:cNvSpPr>
            <a:spLocks noChangeArrowheads="1"/>
          </p:cNvSpPr>
          <p:nvPr/>
        </p:nvSpPr>
        <p:spPr bwMode="auto">
          <a:xfrm>
            <a:off x="1149351" y="7334251"/>
            <a:ext cx="5473700" cy="812800"/>
          </a:xfrm>
          <a:prstGeom prst="roundRect">
            <a:avLst>
              <a:gd name="adj" fmla="val 12458"/>
            </a:avLst>
          </a:prstGeom>
          <a:gradFill rotWithShape="0">
            <a:gsLst>
              <a:gs pos="0">
                <a:srgbClr val="FFFFCC"/>
              </a:gs>
              <a:gs pos="100000">
                <a:srgbClr val="FFFFD9"/>
              </a:gs>
            </a:gsLst>
            <a:lin ang="5400000" scaled="1"/>
          </a:gradFill>
          <a:ln w="12700">
            <a:solidFill>
              <a:schemeClr val="tx1"/>
            </a:solidFill>
            <a:round/>
            <a:headEnd/>
            <a:tailEnd/>
          </a:ln>
        </p:spPr>
        <p:txBody>
          <a:bodyPr wrap="none" lIns="90488" tIns="44450" rIns="90488" bIns="44450" anchor="ctr"/>
          <a:lstStyle/>
          <a:p>
            <a:pPr algn="ctr"/>
            <a:endParaRPr lang="en-US" sz="1400">
              <a:latin typeface="Arial" charset="0"/>
            </a:endParaRPr>
          </a:p>
          <a:p>
            <a:pPr algn="ctr"/>
            <a:r>
              <a:rPr lang="en-US" sz="1600" b="1">
                <a:latin typeface="Arial" charset="0"/>
              </a:rPr>
              <a:t>i. TANDA PEMBAGIAN KEUNTUNGAN ATAU BUNGA</a:t>
            </a:r>
          </a:p>
          <a:p>
            <a:pPr algn="ctr"/>
            <a:r>
              <a:rPr lang="en-US" sz="1600" b="1">
                <a:latin typeface="Arial" charset="0"/>
              </a:rPr>
              <a:t>   DARI EFEK, DGN NAMA &amp; DLM BENTUK APAPUN.</a:t>
            </a:r>
            <a:endParaRPr lang="en-US" sz="1400">
              <a:latin typeface="Arial" charset="0"/>
            </a:endParaRPr>
          </a:p>
          <a:p>
            <a:pPr algn="ctr" eaLnBrk="1" hangingPunct="1"/>
            <a:endParaRPr lang="en-US" sz="1400">
              <a:latin typeface="Arial" charset="0"/>
            </a:endParaRPr>
          </a:p>
        </p:txBody>
      </p:sp>
      <p:sp>
        <p:nvSpPr>
          <p:cNvPr id="22538" name="AutoShape 1034"/>
          <p:cNvSpPr>
            <a:spLocks noChangeArrowheads="1"/>
          </p:cNvSpPr>
          <p:nvPr/>
        </p:nvSpPr>
        <p:spPr bwMode="auto">
          <a:xfrm>
            <a:off x="3282951" y="1758949"/>
            <a:ext cx="292100" cy="222251"/>
          </a:xfrm>
          <a:prstGeom prst="roundRect">
            <a:avLst>
              <a:gd name="adj" fmla="val 12458"/>
            </a:avLst>
          </a:prstGeom>
          <a:solidFill>
            <a:schemeClr val="folHlink"/>
          </a:solidFill>
          <a:ln w="12700">
            <a:solidFill>
              <a:schemeClr val="hlink"/>
            </a:solidFill>
            <a:round/>
            <a:headEnd/>
            <a:tailEnd/>
          </a:ln>
        </p:spPr>
        <p:txBody>
          <a:bodyPr wrap="none" anchor="ctr"/>
          <a:lstStyle/>
          <a:p>
            <a:endParaRPr lang="en-US"/>
          </a:p>
        </p:txBody>
      </p:sp>
      <p:sp>
        <p:nvSpPr>
          <p:cNvPr id="22539" name="AutoShape 1035"/>
          <p:cNvSpPr>
            <a:spLocks noChangeArrowheads="1"/>
          </p:cNvSpPr>
          <p:nvPr/>
        </p:nvSpPr>
        <p:spPr bwMode="auto">
          <a:xfrm>
            <a:off x="762000" y="1987551"/>
            <a:ext cx="2813050" cy="292100"/>
          </a:xfrm>
          <a:prstGeom prst="roundRect">
            <a:avLst>
              <a:gd name="adj" fmla="val 12458"/>
            </a:avLst>
          </a:prstGeom>
          <a:solidFill>
            <a:schemeClr val="folHlink"/>
          </a:solidFill>
          <a:ln w="12700">
            <a:solidFill>
              <a:schemeClr val="hlink"/>
            </a:solidFill>
            <a:round/>
            <a:headEnd/>
            <a:tailEnd/>
          </a:ln>
        </p:spPr>
        <p:txBody>
          <a:bodyPr wrap="none" anchor="ctr"/>
          <a:lstStyle/>
          <a:p>
            <a:endParaRPr lang="en-US"/>
          </a:p>
        </p:txBody>
      </p:sp>
      <p:sp>
        <p:nvSpPr>
          <p:cNvPr id="22540" name="AutoShape 1036"/>
          <p:cNvSpPr>
            <a:spLocks noChangeArrowheads="1"/>
          </p:cNvSpPr>
          <p:nvPr/>
        </p:nvSpPr>
        <p:spPr bwMode="auto">
          <a:xfrm>
            <a:off x="463551" y="1987550"/>
            <a:ext cx="292100" cy="6007100"/>
          </a:xfrm>
          <a:prstGeom prst="roundRect">
            <a:avLst>
              <a:gd name="adj" fmla="val 12458"/>
            </a:avLst>
          </a:prstGeom>
          <a:solidFill>
            <a:schemeClr val="folHlink"/>
          </a:solidFill>
          <a:ln w="12700">
            <a:solidFill>
              <a:schemeClr val="hlink"/>
            </a:solidFill>
            <a:round/>
            <a:headEnd/>
            <a:tailEnd/>
          </a:ln>
        </p:spPr>
        <p:txBody>
          <a:bodyPr wrap="none" anchor="ctr"/>
          <a:lstStyle/>
          <a:p>
            <a:endParaRPr lang="en-US"/>
          </a:p>
        </p:txBody>
      </p:sp>
      <p:sp>
        <p:nvSpPr>
          <p:cNvPr id="22541" name="AutoShape 1037"/>
          <p:cNvSpPr>
            <a:spLocks noChangeArrowheads="1"/>
          </p:cNvSpPr>
          <p:nvPr/>
        </p:nvSpPr>
        <p:spPr bwMode="auto">
          <a:xfrm>
            <a:off x="746125" y="2749551"/>
            <a:ext cx="292100" cy="825500"/>
          </a:xfrm>
          <a:prstGeom prst="rightArrow">
            <a:avLst>
              <a:gd name="adj1" fmla="val 56537"/>
              <a:gd name="adj2" fmla="val 71741"/>
            </a:avLst>
          </a:prstGeom>
          <a:solidFill>
            <a:schemeClr val="folHlink"/>
          </a:solidFill>
          <a:ln w="12700">
            <a:solidFill>
              <a:schemeClr val="hlink"/>
            </a:solidFill>
            <a:miter lim="800000"/>
            <a:headEnd/>
            <a:tailEnd/>
          </a:ln>
        </p:spPr>
        <p:txBody>
          <a:bodyPr wrap="none" anchor="ctr"/>
          <a:lstStyle/>
          <a:p>
            <a:endParaRPr lang="en-US"/>
          </a:p>
        </p:txBody>
      </p:sp>
      <p:sp>
        <p:nvSpPr>
          <p:cNvPr id="22542" name="AutoShape 1041"/>
          <p:cNvSpPr>
            <a:spLocks noChangeArrowheads="1"/>
          </p:cNvSpPr>
          <p:nvPr/>
        </p:nvSpPr>
        <p:spPr bwMode="auto">
          <a:xfrm>
            <a:off x="1149351" y="6330951"/>
            <a:ext cx="5473700" cy="825500"/>
          </a:xfrm>
          <a:prstGeom prst="roundRect">
            <a:avLst>
              <a:gd name="adj" fmla="val 12458"/>
            </a:avLst>
          </a:prstGeom>
          <a:solidFill>
            <a:srgbClr val="FFFFCC"/>
          </a:solidFill>
          <a:ln w="12700">
            <a:solidFill>
              <a:schemeClr val="tx1"/>
            </a:solidFill>
            <a:round/>
            <a:headEnd/>
            <a:tailEnd/>
          </a:ln>
        </p:spPr>
        <p:txBody>
          <a:bodyPr wrap="none" lIns="90488" tIns="44450" rIns="90488" bIns="44450" anchor="ctr"/>
          <a:lstStyle/>
          <a:p>
            <a:r>
              <a:rPr lang="en-US" sz="1600" b="1">
                <a:latin typeface="Arial" charset="0"/>
              </a:rPr>
              <a:t>h. SURAT GADAI YG DIBERIKAN OLEH PERUSAHAAN</a:t>
            </a:r>
          </a:p>
          <a:p>
            <a:r>
              <a:rPr lang="en-US" sz="1600" b="1">
                <a:latin typeface="Arial" charset="0"/>
              </a:rPr>
              <a:t>    UMUM PEGADAIAN;</a:t>
            </a:r>
          </a:p>
        </p:txBody>
      </p:sp>
      <p:sp>
        <p:nvSpPr>
          <p:cNvPr id="22543" name="Rectangle 1043"/>
          <p:cNvSpPr>
            <a:spLocks noChangeArrowheads="1"/>
          </p:cNvSpPr>
          <p:nvPr/>
        </p:nvSpPr>
        <p:spPr bwMode="auto">
          <a:xfrm>
            <a:off x="1397000" y="444501"/>
            <a:ext cx="4038600" cy="850900"/>
          </a:xfrm>
          <a:prstGeom prst="rect">
            <a:avLst/>
          </a:prstGeom>
          <a:gradFill rotWithShape="0">
            <a:gsLst>
              <a:gs pos="0">
                <a:srgbClr val="FFFF66"/>
              </a:gs>
              <a:gs pos="100000">
                <a:srgbClr val="FFFF8E"/>
              </a:gs>
            </a:gsLst>
            <a:lin ang="5400000" scaled="1"/>
          </a:gradFill>
          <a:ln w="38100" cmpd="dbl">
            <a:solidFill>
              <a:schemeClr val="hlink"/>
            </a:solidFill>
            <a:miter lim="800000"/>
            <a:headEnd/>
            <a:tailEnd/>
          </a:ln>
        </p:spPr>
        <p:txBody>
          <a:bodyPr lIns="90488" tIns="44450" rIns="90488" bIns="44450" anchor="ctr"/>
          <a:lstStyle/>
          <a:p>
            <a:pPr algn="ctr"/>
            <a:r>
              <a:rPr lang="en-US" sz="2000" b="1">
                <a:latin typeface="Arial" charset="0"/>
              </a:rPr>
              <a:t>DOKUMEN YANG TIDAK DIKENAKAN BEA METERAI</a:t>
            </a:r>
          </a:p>
        </p:txBody>
      </p:sp>
      <p:sp>
        <p:nvSpPr>
          <p:cNvPr id="22544" name="AutoShape 1044"/>
          <p:cNvSpPr>
            <a:spLocks noChangeArrowheads="1"/>
          </p:cNvSpPr>
          <p:nvPr/>
        </p:nvSpPr>
        <p:spPr bwMode="auto">
          <a:xfrm>
            <a:off x="749301" y="7239001"/>
            <a:ext cx="292100" cy="825500"/>
          </a:xfrm>
          <a:prstGeom prst="rightArrow">
            <a:avLst>
              <a:gd name="adj1" fmla="val 56537"/>
              <a:gd name="adj2" fmla="val 71741"/>
            </a:avLst>
          </a:prstGeom>
          <a:solidFill>
            <a:schemeClr val="folHlink"/>
          </a:solidFill>
          <a:ln w="12700">
            <a:solidFill>
              <a:schemeClr val="hlink"/>
            </a:solidFill>
            <a:miter lim="800000"/>
            <a:headEnd/>
            <a:tailEnd/>
          </a:ln>
        </p:spPr>
        <p:txBody>
          <a:bodyPr wrap="none" anchor="ctr"/>
          <a:lstStyle/>
          <a:p>
            <a:endParaRPr lang="en-US"/>
          </a:p>
        </p:txBody>
      </p:sp>
      <p:sp>
        <p:nvSpPr>
          <p:cNvPr id="22545" name="AutoShape 1045"/>
          <p:cNvSpPr>
            <a:spLocks noChangeArrowheads="1"/>
          </p:cNvSpPr>
          <p:nvPr/>
        </p:nvSpPr>
        <p:spPr bwMode="auto">
          <a:xfrm>
            <a:off x="749301" y="6248401"/>
            <a:ext cx="292100" cy="825500"/>
          </a:xfrm>
          <a:prstGeom prst="rightArrow">
            <a:avLst>
              <a:gd name="adj1" fmla="val 56537"/>
              <a:gd name="adj2" fmla="val 71741"/>
            </a:avLst>
          </a:prstGeom>
          <a:solidFill>
            <a:schemeClr val="folHlink"/>
          </a:solidFill>
          <a:ln w="12700">
            <a:solidFill>
              <a:schemeClr val="hlink"/>
            </a:solidFill>
            <a:miter lim="800000"/>
            <a:headEnd/>
            <a:tailEnd/>
          </a:ln>
        </p:spPr>
        <p:txBody>
          <a:bodyPr wrap="none" anchor="ctr"/>
          <a:lstStyle/>
          <a:p>
            <a:endParaRPr lang="en-US"/>
          </a:p>
        </p:txBody>
      </p:sp>
      <p:sp>
        <p:nvSpPr>
          <p:cNvPr id="22546" name="AutoShape 1046"/>
          <p:cNvSpPr>
            <a:spLocks noChangeArrowheads="1"/>
          </p:cNvSpPr>
          <p:nvPr/>
        </p:nvSpPr>
        <p:spPr bwMode="auto">
          <a:xfrm>
            <a:off x="749301" y="5105401"/>
            <a:ext cx="292100" cy="825500"/>
          </a:xfrm>
          <a:prstGeom prst="rightArrow">
            <a:avLst>
              <a:gd name="adj1" fmla="val 56537"/>
              <a:gd name="adj2" fmla="val 71741"/>
            </a:avLst>
          </a:prstGeom>
          <a:solidFill>
            <a:schemeClr val="folHlink"/>
          </a:solidFill>
          <a:ln w="12700">
            <a:solidFill>
              <a:schemeClr val="hlink"/>
            </a:solidFill>
            <a:miter lim="800000"/>
            <a:headEnd/>
            <a:tailEnd/>
          </a:ln>
        </p:spPr>
        <p:txBody>
          <a:bodyPr wrap="none" anchor="ctr"/>
          <a:lstStyle/>
          <a:p>
            <a:endParaRPr lang="en-US"/>
          </a:p>
        </p:txBody>
      </p:sp>
      <p:sp>
        <p:nvSpPr>
          <p:cNvPr id="22547" name="AutoShape 1047"/>
          <p:cNvSpPr>
            <a:spLocks noChangeArrowheads="1"/>
          </p:cNvSpPr>
          <p:nvPr/>
        </p:nvSpPr>
        <p:spPr bwMode="auto">
          <a:xfrm>
            <a:off x="749301" y="4038601"/>
            <a:ext cx="292100" cy="825500"/>
          </a:xfrm>
          <a:prstGeom prst="rightArrow">
            <a:avLst>
              <a:gd name="adj1" fmla="val 56537"/>
              <a:gd name="adj2" fmla="val 71741"/>
            </a:avLst>
          </a:prstGeom>
          <a:solidFill>
            <a:schemeClr val="folHlink"/>
          </a:solidFill>
          <a:ln w="12700">
            <a:solidFill>
              <a:schemeClr val="hlink"/>
            </a:solidFill>
            <a:miter lim="800000"/>
            <a:headEnd/>
            <a:tailEnd/>
          </a:ln>
        </p:spPr>
        <p:txBody>
          <a:bodyPr wrap="none" anchor="ctr"/>
          <a:lstStyle/>
          <a:p>
            <a:endParaRPr lang="en-US"/>
          </a:p>
        </p:txBody>
      </p:sp>
      <p:sp>
        <p:nvSpPr>
          <p:cNvPr id="20" name="Date Placeholder 19"/>
          <p:cNvSpPr>
            <a:spLocks noGrp="1"/>
          </p:cNvSpPr>
          <p:nvPr>
            <p:ph type="dt" sz="quarter" idx="10"/>
          </p:nvPr>
        </p:nvSpPr>
        <p:spPr/>
        <p:txBody>
          <a:bodyPr/>
          <a:lstStyle/>
          <a:p>
            <a:pPr>
              <a:defRPr/>
            </a:pPr>
            <a:fld id="{05CB1E59-1CBE-4DE9-BAAB-FC6ECE243FF0}" type="datetime2">
              <a:rPr lang="id-ID"/>
              <a:pPr>
                <a:defRPr/>
              </a:pPr>
              <a:t>Rabu, 03 Juni 2009</a:t>
            </a:fld>
            <a:endParaRPr lang="en-US"/>
          </a:p>
        </p:txBody>
      </p:sp>
    </p:spTree>
  </p:cSld>
  <p:clrMapOvr>
    <a:masterClrMapping/>
  </p:clrMapOvr>
  <p:transition spd="slow">
    <p:split orient="vert"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533400" y="8305800"/>
            <a:ext cx="1371600" cy="685800"/>
          </a:xfrm>
          <a:prstGeom prst="rect">
            <a:avLst/>
          </a:prstGeom>
          <a:noFill/>
          <a:ln w="12700">
            <a:noFill/>
            <a:miter lim="800000"/>
            <a:headEnd/>
            <a:tailEnd/>
          </a:ln>
        </p:spPr>
        <p:txBody>
          <a:bodyPr wrap="none" anchor="ctr"/>
          <a:lstStyle/>
          <a:p>
            <a:endParaRPr lang="en-US"/>
          </a:p>
        </p:txBody>
      </p:sp>
      <p:sp>
        <p:nvSpPr>
          <p:cNvPr id="23555" name="Rectangle 3"/>
          <p:cNvSpPr>
            <a:spLocks noChangeArrowheads="1"/>
          </p:cNvSpPr>
          <p:nvPr/>
        </p:nvSpPr>
        <p:spPr bwMode="auto">
          <a:xfrm>
            <a:off x="2362200" y="8305800"/>
            <a:ext cx="2133600" cy="685800"/>
          </a:xfrm>
          <a:prstGeom prst="rect">
            <a:avLst/>
          </a:prstGeom>
          <a:noFill/>
          <a:ln w="12700">
            <a:noFill/>
            <a:miter lim="800000"/>
            <a:headEnd/>
            <a:tailEnd/>
          </a:ln>
        </p:spPr>
        <p:txBody>
          <a:bodyPr wrap="none" anchor="ctr"/>
          <a:lstStyle/>
          <a:p>
            <a:endParaRPr lang="en-US"/>
          </a:p>
        </p:txBody>
      </p:sp>
      <p:sp>
        <p:nvSpPr>
          <p:cNvPr id="23556" name="Rectangle 4"/>
          <p:cNvSpPr>
            <a:spLocks noChangeArrowheads="1"/>
          </p:cNvSpPr>
          <p:nvPr/>
        </p:nvSpPr>
        <p:spPr bwMode="auto">
          <a:xfrm>
            <a:off x="1473201" y="838200"/>
            <a:ext cx="3898900" cy="838200"/>
          </a:xfrm>
          <a:prstGeom prst="rect">
            <a:avLst/>
          </a:prstGeom>
          <a:gradFill rotWithShape="0">
            <a:gsLst>
              <a:gs pos="0">
                <a:srgbClr val="FFFF66"/>
              </a:gs>
              <a:gs pos="100000">
                <a:srgbClr val="FFFF8E"/>
              </a:gs>
            </a:gsLst>
            <a:lin ang="5400000" scaled="1"/>
          </a:gradFill>
          <a:ln w="38100" cmpd="dbl">
            <a:solidFill>
              <a:schemeClr val="hlink"/>
            </a:solidFill>
            <a:miter lim="800000"/>
            <a:headEnd/>
            <a:tailEnd/>
          </a:ln>
        </p:spPr>
        <p:txBody>
          <a:bodyPr lIns="90488" tIns="44450" rIns="90488" bIns="44450" anchor="ctr"/>
          <a:lstStyle/>
          <a:p>
            <a:pPr algn="ctr"/>
            <a:r>
              <a:rPr lang="en-US" sz="2000" b="1">
                <a:latin typeface="Arial" charset="0"/>
              </a:rPr>
              <a:t>SAAT TERUTANGNYA BEA METERAI</a:t>
            </a:r>
            <a:endParaRPr lang="en-US" sz="2000" b="1">
              <a:solidFill>
                <a:srgbClr val="00279F"/>
              </a:solidFill>
              <a:latin typeface="Arial" charset="0"/>
            </a:endParaRPr>
          </a:p>
        </p:txBody>
      </p:sp>
      <p:sp>
        <p:nvSpPr>
          <p:cNvPr id="23557" name="AutoShape 5"/>
          <p:cNvSpPr>
            <a:spLocks noChangeArrowheads="1"/>
          </p:cNvSpPr>
          <p:nvPr/>
        </p:nvSpPr>
        <p:spPr bwMode="auto">
          <a:xfrm>
            <a:off x="1066800" y="7162800"/>
            <a:ext cx="4724400" cy="1219200"/>
          </a:xfrm>
          <a:prstGeom prst="roundRect">
            <a:avLst>
              <a:gd name="adj" fmla="val 1824"/>
            </a:avLst>
          </a:prstGeom>
          <a:gradFill rotWithShape="0">
            <a:gsLst>
              <a:gs pos="0">
                <a:srgbClr val="CCFFCC"/>
              </a:gs>
              <a:gs pos="100000">
                <a:srgbClr val="D9FFD9"/>
              </a:gs>
            </a:gsLst>
            <a:lin ang="5400000" scaled="1"/>
          </a:gradFill>
          <a:ln w="12700">
            <a:solidFill>
              <a:schemeClr val="tx1"/>
            </a:solidFill>
            <a:round/>
            <a:headEnd/>
            <a:tailEnd/>
          </a:ln>
        </p:spPr>
        <p:txBody>
          <a:bodyPr lIns="90488" tIns="44450" rIns="90488" bIns="44450" anchor="ctr"/>
          <a:lstStyle/>
          <a:p>
            <a:pPr marL="457200" indent="-457200" algn="ctr"/>
            <a:r>
              <a:rPr lang="en-US" sz="1400" b="1">
                <a:latin typeface="Arial" charset="0"/>
              </a:rPr>
              <a:t>    </a:t>
            </a:r>
            <a:r>
              <a:rPr lang="en-US" sz="1400" b="1">
                <a:solidFill>
                  <a:schemeClr val="hlink"/>
                </a:solidFill>
                <a:latin typeface="Arial" charset="0"/>
              </a:rPr>
              <a:t>c. DOKUMEN YG DIBUAT DI LUAR NEGERI :</a:t>
            </a:r>
          </a:p>
          <a:p>
            <a:pPr marL="457200" indent="-457200" algn="ctr"/>
            <a:endParaRPr lang="en-US" sz="1400" b="1">
              <a:latin typeface="Arial" charset="0"/>
            </a:endParaRPr>
          </a:p>
          <a:p>
            <a:pPr marL="457200" indent="-457200" algn="ctr"/>
            <a:r>
              <a:rPr lang="en-US" sz="1400" b="1">
                <a:latin typeface="Arial" charset="0"/>
              </a:rPr>
              <a:t>TERUTANGNYA BEA METERAI ADALAH PADA SAAT DOKUMEN ITU AKAN DIGUNAKAN DI INDONESIA.</a:t>
            </a:r>
          </a:p>
        </p:txBody>
      </p:sp>
      <p:sp>
        <p:nvSpPr>
          <p:cNvPr id="23558" name="AutoShape 12"/>
          <p:cNvSpPr>
            <a:spLocks noChangeArrowheads="1"/>
          </p:cNvSpPr>
          <p:nvPr/>
        </p:nvSpPr>
        <p:spPr bwMode="auto">
          <a:xfrm>
            <a:off x="2466975" y="1828800"/>
            <a:ext cx="1905000" cy="533400"/>
          </a:xfrm>
          <a:prstGeom prst="downArrow">
            <a:avLst>
              <a:gd name="adj1" fmla="val 26000"/>
              <a:gd name="adj2" fmla="val 55954"/>
            </a:avLst>
          </a:prstGeom>
          <a:solidFill>
            <a:schemeClr val="folHlink"/>
          </a:solidFill>
          <a:ln w="12700">
            <a:solidFill>
              <a:schemeClr val="hlink"/>
            </a:solidFill>
            <a:miter lim="800000"/>
            <a:headEnd/>
            <a:tailEnd/>
          </a:ln>
        </p:spPr>
        <p:txBody>
          <a:bodyPr wrap="none" anchor="ctr"/>
          <a:lstStyle/>
          <a:p>
            <a:endParaRPr lang="en-US"/>
          </a:p>
        </p:txBody>
      </p:sp>
      <p:sp>
        <p:nvSpPr>
          <p:cNvPr id="23559" name="AutoShape 13"/>
          <p:cNvSpPr>
            <a:spLocks noChangeArrowheads="1"/>
          </p:cNvSpPr>
          <p:nvPr/>
        </p:nvSpPr>
        <p:spPr bwMode="auto">
          <a:xfrm>
            <a:off x="1409700" y="2590800"/>
            <a:ext cx="4038600" cy="914400"/>
          </a:xfrm>
          <a:prstGeom prst="roundRect">
            <a:avLst>
              <a:gd name="adj" fmla="val 16667"/>
            </a:avLst>
          </a:prstGeom>
          <a:gradFill rotWithShape="0">
            <a:gsLst>
              <a:gs pos="0">
                <a:srgbClr val="CCCCFF"/>
              </a:gs>
              <a:gs pos="100000">
                <a:srgbClr val="D4D4FF"/>
              </a:gs>
            </a:gsLst>
            <a:lin ang="5400000" scaled="1"/>
          </a:gradFill>
          <a:ln w="12700">
            <a:solidFill>
              <a:schemeClr val="tx1"/>
            </a:solidFill>
            <a:round/>
            <a:headEnd/>
            <a:tailEnd/>
          </a:ln>
        </p:spPr>
        <p:txBody>
          <a:bodyPr anchor="ctr"/>
          <a:lstStyle/>
          <a:p>
            <a:pPr algn="ctr"/>
            <a:r>
              <a:rPr lang="en-US" sz="1600" b="1">
                <a:latin typeface="Arial" charset="0"/>
              </a:rPr>
              <a:t> SAAT TERUTANGNYA BEA METERAI DITENTUKAN OLEH KEADAAN SEBAGAI BERIKUT :</a:t>
            </a:r>
          </a:p>
        </p:txBody>
      </p:sp>
      <p:sp>
        <p:nvSpPr>
          <p:cNvPr id="23560" name="Rectangle 14"/>
          <p:cNvSpPr>
            <a:spLocks noChangeArrowheads="1"/>
          </p:cNvSpPr>
          <p:nvPr/>
        </p:nvSpPr>
        <p:spPr bwMode="auto">
          <a:xfrm>
            <a:off x="1028700" y="3746500"/>
            <a:ext cx="4800600" cy="1447800"/>
          </a:xfrm>
          <a:prstGeom prst="rect">
            <a:avLst/>
          </a:prstGeom>
          <a:solidFill>
            <a:srgbClr val="FFFFCC"/>
          </a:solidFill>
          <a:ln w="12700">
            <a:solidFill>
              <a:schemeClr val="tx1"/>
            </a:solidFill>
            <a:miter lim="800000"/>
            <a:headEnd/>
            <a:tailEnd/>
          </a:ln>
        </p:spPr>
        <p:txBody>
          <a:bodyPr anchor="ctr"/>
          <a:lstStyle/>
          <a:p>
            <a:pPr marL="685800" indent="-457200"/>
            <a:r>
              <a:rPr lang="en-US" sz="1400" b="1">
                <a:solidFill>
                  <a:schemeClr val="hlink"/>
                </a:solidFill>
                <a:latin typeface="Arial" charset="0"/>
              </a:rPr>
              <a:t>a. DOKUMEN YG DIBUAT OLEH SATU PIHAK</a:t>
            </a:r>
          </a:p>
          <a:p>
            <a:pPr marL="685800" indent="-457200" algn="ctr"/>
            <a:endParaRPr lang="en-US" sz="1400" b="1">
              <a:latin typeface="Arial" charset="0"/>
            </a:endParaRPr>
          </a:p>
          <a:p>
            <a:pPr marL="685800" indent="-457200"/>
            <a:r>
              <a:rPr lang="en-US" sz="1400" b="1">
                <a:latin typeface="Arial" charset="0"/>
              </a:rPr>
              <a:t>TERUTANGNYA BEA METERAI ADALAH PADA SAAT DOKUMEN DISERAHKAN DAN DITERIMA OLEH PIHAK UNTUK SIAPA DOKUMEN ITU DIBUAT;</a:t>
            </a:r>
            <a:endParaRPr lang="en-US"/>
          </a:p>
        </p:txBody>
      </p:sp>
      <p:sp>
        <p:nvSpPr>
          <p:cNvPr id="23561" name="Rectangle 15"/>
          <p:cNvSpPr>
            <a:spLocks noChangeArrowheads="1"/>
          </p:cNvSpPr>
          <p:nvPr/>
        </p:nvSpPr>
        <p:spPr bwMode="auto">
          <a:xfrm>
            <a:off x="1066800" y="5486400"/>
            <a:ext cx="4724400" cy="1447800"/>
          </a:xfrm>
          <a:prstGeom prst="rect">
            <a:avLst/>
          </a:prstGeom>
          <a:gradFill rotWithShape="0">
            <a:gsLst>
              <a:gs pos="0">
                <a:srgbClr val="FFCCCC"/>
              </a:gs>
              <a:gs pos="100000">
                <a:srgbClr val="FFD4D4"/>
              </a:gs>
            </a:gsLst>
            <a:lin ang="5400000" scaled="1"/>
          </a:gradFill>
          <a:ln w="12700">
            <a:solidFill>
              <a:schemeClr val="tx1"/>
            </a:solidFill>
            <a:miter lim="800000"/>
            <a:headEnd/>
            <a:tailEnd/>
          </a:ln>
        </p:spPr>
        <p:txBody>
          <a:bodyPr anchor="ctr"/>
          <a:lstStyle/>
          <a:p>
            <a:pPr algn="ctr"/>
            <a:r>
              <a:rPr lang="en-US" sz="1400" b="1">
                <a:solidFill>
                  <a:schemeClr val="hlink"/>
                </a:solidFill>
                <a:latin typeface="Arial" charset="0"/>
              </a:rPr>
              <a:t>b. DOKUMEN YG DIBUAT OLEH LEBIH DARI SATU PIHAK </a:t>
            </a:r>
          </a:p>
          <a:p>
            <a:pPr algn="ctr"/>
            <a:r>
              <a:rPr lang="en-US" sz="1400" b="1">
                <a:latin typeface="Arial" charset="0"/>
              </a:rPr>
              <a:t>        TERUTANGNYA BEA METERAI ADALAH PADA SAAT SELESAINYA DOKUMEN DIBUAT YANG DITUTUP DENGAN PEMBUBUHAN TANDA TANGAN DARI YANG BERSANGKUTAN;</a:t>
            </a:r>
            <a:endParaRPr lang="en-US"/>
          </a:p>
        </p:txBody>
      </p:sp>
      <p:sp>
        <p:nvSpPr>
          <p:cNvPr id="23562" name="Rectangle 16"/>
          <p:cNvSpPr>
            <a:spLocks noChangeArrowheads="1"/>
          </p:cNvSpPr>
          <p:nvPr/>
        </p:nvSpPr>
        <p:spPr bwMode="auto">
          <a:xfrm>
            <a:off x="381000" y="3048000"/>
            <a:ext cx="228600" cy="4800600"/>
          </a:xfrm>
          <a:prstGeom prst="rect">
            <a:avLst/>
          </a:prstGeom>
          <a:solidFill>
            <a:schemeClr val="folHlink"/>
          </a:solidFill>
          <a:ln w="12700">
            <a:solidFill>
              <a:schemeClr val="hlink"/>
            </a:solidFill>
            <a:miter lim="800000"/>
            <a:headEnd/>
            <a:tailEnd/>
          </a:ln>
        </p:spPr>
        <p:txBody>
          <a:bodyPr wrap="none" anchor="ctr"/>
          <a:lstStyle/>
          <a:p>
            <a:endParaRPr lang="en-US"/>
          </a:p>
        </p:txBody>
      </p:sp>
      <p:sp>
        <p:nvSpPr>
          <p:cNvPr id="23563" name="Rectangle 17"/>
          <p:cNvSpPr>
            <a:spLocks noChangeArrowheads="1"/>
          </p:cNvSpPr>
          <p:nvPr/>
        </p:nvSpPr>
        <p:spPr bwMode="auto">
          <a:xfrm>
            <a:off x="371475" y="3048000"/>
            <a:ext cx="914400" cy="228600"/>
          </a:xfrm>
          <a:prstGeom prst="rect">
            <a:avLst/>
          </a:prstGeom>
          <a:solidFill>
            <a:schemeClr val="folHlink"/>
          </a:solidFill>
          <a:ln w="12700">
            <a:solidFill>
              <a:schemeClr val="hlink"/>
            </a:solidFill>
            <a:miter lim="800000"/>
            <a:headEnd/>
            <a:tailEnd/>
          </a:ln>
        </p:spPr>
        <p:txBody>
          <a:bodyPr wrap="none" anchor="ctr"/>
          <a:lstStyle/>
          <a:p>
            <a:endParaRPr lang="en-US"/>
          </a:p>
        </p:txBody>
      </p:sp>
      <p:sp>
        <p:nvSpPr>
          <p:cNvPr id="23564" name="AutoShape 18"/>
          <p:cNvSpPr>
            <a:spLocks noChangeArrowheads="1"/>
          </p:cNvSpPr>
          <p:nvPr/>
        </p:nvSpPr>
        <p:spPr bwMode="auto">
          <a:xfrm>
            <a:off x="609600" y="4191000"/>
            <a:ext cx="381000" cy="381000"/>
          </a:xfrm>
          <a:prstGeom prst="rightArrow">
            <a:avLst>
              <a:gd name="adj1" fmla="val 56667"/>
              <a:gd name="adj2" fmla="val 51667"/>
            </a:avLst>
          </a:prstGeom>
          <a:solidFill>
            <a:schemeClr val="folHlink"/>
          </a:solidFill>
          <a:ln w="12700">
            <a:solidFill>
              <a:schemeClr val="hlink"/>
            </a:solidFill>
            <a:miter lim="800000"/>
            <a:headEnd/>
            <a:tailEnd/>
          </a:ln>
        </p:spPr>
        <p:txBody>
          <a:bodyPr wrap="none" anchor="ctr"/>
          <a:lstStyle/>
          <a:p>
            <a:endParaRPr lang="en-US"/>
          </a:p>
        </p:txBody>
      </p:sp>
      <p:sp>
        <p:nvSpPr>
          <p:cNvPr id="23565" name="AutoShape 19"/>
          <p:cNvSpPr>
            <a:spLocks noChangeArrowheads="1"/>
          </p:cNvSpPr>
          <p:nvPr/>
        </p:nvSpPr>
        <p:spPr bwMode="auto">
          <a:xfrm>
            <a:off x="609600" y="7558088"/>
            <a:ext cx="381000" cy="381000"/>
          </a:xfrm>
          <a:prstGeom prst="rightArrow">
            <a:avLst>
              <a:gd name="adj1" fmla="val 56667"/>
              <a:gd name="adj2" fmla="val 51667"/>
            </a:avLst>
          </a:prstGeom>
          <a:solidFill>
            <a:schemeClr val="folHlink"/>
          </a:solidFill>
          <a:ln w="12700">
            <a:solidFill>
              <a:schemeClr val="hlink"/>
            </a:solidFill>
            <a:miter lim="800000"/>
            <a:headEnd/>
            <a:tailEnd/>
          </a:ln>
        </p:spPr>
        <p:txBody>
          <a:bodyPr wrap="none" anchor="ctr"/>
          <a:lstStyle/>
          <a:p>
            <a:endParaRPr lang="en-US"/>
          </a:p>
        </p:txBody>
      </p:sp>
      <p:sp>
        <p:nvSpPr>
          <p:cNvPr id="23566" name="AutoShape 20"/>
          <p:cNvSpPr>
            <a:spLocks noChangeArrowheads="1"/>
          </p:cNvSpPr>
          <p:nvPr/>
        </p:nvSpPr>
        <p:spPr bwMode="auto">
          <a:xfrm>
            <a:off x="609600" y="5943600"/>
            <a:ext cx="381000" cy="381000"/>
          </a:xfrm>
          <a:prstGeom prst="rightArrow">
            <a:avLst>
              <a:gd name="adj1" fmla="val 56667"/>
              <a:gd name="adj2" fmla="val 51667"/>
            </a:avLst>
          </a:prstGeom>
          <a:solidFill>
            <a:schemeClr val="folHlink"/>
          </a:solidFill>
          <a:ln w="12700">
            <a:solidFill>
              <a:schemeClr val="hlink"/>
            </a:solidFill>
            <a:miter lim="800000"/>
            <a:headEnd/>
            <a:tailEnd/>
          </a:ln>
        </p:spPr>
        <p:txBody>
          <a:bodyPr wrap="none" anchor="ctr"/>
          <a:lstStyle/>
          <a:p>
            <a:endParaRPr lang="en-US"/>
          </a:p>
        </p:txBody>
      </p:sp>
      <p:sp>
        <p:nvSpPr>
          <p:cNvPr id="15" name="Date Placeholder 14"/>
          <p:cNvSpPr>
            <a:spLocks noGrp="1"/>
          </p:cNvSpPr>
          <p:nvPr>
            <p:ph type="dt" sz="quarter" idx="10"/>
          </p:nvPr>
        </p:nvSpPr>
        <p:spPr/>
        <p:txBody>
          <a:bodyPr/>
          <a:lstStyle/>
          <a:p>
            <a:pPr>
              <a:defRPr/>
            </a:pPr>
            <a:fld id="{0AA48A89-1F4B-4EA9-A6B9-DB4057F8042B}" type="datetime2">
              <a:rPr lang="id-ID"/>
              <a:pPr>
                <a:defRPr/>
              </a:pPr>
              <a:t>Rabu, 03 Juni 2009</a:t>
            </a:fld>
            <a:endParaRPr lang="en-US"/>
          </a:p>
        </p:txBody>
      </p:sp>
    </p:spTree>
  </p:cSld>
  <p:clrMapOvr>
    <a:masterClrMapping/>
  </p:clrMapOvr>
  <p:transition spd="slow">
    <p:cover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026"/>
          <p:cNvSpPr>
            <a:spLocks noChangeArrowheads="1"/>
          </p:cNvSpPr>
          <p:nvPr/>
        </p:nvSpPr>
        <p:spPr bwMode="auto">
          <a:xfrm>
            <a:off x="1638300" y="609600"/>
            <a:ext cx="3581400" cy="914400"/>
          </a:xfrm>
          <a:prstGeom prst="rect">
            <a:avLst/>
          </a:prstGeom>
          <a:gradFill rotWithShape="0">
            <a:gsLst>
              <a:gs pos="0">
                <a:srgbClr val="FFFF66"/>
              </a:gs>
              <a:gs pos="100000">
                <a:srgbClr val="FFFF8E"/>
              </a:gs>
            </a:gsLst>
            <a:lin ang="5400000" scaled="1"/>
          </a:gradFill>
          <a:ln w="38100" cmpd="dbl">
            <a:solidFill>
              <a:schemeClr val="hlink"/>
            </a:solidFill>
            <a:miter lim="800000"/>
            <a:headEnd/>
            <a:tailEnd/>
          </a:ln>
        </p:spPr>
        <p:txBody>
          <a:bodyPr lIns="90488" tIns="44450" rIns="90488" bIns="44450" anchor="ctr"/>
          <a:lstStyle/>
          <a:p>
            <a:pPr algn="ctr"/>
            <a:r>
              <a:rPr lang="en-US" sz="2000" b="1">
                <a:latin typeface="Arial" charset="0"/>
              </a:rPr>
              <a:t>PIHAK YANG TERUTANG </a:t>
            </a:r>
          </a:p>
          <a:p>
            <a:pPr algn="ctr"/>
            <a:r>
              <a:rPr lang="en-US" sz="2000" b="1">
                <a:latin typeface="Arial" charset="0"/>
              </a:rPr>
              <a:t>BEA METERAI</a:t>
            </a:r>
          </a:p>
        </p:txBody>
      </p:sp>
      <p:sp>
        <p:nvSpPr>
          <p:cNvPr id="24579" name="AutoShape 1027"/>
          <p:cNvSpPr>
            <a:spLocks noChangeArrowheads="1"/>
          </p:cNvSpPr>
          <p:nvPr/>
        </p:nvSpPr>
        <p:spPr bwMode="auto">
          <a:xfrm>
            <a:off x="800101" y="2479675"/>
            <a:ext cx="5245100" cy="1663700"/>
          </a:xfrm>
          <a:prstGeom prst="roundRect">
            <a:avLst>
              <a:gd name="adj" fmla="val 12458"/>
            </a:avLst>
          </a:prstGeom>
          <a:gradFill rotWithShape="0">
            <a:gsLst>
              <a:gs pos="0">
                <a:srgbClr val="CCFFCC"/>
              </a:gs>
              <a:gs pos="100000">
                <a:srgbClr val="D4FFD4"/>
              </a:gs>
            </a:gsLst>
            <a:lin ang="5400000" scaled="1"/>
          </a:gradFill>
          <a:ln w="12700">
            <a:solidFill>
              <a:schemeClr val="tx1"/>
            </a:solidFill>
            <a:round/>
            <a:headEnd/>
            <a:tailEnd/>
          </a:ln>
        </p:spPr>
        <p:txBody>
          <a:bodyPr lIns="90488" tIns="44450" rIns="90488" bIns="44450" anchor="ctr"/>
          <a:lstStyle/>
          <a:p>
            <a:pPr algn="ctr"/>
            <a:r>
              <a:rPr lang="en-US" sz="1800" b="1">
                <a:latin typeface="Arial" charset="0"/>
              </a:rPr>
              <a:t>BEA METERAI TERUTANG OLEH PIHAK YANG MENERIMA ATAU PIHAK YANG MENDAPAT MANFAAT DARI DOKUMEN KECUALI PIHAK-PIHAK YANG BERSANGKUTAN MENENTUKAN LAIN</a:t>
            </a:r>
          </a:p>
        </p:txBody>
      </p:sp>
      <p:sp>
        <p:nvSpPr>
          <p:cNvPr id="24580" name="AutoShape 1028"/>
          <p:cNvSpPr>
            <a:spLocks noChangeArrowheads="1"/>
          </p:cNvSpPr>
          <p:nvPr/>
        </p:nvSpPr>
        <p:spPr bwMode="auto">
          <a:xfrm rot="16200000" flipH="1">
            <a:off x="3200400" y="1295400"/>
            <a:ext cx="457200" cy="1676400"/>
          </a:xfrm>
          <a:prstGeom prst="rightArrow">
            <a:avLst>
              <a:gd name="adj1" fmla="val 32583"/>
              <a:gd name="adj2" fmla="val 61463"/>
            </a:avLst>
          </a:prstGeom>
          <a:solidFill>
            <a:schemeClr val="folHlink"/>
          </a:solidFill>
          <a:ln w="12700">
            <a:solidFill>
              <a:schemeClr val="hlink"/>
            </a:solidFill>
            <a:miter lim="800000"/>
            <a:headEnd/>
            <a:tailEnd/>
          </a:ln>
        </p:spPr>
        <p:txBody>
          <a:bodyPr wrap="none" anchor="ctr"/>
          <a:lstStyle/>
          <a:p>
            <a:endParaRPr lang="en-US"/>
          </a:p>
        </p:txBody>
      </p:sp>
      <p:sp>
        <p:nvSpPr>
          <p:cNvPr id="24581" name="AutoShape 1029"/>
          <p:cNvSpPr>
            <a:spLocks noChangeArrowheads="1"/>
          </p:cNvSpPr>
          <p:nvPr/>
        </p:nvSpPr>
        <p:spPr bwMode="auto">
          <a:xfrm>
            <a:off x="752476" y="4508501"/>
            <a:ext cx="5338763" cy="977900"/>
          </a:xfrm>
          <a:prstGeom prst="roundRect">
            <a:avLst>
              <a:gd name="adj" fmla="val 12458"/>
            </a:avLst>
          </a:prstGeom>
          <a:gradFill rotWithShape="0">
            <a:gsLst>
              <a:gs pos="0">
                <a:srgbClr val="FFCCCC"/>
              </a:gs>
              <a:gs pos="100000">
                <a:srgbClr val="FFD9D9"/>
              </a:gs>
            </a:gsLst>
            <a:lin ang="5400000" scaled="1"/>
          </a:gradFill>
          <a:ln w="12700">
            <a:solidFill>
              <a:schemeClr val="tx1"/>
            </a:solidFill>
            <a:round/>
            <a:headEnd/>
            <a:tailEnd/>
          </a:ln>
        </p:spPr>
        <p:txBody>
          <a:bodyPr lIns="90488" tIns="44450" rIns="90488" bIns="44450" anchor="ctr"/>
          <a:lstStyle/>
          <a:p>
            <a:pPr algn="ctr"/>
            <a:r>
              <a:rPr lang="en-US" sz="1600" b="1">
                <a:latin typeface="Arial" charset="0"/>
              </a:rPr>
              <a:t>DOKUMEN YANG DIBUAT SEPIHAK, BEA METERAI TERUTANG OLEH PIHAK YANG MENERIMA DOKUMEN</a:t>
            </a:r>
          </a:p>
          <a:p>
            <a:pPr algn="ctr"/>
            <a:r>
              <a:rPr lang="en-US" sz="1600" b="1">
                <a:latin typeface="Arial" charset="0"/>
              </a:rPr>
              <a:t>CONTOH : KUITANSI</a:t>
            </a:r>
          </a:p>
        </p:txBody>
      </p:sp>
      <p:sp>
        <p:nvSpPr>
          <p:cNvPr id="24582" name="AutoShape 1031"/>
          <p:cNvSpPr>
            <a:spLocks noChangeArrowheads="1"/>
          </p:cNvSpPr>
          <p:nvPr/>
        </p:nvSpPr>
        <p:spPr bwMode="auto">
          <a:xfrm>
            <a:off x="681039" y="5956301"/>
            <a:ext cx="5491162" cy="977900"/>
          </a:xfrm>
          <a:prstGeom prst="roundRect">
            <a:avLst>
              <a:gd name="adj" fmla="val 12458"/>
            </a:avLst>
          </a:prstGeom>
          <a:gradFill rotWithShape="0">
            <a:gsLst>
              <a:gs pos="0">
                <a:srgbClr val="FFFFCC"/>
              </a:gs>
              <a:gs pos="100000">
                <a:srgbClr val="FFFFD4"/>
              </a:gs>
            </a:gsLst>
            <a:lin ang="5400000" scaled="1"/>
          </a:gradFill>
          <a:ln w="12700">
            <a:solidFill>
              <a:schemeClr val="tx1"/>
            </a:solidFill>
            <a:round/>
            <a:headEnd/>
            <a:tailEnd/>
          </a:ln>
        </p:spPr>
        <p:txBody>
          <a:bodyPr lIns="90488" tIns="44450" rIns="90488" bIns="44450" anchor="ctr"/>
          <a:lstStyle/>
          <a:p>
            <a:pPr algn="ctr"/>
            <a:r>
              <a:rPr lang="en-US" sz="1600" b="1">
                <a:latin typeface="Arial" charset="0"/>
              </a:rPr>
              <a:t>DOKUMEN YANG DIBUAT OLEH DUA PIHAK, BEA METERAI TERUTANG OLEH MASING-MASING PIHAK</a:t>
            </a:r>
          </a:p>
          <a:p>
            <a:pPr algn="ctr"/>
            <a:r>
              <a:rPr lang="en-US" sz="1600" b="1">
                <a:latin typeface="Arial" charset="0"/>
              </a:rPr>
              <a:t>CONTOH : SURAT PERJANJIAN DIBAWAH TANGAN</a:t>
            </a:r>
          </a:p>
        </p:txBody>
      </p:sp>
      <p:sp>
        <p:nvSpPr>
          <p:cNvPr id="24583" name="AutoShape 1032"/>
          <p:cNvSpPr>
            <a:spLocks noChangeArrowheads="1"/>
          </p:cNvSpPr>
          <p:nvPr/>
        </p:nvSpPr>
        <p:spPr bwMode="auto">
          <a:xfrm>
            <a:off x="638175" y="7327901"/>
            <a:ext cx="5562600" cy="977900"/>
          </a:xfrm>
          <a:prstGeom prst="roundRect">
            <a:avLst>
              <a:gd name="adj" fmla="val 12458"/>
            </a:avLst>
          </a:prstGeom>
          <a:gradFill rotWithShape="0">
            <a:gsLst>
              <a:gs pos="0">
                <a:srgbClr val="CCFFFF"/>
              </a:gs>
              <a:gs pos="100000">
                <a:srgbClr val="E4FFFF"/>
              </a:gs>
            </a:gsLst>
            <a:lin ang="5400000" scaled="1"/>
          </a:gradFill>
          <a:ln w="12700">
            <a:solidFill>
              <a:schemeClr val="tx1"/>
            </a:solidFill>
            <a:round/>
            <a:headEnd/>
            <a:tailEnd/>
          </a:ln>
        </p:spPr>
        <p:txBody>
          <a:bodyPr lIns="90488" tIns="44450" rIns="90488" bIns="44450" anchor="ctr"/>
          <a:lstStyle/>
          <a:p>
            <a:pPr algn="ctr"/>
            <a:r>
              <a:rPr lang="en-US" sz="1600" b="1">
                <a:latin typeface="Arial" charset="0"/>
              </a:rPr>
              <a:t>UNTUK AKTA NOTARIS, BEA METERAI TERUTANG OLEH PIHAK YANG MENDAPAT MANFAAT DARI AKTA TERSEBUT</a:t>
            </a:r>
          </a:p>
        </p:txBody>
      </p:sp>
      <p:sp>
        <p:nvSpPr>
          <p:cNvPr id="8" name="Date Placeholder 7"/>
          <p:cNvSpPr>
            <a:spLocks noGrp="1"/>
          </p:cNvSpPr>
          <p:nvPr>
            <p:ph type="dt" sz="quarter" idx="10"/>
          </p:nvPr>
        </p:nvSpPr>
        <p:spPr/>
        <p:txBody>
          <a:bodyPr/>
          <a:lstStyle/>
          <a:p>
            <a:pPr>
              <a:defRPr/>
            </a:pPr>
            <a:fld id="{DC01EF25-1026-4A06-951C-4EA5DBB7EC8E}" type="datetime2">
              <a:rPr lang="id-ID"/>
              <a:pPr>
                <a:defRPr/>
              </a:pPr>
              <a:t>Rabu, 03 Juni 2009</a:t>
            </a:fld>
            <a:endParaRPr lang="en-US"/>
          </a:p>
        </p:txBody>
      </p:sp>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27"/>
          <p:cNvSpPr>
            <a:spLocks noChangeArrowheads="1"/>
          </p:cNvSpPr>
          <p:nvPr/>
        </p:nvSpPr>
        <p:spPr bwMode="auto">
          <a:xfrm>
            <a:off x="1790700" y="819149"/>
            <a:ext cx="3276600" cy="908051"/>
          </a:xfrm>
          <a:prstGeom prst="rect">
            <a:avLst/>
          </a:prstGeom>
          <a:gradFill rotWithShape="0">
            <a:gsLst>
              <a:gs pos="0">
                <a:srgbClr val="FFFF66"/>
              </a:gs>
              <a:gs pos="100000">
                <a:srgbClr val="FFFF8E"/>
              </a:gs>
            </a:gsLst>
            <a:lin ang="5400000" scaled="1"/>
          </a:gradFill>
          <a:ln w="38100" cmpd="dbl">
            <a:solidFill>
              <a:schemeClr val="hlink"/>
            </a:solidFill>
            <a:miter lim="800000"/>
            <a:headEnd/>
            <a:tailEnd/>
          </a:ln>
        </p:spPr>
        <p:txBody>
          <a:bodyPr wrap="none" lIns="90488" tIns="44450" rIns="90488" bIns="44450" anchor="ctr"/>
          <a:lstStyle/>
          <a:p>
            <a:pPr algn="ctr"/>
            <a:r>
              <a:rPr lang="en-US" sz="2000" b="1">
                <a:latin typeface="Arial" charset="0"/>
              </a:rPr>
              <a:t>CARA PELUNASAN </a:t>
            </a:r>
          </a:p>
          <a:p>
            <a:pPr algn="ctr"/>
            <a:r>
              <a:rPr lang="en-US" sz="2000" b="1">
                <a:latin typeface="Arial" charset="0"/>
              </a:rPr>
              <a:t>BEA METERAI</a:t>
            </a:r>
          </a:p>
        </p:txBody>
      </p:sp>
      <p:sp>
        <p:nvSpPr>
          <p:cNvPr id="25603" name="AutoShape 1028"/>
          <p:cNvSpPr>
            <a:spLocks noChangeArrowheads="1"/>
          </p:cNvSpPr>
          <p:nvPr/>
        </p:nvSpPr>
        <p:spPr bwMode="auto">
          <a:xfrm>
            <a:off x="381000" y="4419600"/>
            <a:ext cx="2819400" cy="1676400"/>
          </a:xfrm>
          <a:prstGeom prst="roundRect">
            <a:avLst>
              <a:gd name="adj" fmla="val 4356"/>
            </a:avLst>
          </a:prstGeom>
          <a:gradFill rotWithShape="0">
            <a:gsLst>
              <a:gs pos="0">
                <a:srgbClr val="FFCCCC"/>
              </a:gs>
              <a:gs pos="100000">
                <a:srgbClr val="FFCFCF"/>
              </a:gs>
            </a:gsLst>
            <a:lin ang="5400000" scaled="1"/>
          </a:gradFill>
          <a:ln w="12700">
            <a:solidFill>
              <a:schemeClr val="tx1"/>
            </a:solidFill>
            <a:round/>
            <a:headEnd/>
            <a:tailEnd/>
          </a:ln>
        </p:spPr>
        <p:txBody>
          <a:bodyPr wrap="none" lIns="90488" tIns="44450" rIns="90488" bIns="44450" anchor="ctr"/>
          <a:lstStyle/>
          <a:p>
            <a:pPr>
              <a:buFontTx/>
              <a:buChar char="Ò"/>
            </a:pPr>
            <a:r>
              <a:rPr lang="en-US" sz="2000" b="1">
                <a:latin typeface="Arial" charset="0"/>
              </a:rPr>
              <a:t>  </a:t>
            </a:r>
            <a:r>
              <a:rPr lang="en-US" sz="1800" b="1">
                <a:latin typeface="Arial" charset="0"/>
              </a:rPr>
              <a:t>METERAI TEMPEL</a:t>
            </a:r>
          </a:p>
          <a:p>
            <a:pPr>
              <a:buFontTx/>
              <a:buChar char="Ò"/>
            </a:pPr>
            <a:endParaRPr lang="en-US" sz="1800" b="1">
              <a:latin typeface="Arial" charset="0"/>
            </a:endParaRPr>
          </a:p>
          <a:p>
            <a:pPr>
              <a:buFontTx/>
              <a:buChar char="Ò"/>
            </a:pPr>
            <a:r>
              <a:rPr lang="en-US" sz="1800" b="1">
                <a:latin typeface="Arial" charset="0"/>
              </a:rPr>
              <a:t>  KERTAS METERAI</a:t>
            </a:r>
          </a:p>
          <a:p>
            <a:pPr>
              <a:buFontTx/>
              <a:buChar char="Ò"/>
            </a:pPr>
            <a:endParaRPr lang="en-US" sz="2000" b="1">
              <a:latin typeface="Arial" charset="0"/>
            </a:endParaRPr>
          </a:p>
        </p:txBody>
      </p:sp>
      <p:sp>
        <p:nvSpPr>
          <p:cNvPr id="25604" name="AutoShape 1030"/>
          <p:cNvSpPr>
            <a:spLocks noChangeArrowheads="1"/>
          </p:cNvSpPr>
          <p:nvPr/>
        </p:nvSpPr>
        <p:spPr bwMode="auto">
          <a:xfrm>
            <a:off x="241300" y="2590801"/>
            <a:ext cx="3111500" cy="901700"/>
          </a:xfrm>
          <a:prstGeom prst="roundRect">
            <a:avLst>
              <a:gd name="adj" fmla="val 12458"/>
            </a:avLst>
          </a:prstGeom>
          <a:gradFill rotWithShape="0">
            <a:gsLst>
              <a:gs pos="0">
                <a:srgbClr val="FFCCCC"/>
              </a:gs>
              <a:gs pos="100000">
                <a:srgbClr val="FFCFCF"/>
              </a:gs>
            </a:gsLst>
            <a:lin ang="5400000" scaled="1"/>
          </a:gradFill>
          <a:ln w="12700">
            <a:solidFill>
              <a:schemeClr val="tx1"/>
            </a:solidFill>
            <a:round/>
            <a:headEnd/>
            <a:tailEnd/>
          </a:ln>
        </p:spPr>
        <p:txBody>
          <a:bodyPr wrap="none" lIns="90488" tIns="44450" rIns="90488" bIns="44450" anchor="ctr"/>
          <a:lstStyle/>
          <a:p>
            <a:pPr algn="ctr"/>
            <a:r>
              <a:rPr lang="en-US" sz="1800" b="1">
                <a:latin typeface="Arial" charset="0"/>
              </a:rPr>
              <a:t>DGN BENDA METERAI</a:t>
            </a:r>
          </a:p>
        </p:txBody>
      </p:sp>
      <p:sp>
        <p:nvSpPr>
          <p:cNvPr id="25605" name="AutoShape 1031"/>
          <p:cNvSpPr>
            <a:spLocks noChangeArrowheads="1"/>
          </p:cNvSpPr>
          <p:nvPr/>
        </p:nvSpPr>
        <p:spPr bwMode="auto">
          <a:xfrm>
            <a:off x="3505201" y="2590801"/>
            <a:ext cx="3111500" cy="901700"/>
          </a:xfrm>
          <a:prstGeom prst="roundRect">
            <a:avLst>
              <a:gd name="adj" fmla="val 12458"/>
            </a:avLst>
          </a:prstGeom>
          <a:gradFill rotWithShape="0">
            <a:gsLst>
              <a:gs pos="0">
                <a:srgbClr val="CCFFFF"/>
              </a:gs>
              <a:gs pos="100000">
                <a:srgbClr val="CFFFFF"/>
              </a:gs>
            </a:gsLst>
            <a:lin ang="5400000" scaled="1"/>
          </a:gradFill>
          <a:ln w="12700">
            <a:solidFill>
              <a:schemeClr val="tx1"/>
            </a:solidFill>
            <a:round/>
            <a:headEnd/>
            <a:tailEnd/>
          </a:ln>
        </p:spPr>
        <p:txBody>
          <a:bodyPr wrap="none" lIns="90488" tIns="44450" rIns="90488" bIns="44450" anchor="ctr"/>
          <a:lstStyle/>
          <a:p>
            <a:pPr algn="ctr"/>
            <a:r>
              <a:rPr lang="en-US" sz="1800" b="1">
                <a:latin typeface="Arial" charset="0"/>
              </a:rPr>
              <a:t>DGN CARA LAIN YG </a:t>
            </a:r>
          </a:p>
          <a:p>
            <a:pPr algn="ctr"/>
            <a:r>
              <a:rPr lang="en-US" sz="1800" b="1">
                <a:latin typeface="Arial" charset="0"/>
              </a:rPr>
              <a:t>DITETAPKAN MENKEU</a:t>
            </a:r>
          </a:p>
        </p:txBody>
      </p:sp>
      <p:sp>
        <p:nvSpPr>
          <p:cNvPr id="25606" name="AutoShape 1032"/>
          <p:cNvSpPr>
            <a:spLocks noChangeArrowheads="1"/>
          </p:cNvSpPr>
          <p:nvPr/>
        </p:nvSpPr>
        <p:spPr bwMode="auto">
          <a:xfrm rot="5340000">
            <a:off x="1552576" y="3305176"/>
            <a:ext cx="444500" cy="1174750"/>
          </a:xfrm>
          <a:prstGeom prst="rightArrow">
            <a:avLst>
              <a:gd name="adj1" fmla="val 34241"/>
              <a:gd name="adj2" fmla="val 62921"/>
            </a:avLst>
          </a:prstGeom>
          <a:solidFill>
            <a:schemeClr val="folHlink"/>
          </a:solidFill>
          <a:ln w="12700">
            <a:solidFill>
              <a:schemeClr val="hlink"/>
            </a:solidFill>
            <a:miter lim="800000"/>
            <a:headEnd/>
            <a:tailEnd/>
          </a:ln>
        </p:spPr>
        <p:txBody>
          <a:bodyPr wrap="none" anchor="ctr"/>
          <a:lstStyle/>
          <a:p>
            <a:endParaRPr lang="en-US"/>
          </a:p>
        </p:txBody>
      </p:sp>
      <p:sp>
        <p:nvSpPr>
          <p:cNvPr id="25607" name="AutoShape 1033"/>
          <p:cNvSpPr>
            <a:spLocks noChangeArrowheads="1"/>
          </p:cNvSpPr>
          <p:nvPr/>
        </p:nvSpPr>
        <p:spPr bwMode="auto">
          <a:xfrm rot="5340000">
            <a:off x="4702969" y="3221833"/>
            <a:ext cx="455613" cy="1174750"/>
          </a:xfrm>
          <a:prstGeom prst="rightArrow">
            <a:avLst>
              <a:gd name="adj1" fmla="val 30093"/>
              <a:gd name="adj2" fmla="val 60019"/>
            </a:avLst>
          </a:prstGeom>
          <a:solidFill>
            <a:schemeClr val="folHlink"/>
          </a:solidFill>
          <a:ln w="12700">
            <a:solidFill>
              <a:schemeClr val="hlink"/>
            </a:solidFill>
            <a:miter lim="800000"/>
            <a:headEnd/>
            <a:tailEnd/>
          </a:ln>
        </p:spPr>
        <p:txBody>
          <a:bodyPr wrap="none" anchor="ctr"/>
          <a:lstStyle/>
          <a:p>
            <a:endParaRPr lang="en-US"/>
          </a:p>
        </p:txBody>
      </p:sp>
      <p:sp>
        <p:nvSpPr>
          <p:cNvPr id="25608" name="AutoShape 1035"/>
          <p:cNvSpPr>
            <a:spLocks noChangeArrowheads="1"/>
          </p:cNvSpPr>
          <p:nvPr/>
        </p:nvSpPr>
        <p:spPr bwMode="auto">
          <a:xfrm>
            <a:off x="3657600" y="4279901"/>
            <a:ext cx="2743200" cy="2501900"/>
          </a:xfrm>
          <a:prstGeom prst="roundRect">
            <a:avLst>
              <a:gd name="adj" fmla="val 12458"/>
            </a:avLst>
          </a:prstGeom>
          <a:gradFill rotWithShape="0">
            <a:gsLst>
              <a:gs pos="0">
                <a:srgbClr val="CCFFFF"/>
              </a:gs>
              <a:gs pos="100000">
                <a:srgbClr val="CFFFFF"/>
              </a:gs>
            </a:gsLst>
            <a:lin ang="5400000" scaled="1"/>
          </a:gradFill>
          <a:ln w="12700">
            <a:solidFill>
              <a:schemeClr val="tx1"/>
            </a:solidFill>
            <a:round/>
            <a:headEnd/>
            <a:tailEnd/>
          </a:ln>
        </p:spPr>
        <p:txBody>
          <a:bodyPr lIns="90488" tIns="44450" rIns="90488" bIns="44450" anchor="ctr"/>
          <a:lstStyle/>
          <a:p>
            <a:pPr marL="284163" indent="-284163"/>
            <a:endParaRPr lang="en-US" sz="1600" b="1">
              <a:latin typeface="Arial" charset="0"/>
            </a:endParaRPr>
          </a:p>
          <a:p>
            <a:pPr marL="284163" indent="-284163">
              <a:buFontTx/>
              <a:buChar char="Ó"/>
            </a:pPr>
            <a:r>
              <a:rPr lang="en-US" sz="1800" b="1">
                <a:latin typeface="Arial" charset="0"/>
              </a:rPr>
              <a:t>MESIN TERAAN METERAI</a:t>
            </a:r>
          </a:p>
          <a:p>
            <a:pPr marL="284163" indent="-284163">
              <a:buFontTx/>
              <a:buChar char="Ó"/>
            </a:pPr>
            <a:endParaRPr lang="en-US" sz="1800" b="1">
              <a:latin typeface="Arial" charset="0"/>
            </a:endParaRPr>
          </a:p>
          <a:p>
            <a:pPr marL="284163" indent="-284163">
              <a:buFontTx/>
              <a:buChar char="Ó"/>
            </a:pPr>
            <a:r>
              <a:rPr lang="en-US" sz="1800" b="1">
                <a:latin typeface="Arial" charset="0"/>
              </a:rPr>
              <a:t>TEKNOLOGI PERCETAKAN </a:t>
            </a:r>
          </a:p>
          <a:p>
            <a:pPr marL="284163" indent="-284163">
              <a:buFontTx/>
              <a:buChar char="Ó"/>
            </a:pPr>
            <a:endParaRPr lang="en-US" sz="1800" b="1">
              <a:latin typeface="Arial" charset="0"/>
            </a:endParaRPr>
          </a:p>
          <a:p>
            <a:pPr marL="284163" indent="-284163">
              <a:buFontTx/>
              <a:buChar char="Ó"/>
            </a:pPr>
            <a:r>
              <a:rPr lang="en-US" sz="1800" b="1">
                <a:latin typeface="Arial" charset="0"/>
              </a:rPr>
              <a:t>SISTEM KOMPUTERISASI</a:t>
            </a:r>
          </a:p>
          <a:p>
            <a:pPr marL="284163" indent="-284163"/>
            <a:r>
              <a:rPr lang="en-US" sz="1600" b="1">
                <a:latin typeface="Arial" charset="0"/>
              </a:rPr>
              <a:t>  </a:t>
            </a:r>
          </a:p>
        </p:txBody>
      </p:sp>
      <p:sp>
        <p:nvSpPr>
          <p:cNvPr id="25609" name="AutoShape 1037"/>
          <p:cNvSpPr>
            <a:spLocks noChangeArrowheads="1"/>
          </p:cNvSpPr>
          <p:nvPr/>
        </p:nvSpPr>
        <p:spPr bwMode="auto">
          <a:xfrm rot="-2332516">
            <a:off x="3505200" y="1752600"/>
            <a:ext cx="457200" cy="685800"/>
          </a:xfrm>
          <a:prstGeom prst="downArrow">
            <a:avLst>
              <a:gd name="adj1" fmla="val 43750"/>
              <a:gd name="adj2" fmla="val 59722"/>
            </a:avLst>
          </a:prstGeom>
          <a:solidFill>
            <a:schemeClr val="folHlink"/>
          </a:solidFill>
          <a:ln w="12700">
            <a:solidFill>
              <a:schemeClr val="hlink"/>
            </a:solidFill>
            <a:miter lim="800000"/>
            <a:headEnd/>
            <a:tailEnd/>
          </a:ln>
        </p:spPr>
        <p:txBody>
          <a:bodyPr wrap="none" anchor="ctr"/>
          <a:lstStyle/>
          <a:p>
            <a:endParaRPr lang="en-US"/>
          </a:p>
        </p:txBody>
      </p:sp>
      <p:sp>
        <p:nvSpPr>
          <p:cNvPr id="25610" name="AutoShape 1038"/>
          <p:cNvSpPr>
            <a:spLocks noChangeArrowheads="1"/>
          </p:cNvSpPr>
          <p:nvPr/>
        </p:nvSpPr>
        <p:spPr bwMode="auto">
          <a:xfrm rot="3031557">
            <a:off x="2971800" y="1790700"/>
            <a:ext cx="457200" cy="685800"/>
          </a:xfrm>
          <a:prstGeom prst="downArrow">
            <a:avLst>
              <a:gd name="adj1" fmla="val 43750"/>
              <a:gd name="adj2" fmla="val 59722"/>
            </a:avLst>
          </a:prstGeom>
          <a:solidFill>
            <a:schemeClr val="folHlink"/>
          </a:solidFill>
          <a:ln w="12700">
            <a:solidFill>
              <a:schemeClr val="hlink"/>
            </a:solidFill>
            <a:miter lim="800000"/>
            <a:headEnd/>
            <a:tailEnd/>
          </a:ln>
        </p:spPr>
        <p:txBody>
          <a:bodyPr wrap="none" anchor="ctr"/>
          <a:lstStyle/>
          <a:p>
            <a:endParaRPr lang="en-US"/>
          </a:p>
        </p:txBody>
      </p:sp>
      <p:sp>
        <p:nvSpPr>
          <p:cNvPr id="11" name="Date Placeholder 10"/>
          <p:cNvSpPr>
            <a:spLocks noGrp="1"/>
          </p:cNvSpPr>
          <p:nvPr>
            <p:ph type="dt" sz="quarter" idx="10"/>
          </p:nvPr>
        </p:nvSpPr>
        <p:spPr/>
        <p:txBody>
          <a:bodyPr/>
          <a:lstStyle/>
          <a:p>
            <a:pPr>
              <a:defRPr/>
            </a:pPr>
            <a:fld id="{2364D952-36F3-4E80-86E4-B63F90A57FC9}" type="datetime2">
              <a:rPr lang="id-ID"/>
              <a:pPr>
                <a:defRPr/>
              </a:pPr>
              <a:t>Rabu, 03 Juni 2009</a:t>
            </a:fld>
            <a:endParaRPr lang="en-US"/>
          </a:p>
        </p:txBody>
      </p:sp>
    </p:spTree>
  </p:cSld>
  <p:clrMapOvr>
    <a:masterClrMapping/>
  </p:clrMapOvr>
  <p:transition spd="slow">
    <p:pull dir="l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977901" y="793749"/>
            <a:ext cx="4870450" cy="908051"/>
          </a:xfrm>
          <a:prstGeom prst="rect">
            <a:avLst/>
          </a:prstGeom>
          <a:gradFill rotWithShape="0">
            <a:gsLst>
              <a:gs pos="0">
                <a:srgbClr val="FFFF66"/>
              </a:gs>
              <a:gs pos="100000">
                <a:srgbClr val="FFFF8E"/>
              </a:gs>
            </a:gsLst>
            <a:lin ang="5400000" scaled="1"/>
          </a:gradFill>
          <a:ln w="38100" cmpd="dbl">
            <a:solidFill>
              <a:schemeClr val="hlink"/>
            </a:solidFill>
            <a:miter lim="800000"/>
            <a:headEnd/>
            <a:tailEnd/>
          </a:ln>
        </p:spPr>
        <p:txBody>
          <a:bodyPr wrap="none" lIns="90488" tIns="44450" rIns="90488" bIns="44450" anchor="ctr"/>
          <a:lstStyle/>
          <a:p>
            <a:pPr algn="ctr"/>
            <a:r>
              <a:rPr lang="en-US" sz="2000" b="1">
                <a:latin typeface="Arial" charset="0"/>
              </a:rPr>
              <a:t>CARA PELUNASAN BEA METERAI</a:t>
            </a:r>
          </a:p>
          <a:p>
            <a:pPr algn="ctr"/>
            <a:r>
              <a:rPr lang="en-US" sz="2000" b="1">
                <a:latin typeface="Arial" charset="0"/>
              </a:rPr>
              <a:t>DGN METERAI TEMPEL</a:t>
            </a:r>
          </a:p>
        </p:txBody>
      </p:sp>
      <p:sp>
        <p:nvSpPr>
          <p:cNvPr id="26627" name="AutoShape 3"/>
          <p:cNvSpPr>
            <a:spLocks noChangeArrowheads="1"/>
          </p:cNvSpPr>
          <p:nvPr/>
        </p:nvSpPr>
        <p:spPr bwMode="auto">
          <a:xfrm>
            <a:off x="381000" y="2901949"/>
            <a:ext cx="6096000" cy="4032251"/>
          </a:xfrm>
          <a:prstGeom prst="roundRect">
            <a:avLst>
              <a:gd name="adj" fmla="val 412"/>
            </a:avLst>
          </a:prstGeom>
          <a:gradFill rotWithShape="0">
            <a:gsLst>
              <a:gs pos="0">
                <a:srgbClr val="FFFFCC"/>
              </a:gs>
              <a:gs pos="100000">
                <a:srgbClr val="FFFFD4"/>
              </a:gs>
            </a:gsLst>
            <a:lin ang="5400000" scaled="1"/>
          </a:gradFill>
          <a:ln w="12700">
            <a:solidFill>
              <a:schemeClr val="tx1"/>
            </a:solidFill>
            <a:round/>
            <a:headEnd/>
            <a:tailEnd/>
          </a:ln>
        </p:spPr>
        <p:txBody>
          <a:bodyPr wrap="none" anchor="ctr"/>
          <a:lstStyle/>
          <a:p>
            <a:endParaRPr lang="en-US"/>
          </a:p>
        </p:txBody>
      </p:sp>
      <p:sp>
        <p:nvSpPr>
          <p:cNvPr id="26628" name="Rectangle 4"/>
          <p:cNvSpPr>
            <a:spLocks noChangeArrowheads="1"/>
          </p:cNvSpPr>
          <p:nvPr/>
        </p:nvSpPr>
        <p:spPr bwMode="auto">
          <a:xfrm>
            <a:off x="471488" y="2973388"/>
            <a:ext cx="5916612" cy="3906198"/>
          </a:xfrm>
          <a:prstGeom prst="rect">
            <a:avLst/>
          </a:prstGeom>
          <a:noFill/>
          <a:ln w="12700">
            <a:noFill/>
            <a:miter lim="800000"/>
            <a:headEnd/>
            <a:tailEnd/>
          </a:ln>
        </p:spPr>
        <p:txBody>
          <a:bodyPr lIns="90488" tIns="44450" rIns="90488" bIns="44450">
            <a:spAutoFit/>
          </a:bodyPr>
          <a:lstStyle/>
          <a:p>
            <a:pPr marL="288925" indent="-288925" algn="just">
              <a:spcBef>
                <a:spcPct val="50000"/>
              </a:spcBef>
            </a:pPr>
            <a:r>
              <a:rPr lang="en-US" sz="1600" b="1">
                <a:latin typeface="Arial" charset="0"/>
              </a:rPr>
              <a:t>1. 	METERAI TEMPEL DIREKATKAN SELURUHNYA DENGAN UTUH DAN TIDAK RUSAK DI ATAS DOKUMEN YANG DIKENAKAN BEA METERAI;</a:t>
            </a:r>
          </a:p>
          <a:p>
            <a:pPr marL="288925" indent="-288925" algn="just">
              <a:spcBef>
                <a:spcPct val="50000"/>
              </a:spcBef>
            </a:pPr>
            <a:r>
              <a:rPr lang="en-US" sz="1600" b="1">
                <a:latin typeface="Arial" charset="0"/>
              </a:rPr>
              <a:t>2.	METERAI TEMPEL DIREKATKAN DI TEMPAT DIMANA TANDA TANGAN AKAN DIBUBUHKAN;</a:t>
            </a:r>
          </a:p>
          <a:p>
            <a:pPr marL="288925" indent="-288925" algn="just">
              <a:spcBef>
                <a:spcPct val="50000"/>
              </a:spcBef>
            </a:pPr>
            <a:r>
              <a:rPr lang="en-US" sz="1600" b="1">
                <a:latin typeface="Arial" charset="0"/>
              </a:rPr>
              <a:t>3.	PEMBUBUHAN TANDA TANGAN DISERTAI DGN PENCANTUMAN TGL, BULAN, DAN THN, DILAKUKAN DGN TINTA ATAU YANG SEJENIS DGN ITU, SEHINGGA SEBAGIAN TANDA TANGAN ADA DI ATAS KERTAS DAN SEBAGIAN LAGI DI ATAS METERAI TEMPEL;</a:t>
            </a:r>
          </a:p>
          <a:p>
            <a:pPr marL="288925" indent="-288925" algn="just">
              <a:spcBef>
                <a:spcPct val="50000"/>
              </a:spcBef>
            </a:pPr>
            <a:r>
              <a:rPr lang="en-US" sz="1600" b="1">
                <a:latin typeface="Arial" charset="0"/>
              </a:rPr>
              <a:t>4.	JIKA DIGUNAKAN LEBIH DARI SATU METERAI TEMPEL, TANDA TANGAN HARUS DIBUBUHKAN SEBAGIAN DI ATAS SEMUA METERAI TEMPEL DAN SEBAGIAN DI ATAS KERTAS;</a:t>
            </a:r>
          </a:p>
        </p:txBody>
      </p:sp>
      <p:sp>
        <p:nvSpPr>
          <p:cNvPr id="26629" name="AutoShape 5"/>
          <p:cNvSpPr>
            <a:spLocks noChangeArrowheads="1"/>
          </p:cNvSpPr>
          <p:nvPr/>
        </p:nvSpPr>
        <p:spPr bwMode="auto">
          <a:xfrm rot="16200000" flipH="1">
            <a:off x="3086100" y="1447800"/>
            <a:ext cx="685800" cy="1752600"/>
          </a:xfrm>
          <a:prstGeom prst="rightArrow">
            <a:avLst>
              <a:gd name="adj1" fmla="val 49278"/>
              <a:gd name="adj2" fmla="val 72921"/>
            </a:avLst>
          </a:prstGeom>
          <a:solidFill>
            <a:schemeClr val="folHlink"/>
          </a:solidFill>
          <a:ln w="12700">
            <a:solidFill>
              <a:schemeClr val="hlink"/>
            </a:solidFill>
            <a:miter lim="800000"/>
            <a:headEnd/>
            <a:tailEnd/>
          </a:ln>
        </p:spPr>
        <p:txBody>
          <a:bodyPr wrap="none" anchor="ctr"/>
          <a:lstStyle/>
          <a:p>
            <a:endParaRPr lang="en-US"/>
          </a:p>
        </p:txBody>
      </p:sp>
      <p:sp>
        <p:nvSpPr>
          <p:cNvPr id="6" name="Date Placeholder 5"/>
          <p:cNvSpPr>
            <a:spLocks noGrp="1"/>
          </p:cNvSpPr>
          <p:nvPr>
            <p:ph type="dt" sz="quarter" idx="10"/>
          </p:nvPr>
        </p:nvSpPr>
        <p:spPr/>
        <p:txBody>
          <a:bodyPr/>
          <a:lstStyle/>
          <a:p>
            <a:pPr>
              <a:defRPr/>
            </a:pPr>
            <a:fld id="{0A49205E-83FF-405E-BB2A-9E7AD6A4325B}" type="datetime2">
              <a:rPr lang="id-ID"/>
              <a:pPr>
                <a:defRPr/>
              </a:pPr>
              <a:t>Rabu, 03 Juni 2009</a:t>
            </a:fld>
            <a:endParaRPr lang="en-US"/>
          </a:p>
        </p:txBody>
      </p:sp>
    </p:spTree>
  </p:cSld>
  <p:clrMapOvr>
    <a:masterClrMapping/>
  </p:clrMapOvr>
  <p:transition spd="slow">
    <p:cover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168401" y="609600"/>
            <a:ext cx="4527550" cy="990600"/>
          </a:xfrm>
          <a:prstGeom prst="rect">
            <a:avLst/>
          </a:prstGeom>
          <a:gradFill rotWithShape="0">
            <a:gsLst>
              <a:gs pos="0">
                <a:srgbClr val="FFFF66"/>
              </a:gs>
              <a:gs pos="100000">
                <a:srgbClr val="FFFF8E"/>
              </a:gs>
            </a:gsLst>
            <a:lin ang="5400000" scaled="1"/>
          </a:gradFill>
          <a:ln w="38100" cmpd="dbl">
            <a:solidFill>
              <a:schemeClr val="hlink"/>
            </a:solidFill>
            <a:miter lim="800000"/>
            <a:headEnd/>
            <a:tailEnd/>
          </a:ln>
        </p:spPr>
        <p:txBody>
          <a:bodyPr wrap="none" lIns="90488" tIns="44450" rIns="90488" bIns="44450" anchor="ctr"/>
          <a:lstStyle/>
          <a:p>
            <a:pPr algn="ctr"/>
            <a:r>
              <a:rPr lang="en-US" sz="2000" b="1">
                <a:latin typeface="Arial" charset="0"/>
              </a:rPr>
              <a:t>CARA PELUNASAN BEA METERAI</a:t>
            </a:r>
          </a:p>
          <a:p>
            <a:pPr algn="ctr"/>
            <a:r>
              <a:rPr lang="en-US" sz="2000" b="1">
                <a:latin typeface="Arial" charset="0"/>
              </a:rPr>
              <a:t>DGN KERTAS METERAI</a:t>
            </a:r>
          </a:p>
        </p:txBody>
      </p:sp>
      <p:sp>
        <p:nvSpPr>
          <p:cNvPr id="27651" name="AutoShape 3"/>
          <p:cNvSpPr>
            <a:spLocks noChangeArrowheads="1"/>
          </p:cNvSpPr>
          <p:nvPr/>
        </p:nvSpPr>
        <p:spPr bwMode="auto">
          <a:xfrm>
            <a:off x="800101" y="3479800"/>
            <a:ext cx="5245100" cy="838200"/>
          </a:xfrm>
          <a:prstGeom prst="roundRect">
            <a:avLst>
              <a:gd name="adj" fmla="val 12468"/>
            </a:avLst>
          </a:prstGeom>
          <a:solidFill>
            <a:srgbClr val="CCFFFF"/>
          </a:solidFill>
          <a:ln w="12700">
            <a:solidFill>
              <a:schemeClr val="tx1"/>
            </a:solidFill>
            <a:round/>
            <a:headEnd/>
            <a:tailEnd/>
          </a:ln>
        </p:spPr>
        <p:txBody>
          <a:bodyPr lIns="90488" tIns="44450" rIns="90488" bIns="44450" anchor="ctr"/>
          <a:lstStyle/>
          <a:p>
            <a:pPr marL="228600" indent="-228600">
              <a:spcBef>
                <a:spcPct val="50000"/>
              </a:spcBef>
            </a:pPr>
            <a:r>
              <a:rPr lang="en-US" sz="1600" b="1">
                <a:latin typeface="Arial" charset="0"/>
              </a:rPr>
              <a:t>2. KERTAS METERAI YANG SUDAH DIGUNAKAN TIDAK BOLEH DIGUNAKAN LAGI</a:t>
            </a:r>
            <a:r>
              <a:rPr lang="en-US" sz="1400">
                <a:latin typeface="Arial" charset="0"/>
              </a:rPr>
              <a:t>;</a:t>
            </a:r>
          </a:p>
        </p:txBody>
      </p:sp>
      <p:sp>
        <p:nvSpPr>
          <p:cNvPr id="27652" name="AutoShape 4"/>
          <p:cNvSpPr>
            <a:spLocks noChangeArrowheads="1"/>
          </p:cNvSpPr>
          <p:nvPr/>
        </p:nvSpPr>
        <p:spPr bwMode="auto">
          <a:xfrm>
            <a:off x="800100" y="4572000"/>
            <a:ext cx="5257800" cy="1219200"/>
          </a:xfrm>
          <a:prstGeom prst="roundRect">
            <a:avLst>
              <a:gd name="adj" fmla="val 12468"/>
            </a:avLst>
          </a:prstGeom>
          <a:solidFill>
            <a:srgbClr val="FFCCCC"/>
          </a:solidFill>
          <a:ln w="12700">
            <a:solidFill>
              <a:schemeClr val="tx1"/>
            </a:solidFill>
            <a:round/>
            <a:headEnd/>
            <a:tailEnd/>
          </a:ln>
        </p:spPr>
        <p:txBody>
          <a:bodyPr lIns="90488" tIns="44450" rIns="90488" bIns="44450" anchor="ctr"/>
          <a:lstStyle/>
          <a:p>
            <a:pPr marL="228600" indent="-228600"/>
            <a:r>
              <a:rPr lang="en-US" sz="1600" b="1">
                <a:latin typeface="Arial" charset="0"/>
              </a:rPr>
              <a:t>3. JIKA ISI DOKUMEN YANG DIKENAKAN BEA METERAI TERLALU PANJANG UNTUK DIMUAT SELURUHNYA DI ATAS KERTAS METERAI YANG DIGUNAKAN</a:t>
            </a:r>
          </a:p>
        </p:txBody>
      </p:sp>
      <p:sp>
        <p:nvSpPr>
          <p:cNvPr id="27653" name="AutoShape 5"/>
          <p:cNvSpPr>
            <a:spLocks noChangeArrowheads="1"/>
          </p:cNvSpPr>
          <p:nvPr/>
        </p:nvSpPr>
        <p:spPr bwMode="auto">
          <a:xfrm>
            <a:off x="1066801" y="6477000"/>
            <a:ext cx="4711700" cy="914400"/>
          </a:xfrm>
          <a:prstGeom prst="roundRect">
            <a:avLst>
              <a:gd name="adj" fmla="val 12468"/>
            </a:avLst>
          </a:prstGeom>
          <a:solidFill>
            <a:srgbClr val="FFFFCC"/>
          </a:solidFill>
          <a:ln w="12700">
            <a:solidFill>
              <a:schemeClr val="tx1"/>
            </a:solidFill>
            <a:round/>
            <a:headEnd/>
            <a:tailEnd/>
          </a:ln>
        </p:spPr>
        <p:txBody>
          <a:bodyPr lIns="90488" tIns="44450" rIns="90488" bIns="44450" anchor="ctr"/>
          <a:lstStyle/>
          <a:p>
            <a:pPr algn="ctr">
              <a:spcBef>
                <a:spcPct val="50000"/>
              </a:spcBef>
            </a:pPr>
            <a:endParaRPr lang="en-US" sz="1600" b="1">
              <a:latin typeface="Arial" charset="0"/>
            </a:endParaRPr>
          </a:p>
          <a:p>
            <a:pPr algn="ctr">
              <a:spcBef>
                <a:spcPct val="50000"/>
              </a:spcBef>
            </a:pPr>
            <a:r>
              <a:rPr lang="en-US" sz="1600" b="1">
                <a:latin typeface="Arial" charset="0"/>
              </a:rPr>
              <a:t>UNTUK BAGIAN ISI YANG MASIH TERTINGGAL DAPAT DIGUNAKAN KERTAS TIDAK BERMETERAI</a:t>
            </a:r>
          </a:p>
          <a:p>
            <a:pPr algn="ctr" eaLnBrk="1" hangingPunct="1">
              <a:spcBef>
                <a:spcPct val="50000"/>
              </a:spcBef>
            </a:pPr>
            <a:endParaRPr lang="en-US" sz="1600" b="1">
              <a:latin typeface="Arial" charset="0"/>
            </a:endParaRPr>
          </a:p>
        </p:txBody>
      </p:sp>
      <p:sp>
        <p:nvSpPr>
          <p:cNvPr id="27654" name="AutoShape 6"/>
          <p:cNvSpPr>
            <a:spLocks noChangeArrowheads="1"/>
          </p:cNvSpPr>
          <p:nvPr/>
        </p:nvSpPr>
        <p:spPr bwMode="auto">
          <a:xfrm rot="16200000" flipH="1">
            <a:off x="3200400" y="5200650"/>
            <a:ext cx="457200" cy="1866900"/>
          </a:xfrm>
          <a:prstGeom prst="rightArrow">
            <a:avLst>
              <a:gd name="adj1" fmla="val 42861"/>
              <a:gd name="adj2" fmla="val 63662"/>
            </a:avLst>
          </a:prstGeom>
          <a:solidFill>
            <a:schemeClr val="folHlink"/>
          </a:solidFill>
          <a:ln w="12700">
            <a:solidFill>
              <a:schemeClr val="hlink"/>
            </a:solidFill>
            <a:miter lim="800000"/>
            <a:headEnd/>
            <a:tailEnd/>
          </a:ln>
        </p:spPr>
        <p:txBody>
          <a:bodyPr vert="eaVert" wrap="none" anchor="ctr"/>
          <a:lstStyle/>
          <a:p>
            <a:pPr algn="ctr"/>
            <a:endParaRPr lang="en-US"/>
          </a:p>
        </p:txBody>
      </p:sp>
      <p:sp>
        <p:nvSpPr>
          <p:cNvPr id="27655" name="Rectangle 7"/>
          <p:cNvSpPr>
            <a:spLocks noChangeArrowheads="1"/>
          </p:cNvSpPr>
          <p:nvPr/>
        </p:nvSpPr>
        <p:spPr bwMode="auto">
          <a:xfrm>
            <a:off x="2781300" y="5905501"/>
            <a:ext cx="1295400" cy="335989"/>
          </a:xfrm>
          <a:prstGeom prst="rect">
            <a:avLst/>
          </a:prstGeom>
          <a:noFill/>
          <a:ln w="12700">
            <a:noFill/>
            <a:miter lim="800000"/>
            <a:headEnd/>
            <a:tailEnd/>
          </a:ln>
        </p:spPr>
        <p:txBody>
          <a:bodyPr lIns="90488" tIns="44450" rIns="90488" bIns="44450">
            <a:spAutoFit/>
          </a:bodyPr>
          <a:lstStyle/>
          <a:p>
            <a:pPr algn="ctr">
              <a:spcBef>
                <a:spcPct val="50000"/>
              </a:spcBef>
            </a:pPr>
            <a:r>
              <a:rPr lang="en-US" sz="1600" b="1">
                <a:latin typeface="Arial" charset="0"/>
              </a:rPr>
              <a:t>MAKA</a:t>
            </a:r>
          </a:p>
        </p:txBody>
      </p:sp>
      <p:sp>
        <p:nvSpPr>
          <p:cNvPr id="27656" name="AutoShape 8"/>
          <p:cNvSpPr>
            <a:spLocks noChangeArrowheads="1"/>
          </p:cNvSpPr>
          <p:nvPr/>
        </p:nvSpPr>
        <p:spPr bwMode="auto">
          <a:xfrm>
            <a:off x="762000" y="7620000"/>
            <a:ext cx="5334000" cy="914400"/>
          </a:xfrm>
          <a:prstGeom prst="roundRect">
            <a:avLst>
              <a:gd name="adj" fmla="val 12468"/>
            </a:avLst>
          </a:prstGeom>
          <a:solidFill>
            <a:srgbClr val="FFFFCC"/>
          </a:solidFill>
          <a:ln w="12700">
            <a:solidFill>
              <a:schemeClr val="tx1"/>
            </a:solidFill>
            <a:round/>
            <a:headEnd/>
            <a:tailEnd/>
          </a:ln>
        </p:spPr>
        <p:txBody>
          <a:bodyPr lIns="90488" tIns="44450" rIns="90488" bIns="44450" anchor="ctr"/>
          <a:lstStyle/>
          <a:p>
            <a:pPr algn="ctr">
              <a:spcBef>
                <a:spcPct val="50000"/>
              </a:spcBef>
            </a:pPr>
            <a:r>
              <a:rPr lang="en-US" sz="1600" b="1">
                <a:latin typeface="Arial" charset="0"/>
              </a:rPr>
              <a:t>BILA KETENTUAN PENGGUNAAN DAN CARA PELUNASAN BEA METERAI TIDAK DIPENUHI, DOKUMEN YBS DIANGGAP TIDAK BERMETERAI</a:t>
            </a:r>
          </a:p>
        </p:txBody>
      </p:sp>
      <p:sp>
        <p:nvSpPr>
          <p:cNvPr id="27657" name="AutoShape 10"/>
          <p:cNvSpPr>
            <a:spLocks noChangeArrowheads="1"/>
          </p:cNvSpPr>
          <p:nvPr/>
        </p:nvSpPr>
        <p:spPr bwMode="auto">
          <a:xfrm>
            <a:off x="800100" y="2286000"/>
            <a:ext cx="5257800" cy="990600"/>
          </a:xfrm>
          <a:prstGeom prst="roundRect">
            <a:avLst>
              <a:gd name="adj" fmla="val 12468"/>
            </a:avLst>
          </a:prstGeom>
          <a:solidFill>
            <a:srgbClr val="CCFFCC"/>
          </a:solidFill>
          <a:ln w="12700">
            <a:solidFill>
              <a:schemeClr val="tx1"/>
            </a:solidFill>
            <a:round/>
            <a:headEnd/>
            <a:tailEnd/>
          </a:ln>
        </p:spPr>
        <p:txBody>
          <a:bodyPr lIns="90488" tIns="44450" rIns="90488" bIns="44450" anchor="ctr"/>
          <a:lstStyle/>
          <a:p>
            <a:pPr marL="228600" indent="-228600">
              <a:spcBef>
                <a:spcPct val="50000"/>
              </a:spcBef>
            </a:pPr>
            <a:r>
              <a:rPr lang="en-US" sz="1600" b="1">
                <a:latin typeface="Arial" charset="0"/>
              </a:rPr>
              <a:t>1. KERTAS METERAI HANYA DAPAT DIGUNAKAN UNTUK SEKALI PEMAKAIAN, MESKIPUN HANYA DIGUNAKAN SEBAGAIAN</a:t>
            </a:r>
            <a:endParaRPr lang="en-US" sz="1400" b="1">
              <a:latin typeface="Arial" charset="0"/>
            </a:endParaRPr>
          </a:p>
        </p:txBody>
      </p:sp>
      <p:sp>
        <p:nvSpPr>
          <p:cNvPr id="27658" name="AutoShape 11"/>
          <p:cNvSpPr>
            <a:spLocks noChangeArrowheads="1"/>
          </p:cNvSpPr>
          <p:nvPr/>
        </p:nvSpPr>
        <p:spPr bwMode="auto">
          <a:xfrm>
            <a:off x="3048000" y="1676400"/>
            <a:ext cx="762000" cy="381000"/>
          </a:xfrm>
          <a:prstGeom prst="downArrow">
            <a:avLst>
              <a:gd name="adj1" fmla="val 43333"/>
              <a:gd name="adj2" fmla="val 68333"/>
            </a:avLst>
          </a:prstGeom>
          <a:solidFill>
            <a:schemeClr val="folHlink"/>
          </a:solidFill>
          <a:ln w="12700">
            <a:solidFill>
              <a:schemeClr val="hlink"/>
            </a:solidFill>
            <a:miter lim="800000"/>
            <a:headEnd/>
            <a:tailEnd/>
          </a:ln>
        </p:spPr>
        <p:txBody>
          <a:bodyPr wrap="none" anchor="ctr"/>
          <a:lstStyle/>
          <a:p>
            <a:endParaRPr lang="en-US"/>
          </a:p>
        </p:txBody>
      </p:sp>
      <p:sp>
        <p:nvSpPr>
          <p:cNvPr id="11" name="Date Placeholder 10"/>
          <p:cNvSpPr>
            <a:spLocks noGrp="1"/>
          </p:cNvSpPr>
          <p:nvPr>
            <p:ph type="dt" sz="quarter" idx="10"/>
          </p:nvPr>
        </p:nvSpPr>
        <p:spPr/>
        <p:txBody>
          <a:bodyPr/>
          <a:lstStyle/>
          <a:p>
            <a:pPr>
              <a:defRPr/>
            </a:pPr>
            <a:fld id="{63A1D7ED-FC45-493F-B03E-D9BC34140CFC}" type="datetime2">
              <a:rPr lang="id-ID"/>
              <a:pPr>
                <a:defRPr/>
              </a:pPr>
              <a:t>Rabu, 03 Juni 2009</a:t>
            </a:fld>
            <a:endParaRPr lang="en-US"/>
          </a:p>
        </p:txBody>
      </p:sp>
    </p:spTree>
  </p:cSld>
  <p:clrMapOvr>
    <a:masterClrMapping/>
  </p:clrMapOvr>
  <p:transition spd="slow">
    <p:split dir="in"/>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1033"/>
          <p:cNvSpPr>
            <a:spLocks noChangeArrowheads="1"/>
          </p:cNvSpPr>
          <p:nvPr/>
        </p:nvSpPr>
        <p:spPr bwMode="auto">
          <a:xfrm>
            <a:off x="466726" y="2362200"/>
            <a:ext cx="295275" cy="4572000"/>
          </a:xfrm>
          <a:prstGeom prst="roundRect">
            <a:avLst>
              <a:gd name="adj" fmla="val 12468"/>
            </a:avLst>
          </a:prstGeom>
          <a:solidFill>
            <a:schemeClr val="folHlink"/>
          </a:solidFill>
          <a:ln w="12700">
            <a:solidFill>
              <a:schemeClr val="hlink"/>
            </a:solidFill>
            <a:round/>
            <a:headEnd/>
            <a:tailEnd/>
          </a:ln>
        </p:spPr>
        <p:txBody>
          <a:bodyPr wrap="none" anchor="ctr"/>
          <a:lstStyle/>
          <a:p>
            <a:endParaRPr lang="en-US"/>
          </a:p>
        </p:txBody>
      </p:sp>
      <p:sp>
        <p:nvSpPr>
          <p:cNvPr id="31747" name="Rectangle 1026"/>
          <p:cNvSpPr>
            <a:spLocks noChangeArrowheads="1"/>
          </p:cNvSpPr>
          <p:nvPr/>
        </p:nvSpPr>
        <p:spPr bwMode="auto">
          <a:xfrm>
            <a:off x="533400" y="8305800"/>
            <a:ext cx="1371600" cy="685800"/>
          </a:xfrm>
          <a:prstGeom prst="rect">
            <a:avLst/>
          </a:prstGeom>
          <a:noFill/>
          <a:ln w="12700">
            <a:noFill/>
            <a:miter lim="800000"/>
            <a:headEnd/>
            <a:tailEnd/>
          </a:ln>
        </p:spPr>
        <p:txBody>
          <a:bodyPr wrap="none" anchor="ctr"/>
          <a:lstStyle/>
          <a:p>
            <a:endParaRPr lang="en-US"/>
          </a:p>
        </p:txBody>
      </p:sp>
      <p:sp>
        <p:nvSpPr>
          <p:cNvPr id="31748" name="Rectangle 1027"/>
          <p:cNvSpPr>
            <a:spLocks noChangeArrowheads="1"/>
          </p:cNvSpPr>
          <p:nvPr/>
        </p:nvSpPr>
        <p:spPr bwMode="auto">
          <a:xfrm>
            <a:off x="2362200" y="8305800"/>
            <a:ext cx="2133600" cy="685800"/>
          </a:xfrm>
          <a:prstGeom prst="rect">
            <a:avLst/>
          </a:prstGeom>
          <a:noFill/>
          <a:ln w="12700">
            <a:noFill/>
            <a:miter lim="800000"/>
            <a:headEnd/>
            <a:tailEnd/>
          </a:ln>
        </p:spPr>
        <p:txBody>
          <a:bodyPr wrap="none" anchor="ctr"/>
          <a:lstStyle/>
          <a:p>
            <a:endParaRPr lang="en-US"/>
          </a:p>
        </p:txBody>
      </p:sp>
      <p:sp>
        <p:nvSpPr>
          <p:cNvPr id="31749" name="Rectangle 1028"/>
          <p:cNvSpPr>
            <a:spLocks noChangeArrowheads="1"/>
          </p:cNvSpPr>
          <p:nvPr/>
        </p:nvSpPr>
        <p:spPr bwMode="auto">
          <a:xfrm>
            <a:off x="1600201" y="768349"/>
            <a:ext cx="3644900" cy="755651"/>
          </a:xfrm>
          <a:prstGeom prst="rect">
            <a:avLst/>
          </a:prstGeom>
          <a:gradFill rotWithShape="0">
            <a:gsLst>
              <a:gs pos="0">
                <a:srgbClr val="FFFF66"/>
              </a:gs>
              <a:gs pos="100000">
                <a:srgbClr val="FFFF8E"/>
              </a:gs>
            </a:gsLst>
            <a:lin ang="5400000" scaled="1"/>
          </a:gradFill>
          <a:ln w="38100" cmpd="dbl">
            <a:solidFill>
              <a:schemeClr val="hlink"/>
            </a:solidFill>
            <a:miter lim="800000"/>
            <a:headEnd/>
            <a:tailEnd/>
          </a:ln>
        </p:spPr>
        <p:txBody>
          <a:bodyPr wrap="none" lIns="90488" tIns="44450" rIns="90488" bIns="44450" anchor="ctr"/>
          <a:lstStyle/>
          <a:p>
            <a:pPr algn="ctr"/>
            <a:r>
              <a:rPr lang="en-US" sz="2000" b="1">
                <a:latin typeface="Arial" charset="0"/>
              </a:rPr>
              <a:t>PEMETERAIAN KEMUDIAN</a:t>
            </a:r>
          </a:p>
        </p:txBody>
      </p:sp>
      <p:sp>
        <p:nvSpPr>
          <p:cNvPr id="31750" name="AutoShape 1029"/>
          <p:cNvSpPr>
            <a:spLocks noChangeArrowheads="1"/>
          </p:cNvSpPr>
          <p:nvPr/>
        </p:nvSpPr>
        <p:spPr bwMode="auto">
          <a:xfrm>
            <a:off x="1149351" y="2667000"/>
            <a:ext cx="4787900" cy="1212851"/>
          </a:xfrm>
          <a:prstGeom prst="roundRect">
            <a:avLst>
              <a:gd name="adj" fmla="val 12468"/>
            </a:avLst>
          </a:prstGeom>
          <a:solidFill>
            <a:srgbClr val="FFFFCC"/>
          </a:solidFill>
          <a:ln w="12700">
            <a:solidFill>
              <a:schemeClr val="tx1"/>
            </a:solidFill>
            <a:round/>
            <a:headEnd/>
            <a:tailEnd/>
          </a:ln>
        </p:spPr>
        <p:txBody>
          <a:bodyPr lIns="90488" tIns="44450" rIns="90488" bIns="44450" anchor="ctr"/>
          <a:lstStyle/>
          <a:p>
            <a:pPr marL="288925" indent="-288925"/>
            <a:r>
              <a:rPr lang="en-US" sz="1600" b="1">
                <a:latin typeface="Arial" charset="0"/>
              </a:rPr>
              <a:t>1. 	DOKUMEN YG AKAN DIGUNAKAN SEBAGAI ALAT PEMBUKTIAN DI MUKA PENGADILAN</a:t>
            </a:r>
          </a:p>
        </p:txBody>
      </p:sp>
      <p:sp>
        <p:nvSpPr>
          <p:cNvPr id="31751" name="AutoShape 1030"/>
          <p:cNvSpPr>
            <a:spLocks noChangeArrowheads="1"/>
          </p:cNvSpPr>
          <p:nvPr/>
        </p:nvSpPr>
        <p:spPr bwMode="auto">
          <a:xfrm>
            <a:off x="1149350" y="4260851"/>
            <a:ext cx="4870450" cy="1130300"/>
          </a:xfrm>
          <a:prstGeom prst="roundRect">
            <a:avLst>
              <a:gd name="adj" fmla="val 12468"/>
            </a:avLst>
          </a:prstGeom>
          <a:gradFill rotWithShape="0">
            <a:gsLst>
              <a:gs pos="0">
                <a:srgbClr val="FFCCCC"/>
              </a:gs>
              <a:gs pos="100000">
                <a:srgbClr val="FFDEDE"/>
              </a:gs>
            </a:gsLst>
            <a:lin ang="5400000" scaled="1"/>
          </a:gradFill>
          <a:ln w="12700">
            <a:solidFill>
              <a:schemeClr val="tx1"/>
            </a:solidFill>
            <a:round/>
            <a:headEnd/>
            <a:tailEnd/>
          </a:ln>
        </p:spPr>
        <p:txBody>
          <a:bodyPr lIns="90488" tIns="44450" rIns="90488" bIns="44450" anchor="ctr"/>
          <a:lstStyle/>
          <a:p>
            <a:pPr marL="288925" indent="-288925"/>
            <a:r>
              <a:rPr lang="en-US" sz="1600" b="1">
                <a:latin typeface="Arial" charset="0"/>
              </a:rPr>
              <a:t>2. 	DOKUMEN YG BEA METERAINYA TIDAK ATAU KURANG DILUNASI DITAMBAH DENGAN  DENDA 200% DARI BEA METERAI YANG KURANG ATAU TIDAK DIBAYAR</a:t>
            </a:r>
          </a:p>
        </p:txBody>
      </p:sp>
      <p:sp>
        <p:nvSpPr>
          <p:cNvPr id="31752" name="AutoShape 1031"/>
          <p:cNvSpPr>
            <a:spLocks noChangeArrowheads="1"/>
          </p:cNvSpPr>
          <p:nvPr/>
        </p:nvSpPr>
        <p:spPr bwMode="auto">
          <a:xfrm>
            <a:off x="3352801" y="1676400"/>
            <a:ext cx="292100" cy="603251"/>
          </a:xfrm>
          <a:prstGeom prst="roundRect">
            <a:avLst>
              <a:gd name="adj" fmla="val 12468"/>
            </a:avLst>
          </a:prstGeom>
          <a:solidFill>
            <a:schemeClr val="folHlink"/>
          </a:solidFill>
          <a:ln w="12700">
            <a:solidFill>
              <a:schemeClr val="hlink"/>
            </a:solidFill>
            <a:round/>
            <a:headEnd/>
            <a:tailEnd/>
          </a:ln>
        </p:spPr>
        <p:txBody>
          <a:bodyPr wrap="none" anchor="ctr"/>
          <a:lstStyle/>
          <a:p>
            <a:endParaRPr lang="en-US"/>
          </a:p>
        </p:txBody>
      </p:sp>
      <p:sp>
        <p:nvSpPr>
          <p:cNvPr id="31753" name="AutoShape 1032"/>
          <p:cNvSpPr>
            <a:spLocks noChangeArrowheads="1"/>
          </p:cNvSpPr>
          <p:nvPr/>
        </p:nvSpPr>
        <p:spPr bwMode="auto">
          <a:xfrm>
            <a:off x="463551" y="2057400"/>
            <a:ext cx="3187700" cy="374651"/>
          </a:xfrm>
          <a:prstGeom prst="roundRect">
            <a:avLst>
              <a:gd name="adj" fmla="val 12468"/>
            </a:avLst>
          </a:prstGeom>
          <a:solidFill>
            <a:schemeClr val="folHlink"/>
          </a:solidFill>
          <a:ln w="12700">
            <a:solidFill>
              <a:schemeClr val="hlink"/>
            </a:solidFill>
            <a:round/>
            <a:headEnd/>
            <a:tailEnd/>
          </a:ln>
        </p:spPr>
        <p:txBody>
          <a:bodyPr wrap="none" anchor="ctr"/>
          <a:lstStyle/>
          <a:p>
            <a:pPr algn="ctr"/>
            <a:endParaRPr lang="en-US"/>
          </a:p>
        </p:txBody>
      </p:sp>
      <p:sp>
        <p:nvSpPr>
          <p:cNvPr id="31754" name="AutoShape 1034"/>
          <p:cNvSpPr>
            <a:spLocks noChangeArrowheads="1"/>
          </p:cNvSpPr>
          <p:nvPr/>
        </p:nvSpPr>
        <p:spPr bwMode="auto">
          <a:xfrm>
            <a:off x="755650" y="2819400"/>
            <a:ext cx="292100" cy="755651"/>
          </a:xfrm>
          <a:prstGeom prst="rightArrow">
            <a:avLst>
              <a:gd name="adj1" fmla="val 44537"/>
              <a:gd name="adj2" fmla="val 67394"/>
            </a:avLst>
          </a:prstGeom>
          <a:solidFill>
            <a:schemeClr val="folHlink"/>
          </a:solidFill>
          <a:ln w="12700">
            <a:solidFill>
              <a:schemeClr val="hlink"/>
            </a:solidFill>
            <a:miter lim="800000"/>
            <a:headEnd/>
            <a:tailEnd/>
          </a:ln>
        </p:spPr>
        <p:txBody>
          <a:bodyPr wrap="none" anchor="ctr"/>
          <a:lstStyle/>
          <a:p>
            <a:endParaRPr lang="en-US"/>
          </a:p>
        </p:txBody>
      </p:sp>
      <p:sp>
        <p:nvSpPr>
          <p:cNvPr id="31755" name="AutoShape 1037"/>
          <p:cNvSpPr>
            <a:spLocks noChangeArrowheads="1"/>
          </p:cNvSpPr>
          <p:nvPr/>
        </p:nvSpPr>
        <p:spPr bwMode="auto">
          <a:xfrm>
            <a:off x="1155700" y="5797549"/>
            <a:ext cx="4787900" cy="2279651"/>
          </a:xfrm>
          <a:prstGeom prst="roundRect">
            <a:avLst>
              <a:gd name="adj" fmla="val 12468"/>
            </a:avLst>
          </a:prstGeom>
          <a:gradFill rotWithShape="0">
            <a:gsLst>
              <a:gs pos="0">
                <a:srgbClr val="CCFFCC"/>
              </a:gs>
              <a:gs pos="100000">
                <a:srgbClr val="D4FFD4"/>
              </a:gs>
            </a:gsLst>
            <a:lin ang="5400000" scaled="1"/>
          </a:gradFill>
          <a:ln w="12700">
            <a:solidFill>
              <a:schemeClr val="tx1"/>
            </a:solidFill>
            <a:round/>
            <a:headEnd/>
            <a:tailEnd/>
          </a:ln>
        </p:spPr>
        <p:txBody>
          <a:bodyPr lIns="90488" tIns="44450" rIns="90488" bIns="44450" anchor="ctr"/>
          <a:lstStyle/>
          <a:p>
            <a:pPr marL="288925" indent="-288925"/>
            <a:r>
              <a:rPr lang="en-US" sz="1600" b="1">
                <a:latin typeface="Arial" charset="0"/>
              </a:rPr>
              <a:t>3.  DOKUMEN YG DIBUAT DI LUAR NEGERI DAN AKAN DIGUNAKAN DI INDONESIA TANPA DIKENAKAN DENDA    </a:t>
            </a:r>
          </a:p>
          <a:p>
            <a:pPr marL="288925" indent="-288925"/>
            <a:r>
              <a:rPr lang="en-US" sz="1600" b="1">
                <a:latin typeface="Arial" charset="0"/>
              </a:rPr>
              <a:t>     </a:t>
            </a:r>
            <a:r>
              <a:rPr lang="en-US" sz="1600" b="1" i="1">
                <a:latin typeface="Arial" charset="0"/>
              </a:rPr>
              <a:t>(APABILA DOKUMEN YG DIBUAT DI LUAR NEGERI, DIMETERAIKAN SESUDAH DIGUNAKAN, DIKENAKAN DENDA 200% DARI BEA METERAI YANG TIDAK ATAU KURANG DIBAYAR)</a:t>
            </a:r>
          </a:p>
        </p:txBody>
      </p:sp>
      <p:sp>
        <p:nvSpPr>
          <p:cNvPr id="31756" name="Text Box 1040"/>
          <p:cNvSpPr txBox="1">
            <a:spLocks noChangeArrowheads="1"/>
          </p:cNvSpPr>
          <p:nvPr/>
        </p:nvSpPr>
        <p:spPr bwMode="auto">
          <a:xfrm>
            <a:off x="1066800" y="2108200"/>
            <a:ext cx="2209800" cy="338554"/>
          </a:xfrm>
          <a:prstGeom prst="rect">
            <a:avLst/>
          </a:prstGeom>
          <a:noFill/>
          <a:ln w="12700">
            <a:noFill/>
            <a:miter lim="800000"/>
            <a:headEnd/>
            <a:tailEnd/>
          </a:ln>
        </p:spPr>
        <p:txBody>
          <a:bodyPr>
            <a:spAutoFit/>
          </a:bodyPr>
          <a:lstStyle/>
          <a:p>
            <a:pPr>
              <a:spcBef>
                <a:spcPct val="50000"/>
              </a:spcBef>
            </a:pPr>
            <a:r>
              <a:rPr lang="en-US" sz="1600" b="1">
                <a:latin typeface="Arial" charset="0"/>
              </a:rPr>
              <a:t>DILAKUKAN THD.</a:t>
            </a:r>
          </a:p>
        </p:txBody>
      </p:sp>
      <p:sp>
        <p:nvSpPr>
          <p:cNvPr id="31757" name="AutoShape 1043"/>
          <p:cNvSpPr>
            <a:spLocks noChangeArrowheads="1"/>
          </p:cNvSpPr>
          <p:nvPr/>
        </p:nvSpPr>
        <p:spPr bwMode="auto">
          <a:xfrm>
            <a:off x="749301" y="6373813"/>
            <a:ext cx="292100" cy="755651"/>
          </a:xfrm>
          <a:prstGeom prst="rightArrow">
            <a:avLst>
              <a:gd name="adj1" fmla="val 44537"/>
              <a:gd name="adj2" fmla="val 67394"/>
            </a:avLst>
          </a:prstGeom>
          <a:solidFill>
            <a:schemeClr val="folHlink"/>
          </a:solidFill>
          <a:ln w="12700">
            <a:solidFill>
              <a:schemeClr val="hlink"/>
            </a:solidFill>
            <a:miter lim="800000"/>
            <a:headEnd/>
            <a:tailEnd/>
          </a:ln>
        </p:spPr>
        <p:txBody>
          <a:bodyPr wrap="none" anchor="ctr"/>
          <a:lstStyle/>
          <a:p>
            <a:endParaRPr lang="en-US"/>
          </a:p>
        </p:txBody>
      </p:sp>
      <p:sp>
        <p:nvSpPr>
          <p:cNvPr id="31758" name="AutoShape 1044"/>
          <p:cNvSpPr>
            <a:spLocks noChangeArrowheads="1"/>
          </p:cNvSpPr>
          <p:nvPr/>
        </p:nvSpPr>
        <p:spPr bwMode="auto">
          <a:xfrm>
            <a:off x="762001" y="4489449"/>
            <a:ext cx="292100" cy="755651"/>
          </a:xfrm>
          <a:prstGeom prst="rightArrow">
            <a:avLst>
              <a:gd name="adj1" fmla="val 44537"/>
              <a:gd name="adj2" fmla="val 67394"/>
            </a:avLst>
          </a:prstGeom>
          <a:solidFill>
            <a:schemeClr val="folHlink"/>
          </a:solidFill>
          <a:ln w="12700">
            <a:solidFill>
              <a:schemeClr val="hlink"/>
            </a:solidFill>
            <a:miter lim="800000"/>
            <a:headEnd/>
            <a:tailEnd/>
          </a:ln>
        </p:spPr>
        <p:txBody>
          <a:bodyPr wrap="none" anchor="ctr"/>
          <a:lstStyle/>
          <a:p>
            <a:endParaRPr lang="en-US"/>
          </a:p>
        </p:txBody>
      </p:sp>
      <p:sp>
        <p:nvSpPr>
          <p:cNvPr id="15" name="Date Placeholder 14"/>
          <p:cNvSpPr>
            <a:spLocks noGrp="1"/>
          </p:cNvSpPr>
          <p:nvPr>
            <p:ph type="dt" sz="quarter" idx="10"/>
          </p:nvPr>
        </p:nvSpPr>
        <p:spPr/>
        <p:txBody>
          <a:bodyPr/>
          <a:lstStyle/>
          <a:p>
            <a:pPr>
              <a:defRPr/>
            </a:pPr>
            <a:fld id="{9EA84A60-3B3F-4274-B629-A9FD3A9F782D}" type="datetime2">
              <a:rPr lang="id-ID"/>
              <a:pPr>
                <a:defRPr/>
              </a:pPr>
              <a:t>Rabu, 03 Juni 2009</a:t>
            </a:fld>
            <a:endParaRPr lang="en-US"/>
          </a:p>
        </p:txBody>
      </p:sp>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026"/>
          <p:cNvSpPr>
            <a:spLocks noChangeArrowheads="1"/>
          </p:cNvSpPr>
          <p:nvPr/>
        </p:nvSpPr>
        <p:spPr bwMode="auto">
          <a:xfrm>
            <a:off x="533400" y="8305800"/>
            <a:ext cx="1371600" cy="685800"/>
          </a:xfrm>
          <a:prstGeom prst="rect">
            <a:avLst/>
          </a:prstGeom>
          <a:noFill/>
          <a:ln w="12700">
            <a:noFill/>
            <a:miter lim="800000"/>
            <a:headEnd/>
            <a:tailEnd/>
          </a:ln>
        </p:spPr>
        <p:txBody>
          <a:bodyPr wrap="none" anchor="ctr"/>
          <a:lstStyle/>
          <a:p>
            <a:endParaRPr lang="en-US"/>
          </a:p>
        </p:txBody>
      </p:sp>
      <p:sp>
        <p:nvSpPr>
          <p:cNvPr id="33795" name="Rectangle 1027"/>
          <p:cNvSpPr>
            <a:spLocks noChangeArrowheads="1"/>
          </p:cNvSpPr>
          <p:nvPr/>
        </p:nvSpPr>
        <p:spPr bwMode="auto">
          <a:xfrm>
            <a:off x="2362200" y="8305800"/>
            <a:ext cx="2133600" cy="685800"/>
          </a:xfrm>
          <a:prstGeom prst="rect">
            <a:avLst/>
          </a:prstGeom>
          <a:noFill/>
          <a:ln w="12700">
            <a:noFill/>
            <a:miter lim="800000"/>
            <a:headEnd/>
            <a:tailEnd/>
          </a:ln>
        </p:spPr>
        <p:txBody>
          <a:bodyPr wrap="none" anchor="ctr"/>
          <a:lstStyle/>
          <a:p>
            <a:endParaRPr lang="en-US"/>
          </a:p>
        </p:txBody>
      </p:sp>
      <p:sp>
        <p:nvSpPr>
          <p:cNvPr id="33796" name="Rectangle 1028"/>
          <p:cNvSpPr>
            <a:spLocks noChangeArrowheads="1"/>
          </p:cNvSpPr>
          <p:nvPr/>
        </p:nvSpPr>
        <p:spPr bwMode="auto">
          <a:xfrm>
            <a:off x="533400" y="8305800"/>
            <a:ext cx="1371600" cy="685800"/>
          </a:xfrm>
          <a:prstGeom prst="rect">
            <a:avLst/>
          </a:prstGeom>
          <a:noFill/>
          <a:ln w="12700">
            <a:noFill/>
            <a:miter lim="800000"/>
            <a:headEnd/>
            <a:tailEnd/>
          </a:ln>
        </p:spPr>
        <p:txBody>
          <a:bodyPr wrap="none" anchor="ctr"/>
          <a:lstStyle/>
          <a:p>
            <a:endParaRPr lang="en-US"/>
          </a:p>
        </p:txBody>
      </p:sp>
      <p:sp>
        <p:nvSpPr>
          <p:cNvPr id="33797" name="Rectangle 1029"/>
          <p:cNvSpPr>
            <a:spLocks noChangeArrowheads="1"/>
          </p:cNvSpPr>
          <p:nvPr/>
        </p:nvSpPr>
        <p:spPr bwMode="auto">
          <a:xfrm>
            <a:off x="2362200" y="8305800"/>
            <a:ext cx="2133600" cy="685800"/>
          </a:xfrm>
          <a:prstGeom prst="rect">
            <a:avLst/>
          </a:prstGeom>
          <a:noFill/>
          <a:ln w="12700">
            <a:noFill/>
            <a:miter lim="800000"/>
            <a:headEnd/>
            <a:tailEnd/>
          </a:ln>
        </p:spPr>
        <p:txBody>
          <a:bodyPr wrap="none" anchor="ctr"/>
          <a:lstStyle/>
          <a:p>
            <a:endParaRPr lang="en-US"/>
          </a:p>
        </p:txBody>
      </p:sp>
      <p:sp>
        <p:nvSpPr>
          <p:cNvPr id="33798" name="Rectangle 1030"/>
          <p:cNvSpPr>
            <a:spLocks noChangeArrowheads="1"/>
          </p:cNvSpPr>
          <p:nvPr/>
        </p:nvSpPr>
        <p:spPr bwMode="auto">
          <a:xfrm>
            <a:off x="1638300" y="539749"/>
            <a:ext cx="3581400" cy="755651"/>
          </a:xfrm>
          <a:prstGeom prst="rect">
            <a:avLst/>
          </a:prstGeom>
          <a:gradFill rotWithShape="0">
            <a:gsLst>
              <a:gs pos="0">
                <a:srgbClr val="FFFF66"/>
              </a:gs>
              <a:gs pos="100000">
                <a:srgbClr val="FFFF9D"/>
              </a:gs>
            </a:gsLst>
            <a:lin ang="5400000" scaled="1"/>
          </a:gradFill>
          <a:ln w="38100" cmpd="dbl">
            <a:solidFill>
              <a:schemeClr val="hlink"/>
            </a:solidFill>
            <a:miter lim="800000"/>
            <a:headEnd/>
            <a:tailEnd/>
          </a:ln>
        </p:spPr>
        <p:txBody>
          <a:bodyPr wrap="none" lIns="90488" tIns="44450" rIns="90488" bIns="44450" anchor="ctr"/>
          <a:lstStyle/>
          <a:p>
            <a:pPr algn="ctr"/>
            <a:r>
              <a:rPr lang="en-US" sz="2000" b="1">
                <a:latin typeface="Arial" charset="0"/>
              </a:rPr>
              <a:t>DENDA ADMINSTRASI</a:t>
            </a:r>
            <a:r>
              <a:rPr lang="en-US" b="1">
                <a:latin typeface="Arial" charset="0"/>
              </a:rPr>
              <a:t> </a:t>
            </a:r>
            <a:endParaRPr lang="en-US" sz="1600" b="1">
              <a:latin typeface="Arial" charset="0"/>
            </a:endParaRPr>
          </a:p>
        </p:txBody>
      </p:sp>
      <p:sp>
        <p:nvSpPr>
          <p:cNvPr id="33799" name="AutoShape 1031"/>
          <p:cNvSpPr>
            <a:spLocks noChangeArrowheads="1"/>
          </p:cNvSpPr>
          <p:nvPr/>
        </p:nvSpPr>
        <p:spPr bwMode="auto">
          <a:xfrm>
            <a:off x="1149351" y="3130551"/>
            <a:ext cx="4787900" cy="1816100"/>
          </a:xfrm>
          <a:prstGeom prst="roundRect">
            <a:avLst>
              <a:gd name="adj" fmla="val 12458"/>
            </a:avLst>
          </a:prstGeom>
          <a:solidFill>
            <a:srgbClr val="CCFFFF"/>
          </a:solidFill>
          <a:ln w="12700">
            <a:solidFill>
              <a:schemeClr val="tx1"/>
            </a:solidFill>
            <a:round/>
            <a:headEnd/>
            <a:tailEnd/>
          </a:ln>
        </p:spPr>
        <p:txBody>
          <a:bodyPr wrap="none" lIns="90488" tIns="44450" rIns="90488" bIns="44450" anchor="ctr"/>
          <a:lstStyle/>
          <a:p>
            <a:r>
              <a:rPr lang="en-US" sz="1600" b="1">
                <a:latin typeface="Arial" charset="0"/>
              </a:rPr>
              <a:t>1. DOKUMEN YG TERUTANG BEA METERAI</a:t>
            </a:r>
          </a:p>
          <a:p>
            <a:r>
              <a:rPr lang="en-US" sz="1600" b="1">
                <a:latin typeface="Arial" charset="0"/>
              </a:rPr>
              <a:t>    TETAPI BEA METERAINYA TIDAK ATAU</a:t>
            </a:r>
          </a:p>
          <a:p>
            <a:r>
              <a:rPr lang="en-US" sz="1600" b="1">
                <a:latin typeface="Arial" charset="0"/>
              </a:rPr>
              <a:t>    KURANG DILUNASI SEBAGAIMANA </a:t>
            </a:r>
          </a:p>
          <a:p>
            <a:r>
              <a:rPr lang="en-US" sz="1600" b="1">
                <a:latin typeface="Arial" charset="0"/>
              </a:rPr>
              <a:t>    MESTINYA DIKENAKAN DENDA SEBESAR</a:t>
            </a:r>
          </a:p>
          <a:p>
            <a:r>
              <a:rPr lang="en-US" sz="1600" b="1">
                <a:latin typeface="Arial" charset="0"/>
              </a:rPr>
              <a:t>    200 %</a:t>
            </a:r>
            <a:r>
              <a:rPr lang="en-US" sz="1600" b="1">
                <a:solidFill>
                  <a:schemeClr val="hlink"/>
                </a:solidFill>
                <a:latin typeface="Arial" charset="0"/>
              </a:rPr>
              <a:t> </a:t>
            </a:r>
            <a:r>
              <a:rPr lang="en-US" sz="1600" b="1">
                <a:latin typeface="Arial" charset="0"/>
              </a:rPr>
              <a:t>DARI BEA METERAI YG TIDAK ATAU</a:t>
            </a:r>
          </a:p>
          <a:p>
            <a:r>
              <a:rPr lang="en-US" sz="1600" b="1">
                <a:latin typeface="Arial" charset="0"/>
              </a:rPr>
              <a:t>    KURANG DIBAYAR </a:t>
            </a:r>
          </a:p>
        </p:txBody>
      </p:sp>
      <p:sp>
        <p:nvSpPr>
          <p:cNvPr id="33800" name="AutoShape 1032"/>
          <p:cNvSpPr>
            <a:spLocks noChangeArrowheads="1"/>
          </p:cNvSpPr>
          <p:nvPr/>
        </p:nvSpPr>
        <p:spPr bwMode="auto">
          <a:xfrm>
            <a:off x="1149351" y="5264151"/>
            <a:ext cx="4787900" cy="1130300"/>
          </a:xfrm>
          <a:prstGeom prst="roundRect">
            <a:avLst>
              <a:gd name="adj" fmla="val 12458"/>
            </a:avLst>
          </a:prstGeom>
          <a:solidFill>
            <a:srgbClr val="FFCCCC"/>
          </a:solidFill>
          <a:ln w="12700">
            <a:solidFill>
              <a:schemeClr val="tx1"/>
            </a:solidFill>
            <a:round/>
            <a:headEnd/>
            <a:tailEnd/>
          </a:ln>
        </p:spPr>
        <p:txBody>
          <a:bodyPr wrap="none" lIns="90488" tIns="44450" rIns="90488" bIns="44450" anchor="ctr"/>
          <a:lstStyle/>
          <a:p>
            <a:r>
              <a:rPr lang="en-US" sz="1600" b="1">
                <a:latin typeface="Arial" charset="0"/>
              </a:rPr>
              <a:t>2. CARA PELUNASAN BEA METERAI YG </a:t>
            </a:r>
          </a:p>
          <a:p>
            <a:r>
              <a:rPr lang="en-US" sz="1600" b="1">
                <a:latin typeface="Arial" charset="0"/>
              </a:rPr>
              <a:t>    TERUTANG BERIKUT DENDANYA </a:t>
            </a:r>
          </a:p>
          <a:p>
            <a:r>
              <a:rPr lang="en-US" sz="1600" b="1">
                <a:latin typeface="Arial" charset="0"/>
              </a:rPr>
              <a:t>    DILAKUKAN DGN CARA PEMETERAIAN </a:t>
            </a:r>
          </a:p>
          <a:p>
            <a:r>
              <a:rPr lang="en-US" sz="1600" b="1">
                <a:latin typeface="Arial" charset="0"/>
              </a:rPr>
              <a:t>    KEMUDIAN</a:t>
            </a:r>
          </a:p>
        </p:txBody>
      </p:sp>
      <p:sp>
        <p:nvSpPr>
          <p:cNvPr id="33801" name="AutoShape 1033"/>
          <p:cNvSpPr>
            <a:spLocks noChangeArrowheads="1"/>
          </p:cNvSpPr>
          <p:nvPr/>
        </p:nvSpPr>
        <p:spPr bwMode="auto">
          <a:xfrm>
            <a:off x="3359151" y="1828800"/>
            <a:ext cx="292100" cy="762000"/>
          </a:xfrm>
          <a:prstGeom prst="roundRect">
            <a:avLst>
              <a:gd name="adj" fmla="val 12458"/>
            </a:avLst>
          </a:prstGeom>
          <a:solidFill>
            <a:schemeClr val="folHlink"/>
          </a:solidFill>
          <a:ln w="12700">
            <a:solidFill>
              <a:schemeClr val="hlink"/>
            </a:solidFill>
            <a:round/>
            <a:headEnd/>
            <a:tailEnd/>
          </a:ln>
        </p:spPr>
        <p:txBody>
          <a:bodyPr wrap="none" anchor="ctr"/>
          <a:lstStyle/>
          <a:p>
            <a:endParaRPr lang="en-US"/>
          </a:p>
        </p:txBody>
      </p:sp>
      <p:sp>
        <p:nvSpPr>
          <p:cNvPr id="33802" name="AutoShape 1034"/>
          <p:cNvSpPr>
            <a:spLocks noChangeArrowheads="1"/>
          </p:cNvSpPr>
          <p:nvPr/>
        </p:nvSpPr>
        <p:spPr bwMode="auto">
          <a:xfrm>
            <a:off x="463551" y="2444751"/>
            <a:ext cx="3187700" cy="292100"/>
          </a:xfrm>
          <a:prstGeom prst="roundRect">
            <a:avLst>
              <a:gd name="adj" fmla="val 12458"/>
            </a:avLst>
          </a:prstGeom>
          <a:solidFill>
            <a:schemeClr val="folHlink"/>
          </a:solidFill>
          <a:ln w="12700">
            <a:solidFill>
              <a:schemeClr val="hlink"/>
            </a:solidFill>
            <a:round/>
            <a:headEnd/>
            <a:tailEnd/>
          </a:ln>
        </p:spPr>
        <p:txBody>
          <a:bodyPr wrap="none" anchor="ctr"/>
          <a:lstStyle/>
          <a:p>
            <a:endParaRPr lang="en-US"/>
          </a:p>
        </p:txBody>
      </p:sp>
      <p:sp>
        <p:nvSpPr>
          <p:cNvPr id="33803" name="AutoShape 1035"/>
          <p:cNvSpPr>
            <a:spLocks noChangeArrowheads="1"/>
          </p:cNvSpPr>
          <p:nvPr/>
        </p:nvSpPr>
        <p:spPr bwMode="auto">
          <a:xfrm>
            <a:off x="463551" y="2743200"/>
            <a:ext cx="292100" cy="3276600"/>
          </a:xfrm>
          <a:prstGeom prst="roundRect">
            <a:avLst>
              <a:gd name="adj" fmla="val 12458"/>
            </a:avLst>
          </a:prstGeom>
          <a:solidFill>
            <a:schemeClr val="folHlink"/>
          </a:solidFill>
          <a:ln w="12700">
            <a:solidFill>
              <a:schemeClr val="hlink"/>
            </a:solidFill>
            <a:round/>
            <a:headEnd/>
            <a:tailEnd/>
          </a:ln>
        </p:spPr>
        <p:txBody>
          <a:bodyPr wrap="none" anchor="ctr"/>
          <a:lstStyle/>
          <a:p>
            <a:endParaRPr lang="en-US"/>
          </a:p>
        </p:txBody>
      </p:sp>
      <p:sp>
        <p:nvSpPr>
          <p:cNvPr id="33804" name="AutoShape 1036"/>
          <p:cNvSpPr>
            <a:spLocks noChangeArrowheads="1"/>
          </p:cNvSpPr>
          <p:nvPr/>
        </p:nvSpPr>
        <p:spPr bwMode="auto">
          <a:xfrm>
            <a:off x="746125" y="3511551"/>
            <a:ext cx="292100" cy="901700"/>
          </a:xfrm>
          <a:prstGeom prst="rightArrow">
            <a:avLst>
              <a:gd name="adj1" fmla="val 46833"/>
              <a:gd name="adj2" fmla="val 71741"/>
            </a:avLst>
          </a:prstGeom>
          <a:solidFill>
            <a:schemeClr val="folHlink"/>
          </a:solidFill>
          <a:ln w="12700">
            <a:solidFill>
              <a:schemeClr val="hlink"/>
            </a:solidFill>
            <a:miter lim="800000"/>
            <a:headEnd/>
            <a:tailEnd/>
          </a:ln>
        </p:spPr>
        <p:txBody>
          <a:bodyPr wrap="none" anchor="ctr"/>
          <a:lstStyle/>
          <a:p>
            <a:endParaRPr lang="en-US"/>
          </a:p>
        </p:txBody>
      </p:sp>
      <p:sp>
        <p:nvSpPr>
          <p:cNvPr id="33805" name="AutoShape 1038"/>
          <p:cNvSpPr>
            <a:spLocks noChangeArrowheads="1"/>
          </p:cNvSpPr>
          <p:nvPr/>
        </p:nvSpPr>
        <p:spPr bwMode="auto">
          <a:xfrm>
            <a:off x="749301" y="5346701"/>
            <a:ext cx="292100" cy="901700"/>
          </a:xfrm>
          <a:prstGeom prst="rightArrow">
            <a:avLst>
              <a:gd name="adj1" fmla="val 46833"/>
              <a:gd name="adj2" fmla="val 71741"/>
            </a:avLst>
          </a:prstGeom>
          <a:solidFill>
            <a:schemeClr val="folHlink"/>
          </a:solidFill>
          <a:ln w="12700">
            <a:solidFill>
              <a:schemeClr val="hlink"/>
            </a:solidFill>
            <a:miter lim="800000"/>
            <a:headEnd/>
            <a:tailEnd/>
          </a:ln>
        </p:spPr>
        <p:txBody>
          <a:bodyPr wrap="none" anchor="ctr"/>
          <a:lstStyle/>
          <a:p>
            <a:endParaRPr lang="en-US"/>
          </a:p>
        </p:txBody>
      </p:sp>
      <p:sp>
        <p:nvSpPr>
          <p:cNvPr id="14" name="Date Placeholder 13"/>
          <p:cNvSpPr>
            <a:spLocks noGrp="1"/>
          </p:cNvSpPr>
          <p:nvPr>
            <p:ph type="dt" sz="quarter" idx="10"/>
          </p:nvPr>
        </p:nvSpPr>
        <p:spPr/>
        <p:txBody>
          <a:bodyPr/>
          <a:lstStyle/>
          <a:p>
            <a:pPr>
              <a:defRPr/>
            </a:pPr>
            <a:fld id="{0CFC754E-D60B-49E4-A006-9C42840F7F1C}" type="datetime2">
              <a:rPr lang="id-ID"/>
              <a:pPr>
                <a:defRPr/>
              </a:pPr>
              <a:t>Rabu, 03 Juni 2009</a:t>
            </a:fld>
            <a:endParaRPr lang="en-US"/>
          </a:p>
        </p:txBody>
      </p:sp>
    </p:spTree>
  </p:cSld>
  <p:clrMapOvr>
    <a:masterClrMapping/>
  </p:clrMapOvr>
  <p:transition spd="slow">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026"/>
          <p:cNvSpPr>
            <a:spLocks noChangeArrowheads="1"/>
          </p:cNvSpPr>
          <p:nvPr/>
        </p:nvSpPr>
        <p:spPr bwMode="auto">
          <a:xfrm>
            <a:off x="533400" y="8305800"/>
            <a:ext cx="1371600" cy="685800"/>
          </a:xfrm>
          <a:prstGeom prst="rect">
            <a:avLst/>
          </a:prstGeom>
          <a:noFill/>
          <a:ln w="12700">
            <a:noFill/>
            <a:miter lim="800000"/>
            <a:headEnd/>
            <a:tailEnd/>
          </a:ln>
        </p:spPr>
        <p:txBody>
          <a:bodyPr wrap="none" anchor="ctr"/>
          <a:lstStyle/>
          <a:p>
            <a:endParaRPr lang="en-US"/>
          </a:p>
        </p:txBody>
      </p:sp>
      <p:sp>
        <p:nvSpPr>
          <p:cNvPr id="35843" name="Rectangle 1027"/>
          <p:cNvSpPr>
            <a:spLocks noChangeArrowheads="1"/>
          </p:cNvSpPr>
          <p:nvPr/>
        </p:nvSpPr>
        <p:spPr bwMode="auto">
          <a:xfrm>
            <a:off x="2362200" y="8305800"/>
            <a:ext cx="2133600" cy="685800"/>
          </a:xfrm>
          <a:prstGeom prst="rect">
            <a:avLst/>
          </a:prstGeom>
          <a:noFill/>
          <a:ln w="12700">
            <a:noFill/>
            <a:miter lim="800000"/>
            <a:headEnd/>
            <a:tailEnd/>
          </a:ln>
        </p:spPr>
        <p:txBody>
          <a:bodyPr wrap="none" anchor="ctr"/>
          <a:lstStyle/>
          <a:p>
            <a:endParaRPr lang="en-US"/>
          </a:p>
        </p:txBody>
      </p:sp>
      <p:sp>
        <p:nvSpPr>
          <p:cNvPr id="35844" name="Rectangle 1028"/>
          <p:cNvSpPr>
            <a:spLocks noChangeArrowheads="1"/>
          </p:cNvSpPr>
          <p:nvPr/>
        </p:nvSpPr>
        <p:spPr bwMode="auto">
          <a:xfrm>
            <a:off x="1498600" y="463549"/>
            <a:ext cx="3848100" cy="755651"/>
          </a:xfrm>
          <a:prstGeom prst="rect">
            <a:avLst/>
          </a:prstGeom>
          <a:gradFill rotWithShape="0">
            <a:gsLst>
              <a:gs pos="0">
                <a:srgbClr val="FFFF66"/>
              </a:gs>
              <a:gs pos="100000">
                <a:srgbClr val="FFFF9D"/>
              </a:gs>
            </a:gsLst>
            <a:lin ang="5400000" scaled="1"/>
          </a:gradFill>
          <a:ln w="38100" cmpd="dbl">
            <a:solidFill>
              <a:schemeClr val="hlink"/>
            </a:solidFill>
            <a:miter lim="800000"/>
            <a:headEnd/>
            <a:tailEnd/>
          </a:ln>
        </p:spPr>
        <p:txBody>
          <a:bodyPr wrap="none" lIns="90488" tIns="44450" rIns="90488" bIns="44450" anchor="ctr"/>
          <a:lstStyle/>
          <a:p>
            <a:pPr algn="ctr"/>
            <a:r>
              <a:rPr lang="en-US" sz="2000" b="1">
                <a:latin typeface="Arial" charset="0"/>
              </a:rPr>
              <a:t>DALUWARSA BEA METERAI</a:t>
            </a:r>
          </a:p>
        </p:txBody>
      </p:sp>
      <p:sp>
        <p:nvSpPr>
          <p:cNvPr id="35845" name="AutoShape 1029"/>
          <p:cNvSpPr>
            <a:spLocks noChangeArrowheads="1"/>
          </p:cNvSpPr>
          <p:nvPr/>
        </p:nvSpPr>
        <p:spPr bwMode="auto">
          <a:xfrm>
            <a:off x="481013" y="2133600"/>
            <a:ext cx="5867400" cy="1212851"/>
          </a:xfrm>
          <a:prstGeom prst="roundRect">
            <a:avLst>
              <a:gd name="adj" fmla="val 5227"/>
            </a:avLst>
          </a:prstGeom>
          <a:solidFill>
            <a:srgbClr val="FFFFCC"/>
          </a:solidFill>
          <a:ln w="12700">
            <a:solidFill>
              <a:schemeClr val="tx1"/>
            </a:solidFill>
            <a:round/>
            <a:headEnd/>
            <a:tailEnd/>
          </a:ln>
        </p:spPr>
        <p:txBody>
          <a:bodyPr lIns="90488" tIns="44450" rIns="90488" bIns="44450" anchor="ctr"/>
          <a:lstStyle/>
          <a:p>
            <a:pPr algn="ctr"/>
            <a:r>
              <a:rPr lang="en-US" sz="1600" b="1">
                <a:latin typeface="Arial" charset="0"/>
              </a:rPr>
              <a:t>KEWAJIBAN PEMENUHAN BEA METERAI DAN DENDA ADMINISTRASI YG TERUTANG MENURUT UNDANG-UNDANG BEA METERAI</a:t>
            </a:r>
          </a:p>
        </p:txBody>
      </p:sp>
      <p:sp>
        <p:nvSpPr>
          <p:cNvPr id="35846" name="AutoShape 1030"/>
          <p:cNvSpPr>
            <a:spLocks noChangeArrowheads="1"/>
          </p:cNvSpPr>
          <p:nvPr/>
        </p:nvSpPr>
        <p:spPr bwMode="auto">
          <a:xfrm>
            <a:off x="1000126" y="4495800"/>
            <a:ext cx="4848225" cy="685800"/>
          </a:xfrm>
          <a:prstGeom prst="roundRect">
            <a:avLst>
              <a:gd name="adj" fmla="val 5227"/>
            </a:avLst>
          </a:prstGeom>
          <a:solidFill>
            <a:srgbClr val="FFCCCC"/>
          </a:solidFill>
          <a:ln w="12700">
            <a:solidFill>
              <a:schemeClr val="tx1"/>
            </a:solidFill>
            <a:round/>
            <a:headEnd/>
            <a:tailEnd/>
          </a:ln>
        </p:spPr>
        <p:txBody>
          <a:bodyPr lIns="90488" tIns="44450" rIns="90488" bIns="44450" anchor="ctr"/>
          <a:lstStyle/>
          <a:p>
            <a:pPr marL="288925" indent="-288925" algn="ctr"/>
            <a:r>
              <a:rPr lang="en-US" sz="1600" b="1">
                <a:latin typeface="Arial" charset="0"/>
              </a:rPr>
              <a:t>SETELAH LAMPAU WAKTU 5 TAHUN</a:t>
            </a:r>
          </a:p>
        </p:txBody>
      </p:sp>
      <p:sp>
        <p:nvSpPr>
          <p:cNvPr id="35847" name="AutoShape 1031"/>
          <p:cNvSpPr>
            <a:spLocks noChangeArrowheads="1"/>
          </p:cNvSpPr>
          <p:nvPr/>
        </p:nvSpPr>
        <p:spPr bwMode="auto">
          <a:xfrm rot="16200000" flipH="1">
            <a:off x="3086100" y="2781300"/>
            <a:ext cx="685800" cy="2286000"/>
          </a:xfrm>
          <a:prstGeom prst="rightArrow">
            <a:avLst>
              <a:gd name="adj1" fmla="val 46954"/>
              <a:gd name="adj2" fmla="val 63431"/>
            </a:avLst>
          </a:prstGeom>
          <a:solidFill>
            <a:schemeClr val="folHlink"/>
          </a:solidFill>
          <a:ln w="12700">
            <a:solidFill>
              <a:schemeClr val="hlink"/>
            </a:solidFill>
            <a:miter lim="800000"/>
            <a:headEnd/>
            <a:tailEnd/>
          </a:ln>
        </p:spPr>
        <p:txBody>
          <a:bodyPr wrap="none" anchor="ctr"/>
          <a:lstStyle/>
          <a:p>
            <a:endParaRPr lang="en-US"/>
          </a:p>
        </p:txBody>
      </p:sp>
      <p:sp>
        <p:nvSpPr>
          <p:cNvPr id="35848" name="AutoShape 1032"/>
          <p:cNvSpPr>
            <a:spLocks noChangeArrowheads="1"/>
          </p:cNvSpPr>
          <p:nvPr/>
        </p:nvSpPr>
        <p:spPr bwMode="auto">
          <a:xfrm>
            <a:off x="995363" y="6324600"/>
            <a:ext cx="4848225" cy="685800"/>
          </a:xfrm>
          <a:prstGeom prst="roundRect">
            <a:avLst>
              <a:gd name="adj" fmla="val 5227"/>
            </a:avLst>
          </a:prstGeom>
          <a:solidFill>
            <a:srgbClr val="CCCCFF"/>
          </a:solidFill>
          <a:ln w="12700">
            <a:solidFill>
              <a:schemeClr val="tx1"/>
            </a:solidFill>
            <a:round/>
            <a:headEnd/>
            <a:tailEnd/>
          </a:ln>
        </p:spPr>
        <p:txBody>
          <a:bodyPr lIns="90488" tIns="44450" rIns="90488" bIns="44450" anchor="ctr"/>
          <a:lstStyle/>
          <a:p>
            <a:pPr marL="288925" indent="-288925" algn="ctr"/>
            <a:r>
              <a:rPr lang="en-US" sz="1600" b="1">
                <a:latin typeface="Arial" charset="0"/>
              </a:rPr>
              <a:t>TANGGAL DOKUMEN DIBUAT</a:t>
            </a:r>
          </a:p>
        </p:txBody>
      </p:sp>
      <p:sp>
        <p:nvSpPr>
          <p:cNvPr id="35849" name="AutoShape 1033"/>
          <p:cNvSpPr>
            <a:spLocks noChangeArrowheads="1"/>
          </p:cNvSpPr>
          <p:nvPr/>
        </p:nvSpPr>
        <p:spPr bwMode="auto">
          <a:xfrm rot="16200000" flipH="1">
            <a:off x="3157538" y="4595813"/>
            <a:ext cx="533400" cy="2466975"/>
          </a:xfrm>
          <a:prstGeom prst="rightArrow">
            <a:avLst>
              <a:gd name="adj1" fmla="val 31352"/>
              <a:gd name="adj2" fmla="val 57644"/>
            </a:avLst>
          </a:prstGeom>
          <a:solidFill>
            <a:schemeClr val="folHlink"/>
          </a:solidFill>
          <a:ln w="12700">
            <a:solidFill>
              <a:schemeClr val="hlink"/>
            </a:solidFill>
            <a:miter lim="800000"/>
            <a:headEnd/>
            <a:tailEnd/>
          </a:ln>
        </p:spPr>
        <p:txBody>
          <a:bodyPr wrap="none" anchor="ctr"/>
          <a:lstStyle/>
          <a:p>
            <a:endParaRPr lang="en-US"/>
          </a:p>
        </p:txBody>
      </p:sp>
      <p:sp>
        <p:nvSpPr>
          <p:cNvPr id="35850" name="Text Box 1034"/>
          <p:cNvSpPr txBox="1">
            <a:spLocks noChangeArrowheads="1"/>
          </p:cNvSpPr>
          <p:nvPr/>
        </p:nvSpPr>
        <p:spPr bwMode="auto">
          <a:xfrm>
            <a:off x="2844800" y="3657602"/>
            <a:ext cx="1219200" cy="307777"/>
          </a:xfrm>
          <a:prstGeom prst="rect">
            <a:avLst/>
          </a:prstGeom>
          <a:noFill/>
          <a:ln w="12700">
            <a:noFill/>
            <a:miter lim="800000"/>
            <a:headEnd/>
            <a:tailEnd/>
          </a:ln>
        </p:spPr>
        <p:txBody>
          <a:bodyPr>
            <a:spAutoFit/>
          </a:bodyPr>
          <a:lstStyle/>
          <a:p>
            <a:pPr>
              <a:spcBef>
                <a:spcPct val="50000"/>
              </a:spcBef>
            </a:pPr>
            <a:r>
              <a:rPr lang="en-US" sz="1400" b="1">
                <a:latin typeface="Arial" charset="0"/>
              </a:rPr>
              <a:t>DALUARSA</a:t>
            </a:r>
          </a:p>
        </p:txBody>
      </p:sp>
      <p:sp>
        <p:nvSpPr>
          <p:cNvPr id="35851" name="Text Box 1035"/>
          <p:cNvSpPr txBox="1">
            <a:spLocks noChangeArrowheads="1"/>
          </p:cNvSpPr>
          <p:nvPr/>
        </p:nvSpPr>
        <p:spPr bwMode="auto">
          <a:xfrm>
            <a:off x="3067050" y="5562602"/>
            <a:ext cx="914400" cy="307777"/>
          </a:xfrm>
          <a:prstGeom prst="rect">
            <a:avLst/>
          </a:prstGeom>
          <a:noFill/>
          <a:ln w="12700">
            <a:noFill/>
            <a:miter lim="800000"/>
            <a:headEnd/>
            <a:tailEnd/>
          </a:ln>
        </p:spPr>
        <p:txBody>
          <a:bodyPr>
            <a:spAutoFit/>
          </a:bodyPr>
          <a:lstStyle/>
          <a:p>
            <a:pPr>
              <a:spcBef>
                <a:spcPct val="50000"/>
              </a:spcBef>
            </a:pPr>
            <a:r>
              <a:rPr lang="en-US" sz="1400" b="1">
                <a:latin typeface="Arial" charset="0"/>
              </a:rPr>
              <a:t>SEJAK</a:t>
            </a:r>
          </a:p>
        </p:txBody>
      </p:sp>
      <p:sp>
        <p:nvSpPr>
          <p:cNvPr id="35852" name="AutoShape 1036"/>
          <p:cNvSpPr>
            <a:spLocks noChangeArrowheads="1"/>
          </p:cNvSpPr>
          <p:nvPr/>
        </p:nvSpPr>
        <p:spPr bwMode="auto">
          <a:xfrm>
            <a:off x="3009900" y="1447800"/>
            <a:ext cx="838200" cy="457200"/>
          </a:xfrm>
          <a:prstGeom prst="downArrow">
            <a:avLst>
              <a:gd name="adj1" fmla="val 50000"/>
              <a:gd name="adj2" fmla="val 66667"/>
            </a:avLst>
          </a:prstGeom>
          <a:solidFill>
            <a:schemeClr val="folHlink"/>
          </a:solidFill>
          <a:ln w="12700">
            <a:solidFill>
              <a:schemeClr val="hlink"/>
            </a:solidFill>
            <a:miter lim="800000"/>
            <a:headEnd/>
            <a:tailEnd/>
          </a:ln>
        </p:spPr>
        <p:txBody>
          <a:bodyPr wrap="none" anchor="ctr"/>
          <a:lstStyle/>
          <a:p>
            <a:endParaRPr lang="en-US"/>
          </a:p>
        </p:txBody>
      </p:sp>
      <p:sp>
        <p:nvSpPr>
          <p:cNvPr id="13" name="Date Placeholder 12"/>
          <p:cNvSpPr>
            <a:spLocks noGrp="1"/>
          </p:cNvSpPr>
          <p:nvPr>
            <p:ph type="dt" sz="quarter" idx="10"/>
          </p:nvPr>
        </p:nvSpPr>
        <p:spPr/>
        <p:txBody>
          <a:bodyPr/>
          <a:lstStyle/>
          <a:p>
            <a:pPr>
              <a:defRPr/>
            </a:pPr>
            <a:fld id="{E27BD9B1-A35A-42A4-92E3-89863C72EDAD}" type="datetime2">
              <a:rPr lang="id-ID"/>
              <a:pPr>
                <a:defRPr/>
              </a:pPr>
              <a:t>Rabu, 03 Juni 2009</a:t>
            </a:fld>
            <a:endParaRPr lang="en-US"/>
          </a:p>
        </p:txBody>
      </p:sp>
      <p:sp>
        <p:nvSpPr>
          <p:cNvPr id="14" name="Action Button: Home 13">
            <a:hlinkClick r:id="rId3" action="ppaction://hlinkpres?slideindex=121&amp;slidetitle=Slide 121" highlightClick="1"/>
          </p:cNvPr>
          <p:cNvSpPr/>
          <p:nvPr/>
        </p:nvSpPr>
        <p:spPr bwMode="auto">
          <a:xfrm>
            <a:off x="257730" y="8024842"/>
            <a:ext cx="813816" cy="762000"/>
          </a:xfrm>
          <a:prstGeom prst="actionButtonHome">
            <a:avLst/>
          </a:prstGeom>
          <a:solidFill>
            <a:schemeClr val="accent1"/>
          </a:solidFill>
          <a:ln w="12700" cap="flat" cmpd="sng" algn="ctr">
            <a:solidFill>
              <a:schemeClr val="tx1"/>
            </a:solidFill>
            <a:prstDash val="solid"/>
            <a:round/>
            <a:headEnd type="none" w="med" len="med"/>
            <a:tailEnd type="none" w="med" len="med"/>
          </a:ln>
          <a:effectLst/>
        </p:spPr>
        <p:txBody>
          <a:bodyPr vert="horz" wrap="none" lIns="90488" tIns="44450" rIns="90488" bIns="4445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Tahoma" pitchFamily="34" charset="0"/>
              <a:cs typeface="Arial" pitchFamily="34" charset="0"/>
            </a:endParaRPr>
          </a:p>
        </p:txBody>
      </p:sp>
    </p:spTree>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533400" y="8305800"/>
            <a:ext cx="1371600" cy="685800"/>
          </a:xfrm>
          <a:prstGeom prst="rect">
            <a:avLst/>
          </a:prstGeom>
          <a:noFill/>
          <a:ln w="12700">
            <a:noFill/>
            <a:miter lim="800000"/>
            <a:headEnd/>
            <a:tailEnd/>
          </a:ln>
        </p:spPr>
        <p:txBody>
          <a:bodyPr wrap="none" anchor="ctr"/>
          <a:lstStyle/>
          <a:p>
            <a:endParaRPr lang="en-US"/>
          </a:p>
        </p:txBody>
      </p:sp>
      <p:sp>
        <p:nvSpPr>
          <p:cNvPr id="14339" name="Rectangle 3"/>
          <p:cNvSpPr>
            <a:spLocks noChangeArrowheads="1"/>
          </p:cNvSpPr>
          <p:nvPr/>
        </p:nvSpPr>
        <p:spPr bwMode="auto">
          <a:xfrm>
            <a:off x="2362200" y="8305800"/>
            <a:ext cx="2133600" cy="685800"/>
          </a:xfrm>
          <a:prstGeom prst="rect">
            <a:avLst/>
          </a:prstGeom>
          <a:noFill/>
          <a:ln w="12700">
            <a:noFill/>
            <a:miter lim="800000"/>
            <a:headEnd/>
            <a:tailEnd/>
          </a:ln>
        </p:spPr>
        <p:txBody>
          <a:bodyPr wrap="none" anchor="ctr"/>
          <a:lstStyle/>
          <a:p>
            <a:endParaRPr lang="en-US"/>
          </a:p>
        </p:txBody>
      </p:sp>
      <p:sp>
        <p:nvSpPr>
          <p:cNvPr id="14340" name="Rectangle 4"/>
          <p:cNvSpPr>
            <a:spLocks noChangeArrowheads="1"/>
          </p:cNvSpPr>
          <p:nvPr/>
        </p:nvSpPr>
        <p:spPr bwMode="auto">
          <a:xfrm>
            <a:off x="533400" y="8305800"/>
            <a:ext cx="1371600" cy="685800"/>
          </a:xfrm>
          <a:prstGeom prst="rect">
            <a:avLst/>
          </a:prstGeom>
          <a:noFill/>
          <a:ln w="12700">
            <a:noFill/>
            <a:miter lim="800000"/>
            <a:headEnd/>
            <a:tailEnd/>
          </a:ln>
        </p:spPr>
        <p:txBody>
          <a:bodyPr wrap="none" anchor="ctr"/>
          <a:lstStyle/>
          <a:p>
            <a:endParaRPr lang="en-US"/>
          </a:p>
        </p:txBody>
      </p:sp>
      <p:sp>
        <p:nvSpPr>
          <p:cNvPr id="14341" name="Rectangle 5"/>
          <p:cNvSpPr>
            <a:spLocks noChangeArrowheads="1"/>
          </p:cNvSpPr>
          <p:nvPr/>
        </p:nvSpPr>
        <p:spPr bwMode="auto">
          <a:xfrm>
            <a:off x="2362200" y="8305800"/>
            <a:ext cx="2133600" cy="685800"/>
          </a:xfrm>
          <a:prstGeom prst="rect">
            <a:avLst/>
          </a:prstGeom>
          <a:noFill/>
          <a:ln w="12700">
            <a:noFill/>
            <a:miter lim="800000"/>
            <a:headEnd/>
            <a:tailEnd/>
          </a:ln>
        </p:spPr>
        <p:txBody>
          <a:bodyPr wrap="none" anchor="ctr"/>
          <a:lstStyle/>
          <a:p>
            <a:endParaRPr lang="en-US"/>
          </a:p>
        </p:txBody>
      </p:sp>
      <p:sp>
        <p:nvSpPr>
          <p:cNvPr id="14342" name="AutoShape 6"/>
          <p:cNvSpPr>
            <a:spLocks noChangeArrowheads="1"/>
          </p:cNvSpPr>
          <p:nvPr/>
        </p:nvSpPr>
        <p:spPr bwMode="auto">
          <a:xfrm>
            <a:off x="1104900" y="3429000"/>
            <a:ext cx="4648200" cy="2819400"/>
          </a:xfrm>
          <a:prstGeom prst="roundRect">
            <a:avLst>
              <a:gd name="adj" fmla="val 12458"/>
            </a:avLst>
          </a:prstGeom>
          <a:gradFill rotWithShape="0">
            <a:gsLst>
              <a:gs pos="0">
                <a:srgbClr val="CCCCFF"/>
              </a:gs>
              <a:gs pos="50000">
                <a:srgbClr val="D9D9FF"/>
              </a:gs>
              <a:gs pos="100000">
                <a:srgbClr val="CCCCFF"/>
              </a:gs>
            </a:gsLst>
            <a:lin ang="5400000" scaled="1"/>
          </a:gradFill>
          <a:ln w="12700">
            <a:solidFill>
              <a:schemeClr val="tx1"/>
            </a:solidFill>
            <a:round/>
            <a:headEnd/>
            <a:tailEnd/>
          </a:ln>
        </p:spPr>
        <p:txBody>
          <a:bodyPr lIns="90488" tIns="44450" rIns="90488" bIns="44450" anchor="ctr"/>
          <a:lstStyle/>
          <a:p>
            <a:pPr algn="ctr"/>
            <a:r>
              <a:rPr lang="en-US" sz="2000" b="1">
                <a:latin typeface="Arial" charset="0"/>
              </a:rPr>
              <a:t>BEA METERAI ADALAH PAJAK ATAS DOKUMEN-DOKUMEN TERTENTU YANG DISEBUTKAN DALAM PASAL 2 UNDANG-UNDANG BEA METERAI YANG  DIPAKAI OLEH MASYARAKAT DALAM LALU LINTAS HUKUM</a:t>
            </a:r>
          </a:p>
        </p:txBody>
      </p:sp>
      <p:sp>
        <p:nvSpPr>
          <p:cNvPr id="14343" name="Rectangle 7"/>
          <p:cNvSpPr>
            <a:spLocks noChangeArrowheads="1"/>
          </p:cNvSpPr>
          <p:nvPr/>
        </p:nvSpPr>
        <p:spPr bwMode="auto">
          <a:xfrm>
            <a:off x="1100139" y="1066800"/>
            <a:ext cx="4641850" cy="838200"/>
          </a:xfrm>
          <a:prstGeom prst="rect">
            <a:avLst/>
          </a:prstGeom>
          <a:gradFill rotWithShape="0">
            <a:gsLst>
              <a:gs pos="0">
                <a:srgbClr val="FFFF66"/>
              </a:gs>
              <a:gs pos="100000">
                <a:srgbClr val="FFFF9D"/>
              </a:gs>
            </a:gsLst>
            <a:lin ang="5400000" scaled="1"/>
          </a:gradFill>
          <a:ln w="38100" cmpd="dbl">
            <a:solidFill>
              <a:schemeClr val="hlink"/>
            </a:solidFill>
            <a:miter lim="800000"/>
            <a:headEnd/>
            <a:tailEnd/>
          </a:ln>
        </p:spPr>
        <p:txBody>
          <a:bodyPr wrap="none" lIns="90488" tIns="44450" rIns="90488" bIns="44450" anchor="ctr"/>
          <a:lstStyle/>
          <a:p>
            <a:pPr algn="ctr"/>
            <a:r>
              <a:rPr lang="en-US" sz="2000" b="1">
                <a:latin typeface="Arial" charset="0"/>
              </a:rPr>
              <a:t>PENGERTIAN UMUM TENTANG</a:t>
            </a:r>
          </a:p>
          <a:p>
            <a:pPr algn="ctr"/>
            <a:r>
              <a:rPr lang="en-US" sz="2000" b="1">
                <a:latin typeface="Arial" charset="0"/>
              </a:rPr>
              <a:t>BEA  METERAI</a:t>
            </a:r>
            <a:endParaRPr lang="en-US" sz="1600" b="1">
              <a:latin typeface="Arial" charset="0"/>
            </a:endParaRPr>
          </a:p>
        </p:txBody>
      </p:sp>
      <p:sp>
        <p:nvSpPr>
          <p:cNvPr id="14344" name="AutoShape 8"/>
          <p:cNvSpPr>
            <a:spLocks noChangeArrowheads="1"/>
          </p:cNvSpPr>
          <p:nvPr/>
        </p:nvSpPr>
        <p:spPr bwMode="auto">
          <a:xfrm rot="16200000" flipH="1">
            <a:off x="3162300" y="1790700"/>
            <a:ext cx="533400" cy="1676400"/>
          </a:xfrm>
          <a:prstGeom prst="rightArrow">
            <a:avLst>
              <a:gd name="adj1" fmla="val 34093"/>
              <a:gd name="adj2" fmla="val 55060"/>
            </a:avLst>
          </a:prstGeom>
          <a:solidFill>
            <a:schemeClr val="folHlink"/>
          </a:solidFill>
          <a:ln w="12700">
            <a:solidFill>
              <a:schemeClr val="hlink"/>
            </a:solidFill>
            <a:miter lim="800000"/>
            <a:headEnd/>
            <a:tailEnd/>
          </a:ln>
        </p:spPr>
        <p:txBody>
          <a:bodyPr wrap="none" anchor="ctr"/>
          <a:lstStyle/>
          <a:p>
            <a:endParaRPr lang="en-US"/>
          </a:p>
        </p:txBody>
      </p:sp>
      <p:sp>
        <p:nvSpPr>
          <p:cNvPr id="9" name="Date Placeholder 8"/>
          <p:cNvSpPr>
            <a:spLocks noGrp="1"/>
          </p:cNvSpPr>
          <p:nvPr>
            <p:ph type="dt" sz="quarter" idx="10"/>
          </p:nvPr>
        </p:nvSpPr>
        <p:spPr/>
        <p:txBody>
          <a:bodyPr/>
          <a:lstStyle/>
          <a:p>
            <a:pPr>
              <a:defRPr/>
            </a:pPr>
            <a:fld id="{BAA5112A-70AD-47AA-8494-BDB55152D615}" type="datetime2">
              <a:rPr lang="id-ID"/>
              <a:pPr>
                <a:defRPr/>
              </a:pPr>
              <a:t>Rabu, 03 Juni 2009</a:t>
            </a:fld>
            <a:endParaRPr lang="en-US"/>
          </a:p>
        </p:txBody>
      </p:sp>
    </p:spTree>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3400" y="8305800"/>
            <a:ext cx="1371600" cy="685800"/>
          </a:xfrm>
          <a:prstGeom prst="rect">
            <a:avLst/>
          </a:prstGeom>
          <a:noFill/>
          <a:ln w="12700">
            <a:noFill/>
            <a:miter lim="800000"/>
            <a:headEnd/>
            <a:tailEnd/>
          </a:ln>
        </p:spPr>
        <p:txBody>
          <a:bodyPr wrap="none" anchor="ctr"/>
          <a:lstStyle/>
          <a:p>
            <a:endParaRPr lang="en-US"/>
          </a:p>
        </p:txBody>
      </p:sp>
      <p:sp>
        <p:nvSpPr>
          <p:cNvPr id="15363" name="Rectangle 3"/>
          <p:cNvSpPr>
            <a:spLocks noChangeArrowheads="1"/>
          </p:cNvSpPr>
          <p:nvPr/>
        </p:nvSpPr>
        <p:spPr bwMode="auto">
          <a:xfrm>
            <a:off x="2362200" y="8305800"/>
            <a:ext cx="2133600" cy="685800"/>
          </a:xfrm>
          <a:prstGeom prst="rect">
            <a:avLst/>
          </a:prstGeom>
          <a:noFill/>
          <a:ln w="12700">
            <a:noFill/>
            <a:miter lim="800000"/>
            <a:headEnd/>
            <a:tailEnd/>
          </a:ln>
        </p:spPr>
        <p:txBody>
          <a:bodyPr wrap="none" anchor="ctr"/>
          <a:lstStyle/>
          <a:p>
            <a:endParaRPr lang="en-US"/>
          </a:p>
        </p:txBody>
      </p:sp>
      <p:sp>
        <p:nvSpPr>
          <p:cNvPr id="15364" name="Rectangle 4"/>
          <p:cNvSpPr>
            <a:spLocks noChangeArrowheads="1"/>
          </p:cNvSpPr>
          <p:nvPr/>
        </p:nvSpPr>
        <p:spPr bwMode="auto">
          <a:xfrm>
            <a:off x="533400" y="8305800"/>
            <a:ext cx="1371600" cy="685800"/>
          </a:xfrm>
          <a:prstGeom prst="rect">
            <a:avLst/>
          </a:prstGeom>
          <a:noFill/>
          <a:ln w="12700">
            <a:noFill/>
            <a:miter lim="800000"/>
            <a:headEnd/>
            <a:tailEnd/>
          </a:ln>
        </p:spPr>
        <p:txBody>
          <a:bodyPr wrap="none" anchor="ctr"/>
          <a:lstStyle/>
          <a:p>
            <a:endParaRPr lang="en-US"/>
          </a:p>
        </p:txBody>
      </p:sp>
      <p:sp>
        <p:nvSpPr>
          <p:cNvPr id="15365" name="AutoShape 8"/>
          <p:cNvSpPr>
            <a:spLocks noChangeArrowheads="1"/>
          </p:cNvSpPr>
          <p:nvPr/>
        </p:nvSpPr>
        <p:spPr bwMode="auto">
          <a:xfrm>
            <a:off x="609600" y="7258051"/>
            <a:ext cx="457200" cy="762000"/>
          </a:xfrm>
          <a:prstGeom prst="rightArrow">
            <a:avLst>
              <a:gd name="adj1" fmla="val 55000"/>
              <a:gd name="adj2" fmla="val 75000"/>
            </a:avLst>
          </a:prstGeom>
          <a:solidFill>
            <a:schemeClr val="folHlink"/>
          </a:solidFill>
          <a:ln w="12700">
            <a:solidFill>
              <a:schemeClr val="hlink"/>
            </a:solidFill>
            <a:miter lim="800000"/>
            <a:headEnd/>
            <a:tailEnd/>
          </a:ln>
        </p:spPr>
        <p:txBody>
          <a:bodyPr wrap="none" anchor="ctr"/>
          <a:lstStyle/>
          <a:p>
            <a:endParaRPr lang="en-US"/>
          </a:p>
        </p:txBody>
      </p:sp>
      <p:sp>
        <p:nvSpPr>
          <p:cNvPr id="15366" name="Rectangle 10"/>
          <p:cNvSpPr>
            <a:spLocks noChangeArrowheads="1"/>
          </p:cNvSpPr>
          <p:nvPr/>
        </p:nvSpPr>
        <p:spPr bwMode="auto">
          <a:xfrm>
            <a:off x="1219200" y="539751"/>
            <a:ext cx="4419600" cy="749300"/>
          </a:xfrm>
          <a:prstGeom prst="rect">
            <a:avLst/>
          </a:prstGeom>
          <a:gradFill rotWithShape="0">
            <a:gsLst>
              <a:gs pos="0">
                <a:srgbClr val="FFFF66"/>
              </a:gs>
              <a:gs pos="100000">
                <a:srgbClr val="FFFF9D"/>
              </a:gs>
            </a:gsLst>
            <a:lin ang="5400000" scaled="1"/>
          </a:gradFill>
          <a:ln w="38100" cmpd="dbl">
            <a:solidFill>
              <a:schemeClr val="hlink"/>
            </a:solidFill>
            <a:miter lim="800000"/>
            <a:headEnd/>
            <a:tailEnd/>
          </a:ln>
        </p:spPr>
        <p:txBody>
          <a:bodyPr wrap="none" lIns="90488" tIns="44450" rIns="90488" bIns="44450" anchor="ctr"/>
          <a:lstStyle/>
          <a:p>
            <a:pPr algn="ctr"/>
            <a:r>
              <a:rPr lang="en-US" sz="2000" b="1">
                <a:latin typeface="Arial" charset="0"/>
              </a:rPr>
              <a:t>PENGERTIAN-PENGERTIAN</a:t>
            </a:r>
          </a:p>
        </p:txBody>
      </p:sp>
      <p:sp>
        <p:nvSpPr>
          <p:cNvPr id="15367" name="AutoShape 11" descr="Bouquet"/>
          <p:cNvSpPr>
            <a:spLocks noChangeArrowheads="1"/>
          </p:cNvSpPr>
          <p:nvPr/>
        </p:nvSpPr>
        <p:spPr bwMode="auto">
          <a:xfrm>
            <a:off x="990600" y="2133600"/>
            <a:ext cx="5403850" cy="1593851"/>
          </a:xfrm>
          <a:prstGeom prst="roundRect">
            <a:avLst>
              <a:gd name="adj" fmla="val 12458"/>
            </a:avLst>
          </a:prstGeom>
          <a:blipFill dpi="0" rotWithShape="0">
            <a:blip r:embed="rId3"/>
            <a:srcRect/>
            <a:tile tx="0" ty="0" sx="100000" sy="100000" flip="none" algn="tl"/>
          </a:blipFill>
          <a:ln w="12700">
            <a:solidFill>
              <a:schemeClr val="tx1"/>
            </a:solidFill>
            <a:round/>
            <a:headEnd/>
            <a:tailEnd/>
          </a:ln>
        </p:spPr>
        <p:txBody>
          <a:bodyPr lIns="90488" tIns="44450" rIns="90488" bIns="44450" anchor="ctr"/>
          <a:lstStyle/>
          <a:p>
            <a:r>
              <a:rPr lang="en-US" sz="1600" b="1">
                <a:solidFill>
                  <a:srgbClr val="FF0000"/>
                </a:solidFill>
                <a:latin typeface="Arial" charset="0"/>
              </a:rPr>
              <a:t>DOKUMEN </a:t>
            </a:r>
            <a:r>
              <a:rPr lang="en-US" sz="1600" b="1">
                <a:latin typeface="Arial" charset="0"/>
              </a:rPr>
              <a:t>ADALAH KERTAS YG BERISIKAN TULISAN YG MENGANDUNG ARTI &amp; MAKSUD TENTANG : PERBUATAN ; KEADAAN,  ATAU  KENYATAAN BAGI SESEORANG DAN ATAU PIHAK- PIHAK YG BERKEPENTINGAN</a:t>
            </a:r>
          </a:p>
        </p:txBody>
      </p:sp>
      <p:sp>
        <p:nvSpPr>
          <p:cNvPr id="15368" name="AutoShape 12" descr="Parchment"/>
          <p:cNvSpPr>
            <a:spLocks noChangeArrowheads="1"/>
          </p:cNvSpPr>
          <p:nvPr/>
        </p:nvSpPr>
        <p:spPr bwMode="auto">
          <a:xfrm>
            <a:off x="996951" y="3962400"/>
            <a:ext cx="5321300" cy="838200"/>
          </a:xfrm>
          <a:prstGeom prst="roundRect">
            <a:avLst>
              <a:gd name="adj" fmla="val 12458"/>
            </a:avLst>
          </a:prstGeom>
          <a:blipFill dpi="0" rotWithShape="0">
            <a:blip r:embed="rId4"/>
            <a:srcRect/>
            <a:tile tx="0" ty="0" sx="100000" sy="100000" flip="none" algn="tl"/>
          </a:blipFill>
          <a:ln w="12700">
            <a:solidFill>
              <a:schemeClr val="tx1"/>
            </a:solidFill>
            <a:round/>
            <a:headEnd/>
            <a:tailEnd/>
          </a:ln>
        </p:spPr>
        <p:txBody>
          <a:bodyPr lIns="90488" tIns="44450" rIns="90488" bIns="44450" anchor="ctr"/>
          <a:lstStyle/>
          <a:p>
            <a:r>
              <a:rPr lang="en-US" sz="1600" b="1">
                <a:solidFill>
                  <a:srgbClr val="FF0000"/>
                </a:solidFill>
                <a:latin typeface="Arial" charset="0"/>
              </a:rPr>
              <a:t>BENDA METERAI </a:t>
            </a:r>
            <a:r>
              <a:rPr lang="en-US" sz="1600" b="1">
                <a:latin typeface="Arial" charset="0"/>
              </a:rPr>
              <a:t>ADALAH METERAI TEMPEL &amp;  KERTAS  METERAI YG DIKELUARKAN OLEH PEMERINTAH RI</a:t>
            </a:r>
          </a:p>
        </p:txBody>
      </p:sp>
      <p:sp>
        <p:nvSpPr>
          <p:cNvPr id="15369" name="AutoShape 13" descr="Newsprint"/>
          <p:cNvSpPr>
            <a:spLocks noChangeArrowheads="1"/>
          </p:cNvSpPr>
          <p:nvPr/>
        </p:nvSpPr>
        <p:spPr bwMode="auto">
          <a:xfrm>
            <a:off x="1066801" y="7010400"/>
            <a:ext cx="5321300" cy="1600200"/>
          </a:xfrm>
          <a:prstGeom prst="roundRect">
            <a:avLst>
              <a:gd name="adj" fmla="val 12458"/>
            </a:avLst>
          </a:prstGeom>
          <a:blipFill dpi="0" rotWithShape="0">
            <a:blip r:embed="rId5"/>
            <a:srcRect/>
            <a:tile tx="0" ty="0" sx="100000" sy="100000" flip="none" algn="tl"/>
          </a:blipFill>
          <a:ln w="12700">
            <a:solidFill>
              <a:schemeClr val="tx1"/>
            </a:solidFill>
            <a:round/>
            <a:headEnd/>
            <a:tailEnd/>
          </a:ln>
        </p:spPr>
        <p:txBody>
          <a:bodyPr lIns="90488" tIns="44450" rIns="90488" bIns="44450" anchor="ctr"/>
          <a:lstStyle/>
          <a:p>
            <a:r>
              <a:rPr lang="en-US" sz="1600" b="1">
                <a:solidFill>
                  <a:srgbClr val="FF0000"/>
                </a:solidFill>
                <a:latin typeface="Arial" charset="0"/>
              </a:rPr>
              <a:t>PEMETERAIAN KEMUDIAN </a:t>
            </a:r>
            <a:r>
              <a:rPr lang="en-US" sz="1600" b="1">
                <a:latin typeface="Arial" charset="0"/>
              </a:rPr>
              <a:t>ADALAH SUATU CARA</a:t>
            </a:r>
          </a:p>
          <a:p>
            <a:r>
              <a:rPr lang="en-US" sz="1600" b="1">
                <a:latin typeface="Arial" charset="0"/>
              </a:rPr>
              <a:t> PELUNASAN BEA METERAI YG DILAKUKAN OLEH</a:t>
            </a:r>
          </a:p>
          <a:p>
            <a:r>
              <a:rPr lang="en-US" sz="1600" b="1">
                <a:latin typeface="Arial" charset="0"/>
              </a:rPr>
              <a:t> PEJABAT POS ATAS PERMINTAAN  PEMEGANG</a:t>
            </a:r>
          </a:p>
          <a:p>
            <a:r>
              <a:rPr lang="en-US" sz="1600" b="1">
                <a:latin typeface="Arial" charset="0"/>
              </a:rPr>
              <a:t> DOKUMEN YG BEA METERAINYA BELUM DILUNASI  SEBAGAIMANA MESTINYA</a:t>
            </a:r>
          </a:p>
        </p:txBody>
      </p:sp>
      <p:sp>
        <p:nvSpPr>
          <p:cNvPr id="15370" name="AutoShape 14" descr="Blue tissue paper"/>
          <p:cNvSpPr>
            <a:spLocks noChangeArrowheads="1"/>
          </p:cNvSpPr>
          <p:nvPr/>
        </p:nvSpPr>
        <p:spPr bwMode="auto">
          <a:xfrm>
            <a:off x="1073151" y="4965701"/>
            <a:ext cx="5321300" cy="1816100"/>
          </a:xfrm>
          <a:prstGeom prst="roundRect">
            <a:avLst>
              <a:gd name="adj" fmla="val 12458"/>
            </a:avLst>
          </a:prstGeom>
          <a:blipFill dpi="0" rotWithShape="0">
            <a:blip r:embed="rId6"/>
            <a:srcRect/>
            <a:tile tx="0" ty="0" sx="100000" sy="100000" flip="none" algn="tl"/>
          </a:blipFill>
          <a:ln w="12700">
            <a:solidFill>
              <a:schemeClr val="tx1"/>
            </a:solidFill>
            <a:round/>
            <a:headEnd/>
            <a:tailEnd/>
          </a:ln>
        </p:spPr>
        <p:txBody>
          <a:bodyPr lIns="90488" tIns="44450" rIns="90488" bIns="44450" anchor="ctr"/>
          <a:lstStyle/>
          <a:p>
            <a:r>
              <a:rPr lang="en-US" sz="1600" b="1">
                <a:solidFill>
                  <a:srgbClr val="FF0000"/>
                </a:solidFill>
                <a:latin typeface="Arial" charset="0"/>
              </a:rPr>
              <a:t>TANDA TANGAN </a:t>
            </a:r>
            <a:r>
              <a:rPr lang="en-US" sz="1600" b="1">
                <a:latin typeface="Arial" charset="0"/>
              </a:rPr>
              <a:t>ADALAH TANDA TANGAN SEBAGAIMANA LAZIMNYA DIPERGUNAKAN,     TERMASUK : PARAP; TERAAN ATAU CAP TANDA TANGAN /CAP PARAP; TERAAN CAP NAMA ATAU TANDA LAINNYA SEBAGAI PENGGANTI TANDA TANGAN</a:t>
            </a:r>
          </a:p>
        </p:txBody>
      </p:sp>
      <p:sp>
        <p:nvSpPr>
          <p:cNvPr id="15371" name="AutoShape 15"/>
          <p:cNvSpPr>
            <a:spLocks noChangeArrowheads="1"/>
          </p:cNvSpPr>
          <p:nvPr/>
        </p:nvSpPr>
        <p:spPr bwMode="auto">
          <a:xfrm>
            <a:off x="3276600" y="1371600"/>
            <a:ext cx="304800" cy="228600"/>
          </a:xfrm>
          <a:prstGeom prst="roundRect">
            <a:avLst>
              <a:gd name="adj" fmla="val 12458"/>
            </a:avLst>
          </a:prstGeom>
          <a:solidFill>
            <a:schemeClr val="folHlink"/>
          </a:solidFill>
          <a:ln w="12700">
            <a:solidFill>
              <a:schemeClr val="hlink"/>
            </a:solidFill>
            <a:round/>
            <a:headEnd/>
            <a:tailEnd/>
          </a:ln>
        </p:spPr>
        <p:txBody>
          <a:bodyPr wrap="none" anchor="ctr"/>
          <a:lstStyle/>
          <a:p>
            <a:endParaRPr lang="en-US"/>
          </a:p>
        </p:txBody>
      </p:sp>
      <p:sp>
        <p:nvSpPr>
          <p:cNvPr id="15372" name="AutoShape 16"/>
          <p:cNvSpPr>
            <a:spLocks noChangeArrowheads="1"/>
          </p:cNvSpPr>
          <p:nvPr/>
        </p:nvSpPr>
        <p:spPr bwMode="auto">
          <a:xfrm>
            <a:off x="228600" y="1600200"/>
            <a:ext cx="3352800" cy="304800"/>
          </a:xfrm>
          <a:prstGeom prst="roundRect">
            <a:avLst>
              <a:gd name="adj" fmla="val 12458"/>
            </a:avLst>
          </a:prstGeom>
          <a:solidFill>
            <a:schemeClr val="folHlink"/>
          </a:solidFill>
          <a:ln w="12700">
            <a:solidFill>
              <a:schemeClr val="hlink"/>
            </a:solidFill>
            <a:round/>
            <a:headEnd/>
            <a:tailEnd/>
          </a:ln>
        </p:spPr>
        <p:txBody>
          <a:bodyPr wrap="none" anchor="ctr"/>
          <a:lstStyle/>
          <a:p>
            <a:endParaRPr lang="en-US"/>
          </a:p>
        </p:txBody>
      </p:sp>
      <p:sp>
        <p:nvSpPr>
          <p:cNvPr id="15373" name="AutoShape 17"/>
          <p:cNvSpPr>
            <a:spLocks noChangeArrowheads="1"/>
          </p:cNvSpPr>
          <p:nvPr/>
        </p:nvSpPr>
        <p:spPr bwMode="auto">
          <a:xfrm>
            <a:off x="228600" y="1905000"/>
            <a:ext cx="381000" cy="5943600"/>
          </a:xfrm>
          <a:prstGeom prst="roundRect">
            <a:avLst>
              <a:gd name="adj" fmla="val 12458"/>
            </a:avLst>
          </a:prstGeom>
          <a:solidFill>
            <a:schemeClr val="folHlink"/>
          </a:solidFill>
          <a:ln w="12700">
            <a:solidFill>
              <a:schemeClr val="hlink"/>
            </a:solidFill>
            <a:round/>
            <a:headEnd/>
            <a:tailEnd/>
          </a:ln>
        </p:spPr>
        <p:txBody>
          <a:bodyPr wrap="none" anchor="ctr"/>
          <a:lstStyle/>
          <a:p>
            <a:endParaRPr lang="en-US"/>
          </a:p>
        </p:txBody>
      </p:sp>
      <p:sp>
        <p:nvSpPr>
          <p:cNvPr id="15374" name="AutoShape 20"/>
          <p:cNvSpPr>
            <a:spLocks noChangeArrowheads="1"/>
          </p:cNvSpPr>
          <p:nvPr/>
        </p:nvSpPr>
        <p:spPr bwMode="auto">
          <a:xfrm>
            <a:off x="609600" y="5410200"/>
            <a:ext cx="457200" cy="762000"/>
          </a:xfrm>
          <a:prstGeom prst="rightArrow">
            <a:avLst>
              <a:gd name="adj1" fmla="val 55000"/>
              <a:gd name="adj2" fmla="val 75000"/>
            </a:avLst>
          </a:prstGeom>
          <a:solidFill>
            <a:schemeClr val="folHlink"/>
          </a:solidFill>
          <a:ln w="12700">
            <a:solidFill>
              <a:schemeClr val="hlink"/>
            </a:solidFill>
            <a:miter lim="800000"/>
            <a:headEnd/>
            <a:tailEnd/>
          </a:ln>
        </p:spPr>
        <p:txBody>
          <a:bodyPr wrap="none" anchor="ctr"/>
          <a:lstStyle/>
          <a:p>
            <a:endParaRPr lang="en-US"/>
          </a:p>
        </p:txBody>
      </p:sp>
      <p:sp>
        <p:nvSpPr>
          <p:cNvPr id="15375" name="AutoShape 21"/>
          <p:cNvSpPr>
            <a:spLocks noChangeArrowheads="1"/>
          </p:cNvSpPr>
          <p:nvPr/>
        </p:nvSpPr>
        <p:spPr bwMode="auto">
          <a:xfrm>
            <a:off x="609600" y="3962400"/>
            <a:ext cx="457200" cy="762000"/>
          </a:xfrm>
          <a:prstGeom prst="rightArrow">
            <a:avLst>
              <a:gd name="adj1" fmla="val 55000"/>
              <a:gd name="adj2" fmla="val 75000"/>
            </a:avLst>
          </a:prstGeom>
          <a:solidFill>
            <a:schemeClr val="folHlink"/>
          </a:solidFill>
          <a:ln w="12700">
            <a:solidFill>
              <a:schemeClr val="hlink"/>
            </a:solidFill>
            <a:miter lim="800000"/>
            <a:headEnd/>
            <a:tailEnd/>
          </a:ln>
        </p:spPr>
        <p:txBody>
          <a:bodyPr wrap="none" anchor="ctr"/>
          <a:lstStyle/>
          <a:p>
            <a:endParaRPr lang="en-US"/>
          </a:p>
        </p:txBody>
      </p:sp>
      <p:sp>
        <p:nvSpPr>
          <p:cNvPr id="15376" name="AutoShape 22"/>
          <p:cNvSpPr>
            <a:spLocks noChangeArrowheads="1"/>
          </p:cNvSpPr>
          <p:nvPr/>
        </p:nvSpPr>
        <p:spPr bwMode="auto">
          <a:xfrm>
            <a:off x="609600" y="2514600"/>
            <a:ext cx="457200" cy="762000"/>
          </a:xfrm>
          <a:prstGeom prst="rightArrow">
            <a:avLst>
              <a:gd name="adj1" fmla="val 55000"/>
              <a:gd name="adj2" fmla="val 75000"/>
            </a:avLst>
          </a:prstGeom>
          <a:solidFill>
            <a:schemeClr val="folHlink"/>
          </a:solidFill>
          <a:ln w="12700">
            <a:solidFill>
              <a:schemeClr val="hlink"/>
            </a:solidFill>
            <a:miter lim="800000"/>
            <a:headEnd/>
            <a:tailEnd/>
          </a:ln>
        </p:spPr>
        <p:txBody>
          <a:bodyPr wrap="none" anchor="ctr"/>
          <a:lstStyle/>
          <a:p>
            <a:endParaRPr lang="en-US"/>
          </a:p>
        </p:txBody>
      </p:sp>
      <p:sp>
        <p:nvSpPr>
          <p:cNvPr id="17" name="Date Placeholder 16"/>
          <p:cNvSpPr>
            <a:spLocks noGrp="1"/>
          </p:cNvSpPr>
          <p:nvPr>
            <p:ph type="dt" sz="quarter" idx="10"/>
          </p:nvPr>
        </p:nvSpPr>
        <p:spPr/>
        <p:txBody>
          <a:bodyPr/>
          <a:lstStyle/>
          <a:p>
            <a:pPr>
              <a:defRPr/>
            </a:pPr>
            <a:fld id="{CD603906-4D27-4BC5-8917-294961730BAB}" type="datetime2">
              <a:rPr lang="id-ID"/>
              <a:pPr>
                <a:defRPr/>
              </a:pPr>
              <a:t>Rabu, 03 Juni 2009</a:t>
            </a:fld>
            <a:endParaRPr lang="en-US"/>
          </a:p>
        </p:txBody>
      </p:sp>
    </p:spTree>
  </p:cSld>
  <p:clrMapOvr>
    <a:masterClrMapping/>
  </p:clrMapOvr>
  <p:transition spd="slow">
    <p:pull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533400" y="7372351"/>
            <a:ext cx="1371600" cy="685800"/>
          </a:xfrm>
          <a:prstGeom prst="rect">
            <a:avLst/>
          </a:prstGeom>
          <a:noFill/>
          <a:ln w="12700">
            <a:noFill/>
            <a:miter lim="800000"/>
            <a:headEnd/>
            <a:tailEnd/>
          </a:ln>
        </p:spPr>
        <p:txBody>
          <a:bodyPr wrap="none" anchor="ctr"/>
          <a:lstStyle/>
          <a:p>
            <a:endParaRPr lang="en-US"/>
          </a:p>
        </p:txBody>
      </p:sp>
      <p:sp>
        <p:nvSpPr>
          <p:cNvPr id="16387" name="Rectangle 3"/>
          <p:cNvSpPr>
            <a:spLocks noChangeArrowheads="1"/>
          </p:cNvSpPr>
          <p:nvPr/>
        </p:nvSpPr>
        <p:spPr bwMode="auto">
          <a:xfrm>
            <a:off x="2362200" y="7372351"/>
            <a:ext cx="2133600" cy="685800"/>
          </a:xfrm>
          <a:prstGeom prst="rect">
            <a:avLst/>
          </a:prstGeom>
          <a:noFill/>
          <a:ln w="12700">
            <a:noFill/>
            <a:miter lim="800000"/>
            <a:headEnd/>
            <a:tailEnd/>
          </a:ln>
        </p:spPr>
        <p:txBody>
          <a:bodyPr wrap="none" anchor="ctr"/>
          <a:lstStyle/>
          <a:p>
            <a:endParaRPr lang="en-US"/>
          </a:p>
        </p:txBody>
      </p:sp>
      <p:sp>
        <p:nvSpPr>
          <p:cNvPr id="16388" name="Rectangle 4"/>
          <p:cNvSpPr>
            <a:spLocks noChangeArrowheads="1"/>
          </p:cNvSpPr>
          <p:nvPr/>
        </p:nvSpPr>
        <p:spPr bwMode="auto">
          <a:xfrm>
            <a:off x="1657350" y="615949"/>
            <a:ext cx="3536950" cy="679451"/>
          </a:xfrm>
          <a:prstGeom prst="rect">
            <a:avLst/>
          </a:prstGeom>
          <a:gradFill rotWithShape="0">
            <a:gsLst>
              <a:gs pos="0">
                <a:srgbClr val="FFFF66"/>
              </a:gs>
              <a:gs pos="100000">
                <a:srgbClr val="FFFF9D"/>
              </a:gs>
            </a:gsLst>
            <a:lin ang="5400000" scaled="1"/>
          </a:gradFill>
          <a:ln w="38100" cmpd="dbl">
            <a:solidFill>
              <a:schemeClr val="hlink"/>
            </a:solidFill>
            <a:miter lim="800000"/>
            <a:headEnd/>
            <a:tailEnd/>
          </a:ln>
        </p:spPr>
        <p:txBody>
          <a:bodyPr lIns="90488" tIns="44450" rIns="90488" bIns="44450" anchor="ctr"/>
          <a:lstStyle/>
          <a:p>
            <a:pPr algn="ctr"/>
            <a:r>
              <a:rPr lang="en-US" sz="2000" b="1">
                <a:latin typeface="Arial" charset="0"/>
              </a:rPr>
              <a:t> OBJEK BEA METERAI</a:t>
            </a:r>
            <a:r>
              <a:rPr lang="en-US" sz="1600" b="1">
                <a:latin typeface="Arial" charset="0"/>
              </a:rPr>
              <a:t> </a:t>
            </a:r>
          </a:p>
        </p:txBody>
      </p:sp>
      <p:sp>
        <p:nvSpPr>
          <p:cNvPr id="16389" name="Rectangle 7"/>
          <p:cNvSpPr>
            <a:spLocks noChangeArrowheads="1"/>
          </p:cNvSpPr>
          <p:nvPr/>
        </p:nvSpPr>
        <p:spPr bwMode="auto">
          <a:xfrm>
            <a:off x="381000" y="2057402"/>
            <a:ext cx="6096000" cy="1019175"/>
          </a:xfrm>
          <a:prstGeom prst="rect">
            <a:avLst/>
          </a:prstGeom>
          <a:solidFill>
            <a:srgbClr val="FFFFCC"/>
          </a:solidFill>
          <a:ln w="12700">
            <a:solidFill>
              <a:schemeClr val="tx1"/>
            </a:solidFill>
            <a:miter lim="800000"/>
            <a:headEnd/>
            <a:tailEnd/>
          </a:ln>
        </p:spPr>
        <p:txBody>
          <a:bodyPr wrap="none" anchor="ctr"/>
          <a:lstStyle/>
          <a:p>
            <a:endParaRPr lang="en-US"/>
          </a:p>
        </p:txBody>
      </p:sp>
      <p:sp>
        <p:nvSpPr>
          <p:cNvPr id="16390" name="Rectangle 11"/>
          <p:cNvSpPr>
            <a:spLocks noChangeArrowheads="1"/>
          </p:cNvSpPr>
          <p:nvPr/>
        </p:nvSpPr>
        <p:spPr bwMode="auto">
          <a:xfrm>
            <a:off x="533400" y="2209801"/>
            <a:ext cx="6019800" cy="736099"/>
          </a:xfrm>
          <a:prstGeom prst="rect">
            <a:avLst/>
          </a:prstGeom>
          <a:noFill/>
          <a:ln w="12700">
            <a:noFill/>
            <a:miter lim="800000"/>
            <a:headEnd/>
            <a:tailEnd/>
          </a:ln>
        </p:spPr>
        <p:txBody>
          <a:bodyPr lIns="90488" tIns="44450" rIns="90488" bIns="44450">
            <a:spAutoFit/>
          </a:bodyPr>
          <a:lstStyle/>
          <a:p>
            <a:pPr marL="228600" indent="-228600" algn="just">
              <a:spcBef>
                <a:spcPct val="50000"/>
              </a:spcBef>
              <a:buFontTx/>
              <a:buAutoNum type="arabicPeriod"/>
            </a:pPr>
            <a:r>
              <a:rPr lang="en-US" sz="1400" b="1">
                <a:latin typeface="Arial Narrow" pitchFamily="34" charset="0"/>
              </a:rPr>
              <a:t>Surat perjanjian dan surat-surat lainnya yang  dibuat dengan tujuan untuk digunakan sebagai alat pembuktian mengenai perbuatan, kenyataan/ keadaan yang bersifat perdata (a.l. Surat Kuasa, Surat Hibah, Surat Pernyataan) </a:t>
            </a:r>
          </a:p>
        </p:txBody>
      </p:sp>
      <p:sp>
        <p:nvSpPr>
          <p:cNvPr id="16391" name="Rectangle 13"/>
          <p:cNvSpPr>
            <a:spLocks noChangeArrowheads="1"/>
          </p:cNvSpPr>
          <p:nvPr/>
        </p:nvSpPr>
        <p:spPr bwMode="auto">
          <a:xfrm>
            <a:off x="381000" y="3076575"/>
            <a:ext cx="6096000" cy="381000"/>
          </a:xfrm>
          <a:prstGeom prst="rect">
            <a:avLst/>
          </a:prstGeom>
          <a:solidFill>
            <a:srgbClr val="CCCCFF"/>
          </a:solidFill>
          <a:ln w="12700">
            <a:solidFill>
              <a:schemeClr val="tx1"/>
            </a:solidFill>
            <a:miter lim="800000"/>
            <a:headEnd/>
            <a:tailEnd/>
          </a:ln>
        </p:spPr>
        <p:txBody>
          <a:bodyPr wrap="none" anchor="ctr"/>
          <a:lstStyle/>
          <a:p>
            <a:endParaRPr lang="en-US"/>
          </a:p>
        </p:txBody>
      </p:sp>
      <p:sp>
        <p:nvSpPr>
          <p:cNvPr id="16392" name="Rectangle 15"/>
          <p:cNvSpPr>
            <a:spLocks noChangeArrowheads="1"/>
          </p:cNvSpPr>
          <p:nvPr/>
        </p:nvSpPr>
        <p:spPr bwMode="auto">
          <a:xfrm>
            <a:off x="534988" y="3154363"/>
            <a:ext cx="5865812" cy="305212"/>
          </a:xfrm>
          <a:prstGeom prst="rect">
            <a:avLst/>
          </a:prstGeom>
          <a:noFill/>
          <a:ln w="12700">
            <a:noFill/>
            <a:miter lim="800000"/>
            <a:headEnd/>
            <a:tailEnd/>
          </a:ln>
        </p:spPr>
        <p:txBody>
          <a:bodyPr lIns="90488" tIns="44450" rIns="90488" bIns="44450">
            <a:spAutoFit/>
          </a:bodyPr>
          <a:lstStyle/>
          <a:p>
            <a:pPr marL="288925" indent="-288925" algn="just">
              <a:spcBef>
                <a:spcPct val="50000"/>
              </a:spcBef>
            </a:pPr>
            <a:r>
              <a:rPr lang="en-US" sz="1400" b="1">
                <a:latin typeface="Arial Narrow" pitchFamily="34" charset="0"/>
              </a:rPr>
              <a:t>2.   Akta-akta Notaris termasuk salinannya</a:t>
            </a:r>
          </a:p>
        </p:txBody>
      </p:sp>
      <p:sp>
        <p:nvSpPr>
          <p:cNvPr id="16393" name="Rectangle 17"/>
          <p:cNvSpPr>
            <a:spLocks noChangeArrowheads="1"/>
          </p:cNvSpPr>
          <p:nvPr/>
        </p:nvSpPr>
        <p:spPr bwMode="auto">
          <a:xfrm>
            <a:off x="381000" y="3429000"/>
            <a:ext cx="6096000" cy="381000"/>
          </a:xfrm>
          <a:prstGeom prst="rect">
            <a:avLst/>
          </a:prstGeom>
          <a:solidFill>
            <a:srgbClr val="FFCCCC"/>
          </a:solidFill>
          <a:ln w="12700">
            <a:solidFill>
              <a:schemeClr val="tx1"/>
            </a:solidFill>
            <a:miter lim="800000"/>
            <a:headEnd/>
            <a:tailEnd/>
          </a:ln>
        </p:spPr>
        <p:txBody>
          <a:bodyPr wrap="none" anchor="ctr"/>
          <a:lstStyle/>
          <a:p>
            <a:endParaRPr lang="en-US"/>
          </a:p>
        </p:txBody>
      </p:sp>
      <p:sp>
        <p:nvSpPr>
          <p:cNvPr id="16394" name="Rectangle 19"/>
          <p:cNvSpPr>
            <a:spLocks noChangeArrowheads="1"/>
          </p:cNvSpPr>
          <p:nvPr/>
        </p:nvSpPr>
        <p:spPr bwMode="auto">
          <a:xfrm>
            <a:off x="533401" y="3505200"/>
            <a:ext cx="5789613" cy="305212"/>
          </a:xfrm>
          <a:prstGeom prst="rect">
            <a:avLst/>
          </a:prstGeom>
          <a:noFill/>
          <a:ln w="12700">
            <a:noFill/>
            <a:miter lim="800000"/>
            <a:headEnd/>
            <a:tailEnd/>
          </a:ln>
        </p:spPr>
        <p:txBody>
          <a:bodyPr lIns="90488" tIns="44450" rIns="90488" bIns="44450">
            <a:spAutoFit/>
          </a:bodyPr>
          <a:lstStyle/>
          <a:p>
            <a:pPr marL="288925" indent="-288925" algn="just">
              <a:spcBef>
                <a:spcPct val="50000"/>
              </a:spcBef>
            </a:pPr>
            <a:r>
              <a:rPr lang="en-US" sz="1400" b="1">
                <a:latin typeface="Arial Narrow" pitchFamily="34" charset="0"/>
              </a:rPr>
              <a:t>3.  Akta-akta yang dibuat oleh PPAT termasuk rangkap-rangkapnya</a:t>
            </a:r>
          </a:p>
        </p:txBody>
      </p:sp>
      <p:sp>
        <p:nvSpPr>
          <p:cNvPr id="16395" name="Rectangle 21"/>
          <p:cNvSpPr>
            <a:spLocks noChangeArrowheads="1"/>
          </p:cNvSpPr>
          <p:nvPr/>
        </p:nvSpPr>
        <p:spPr bwMode="auto">
          <a:xfrm>
            <a:off x="381000" y="3810000"/>
            <a:ext cx="6096000" cy="4724400"/>
          </a:xfrm>
          <a:prstGeom prst="rect">
            <a:avLst/>
          </a:prstGeom>
          <a:solidFill>
            <a:srgbClr val="CCFFCC"/>
          </a:solidFill>
          <a:ln w="12700">
            <a:solidFill>
              <a:schemeClr val="tx1"/>
            </a:solidFill>
            <a:miter lim="800000"/>
            <a:headEnd/>
            <a:tailEnd/>
          </a:ln>
        </p:spPr>
        <p:txBody>
          <a:bodyPr wrap="none" anchor="ctr"/>
          <a:lstStyle/>
          <a:p>
            <a:endParaRPr lang="en-US"/>
          </a:p>
        </p:txBody>
      </p:sp>
      <p:sp>
        <p:nvSpPr>
          <p:cNvPr id="16396" name="Rectangle 23"/>
          <p:cNvSpPr>
            <a:spLocks noChangeArrowheads="1"/>
          </p:cNvSpPr>
          <p:nvPr/>
        </p:nvSpPr>
        <p:spPr bwMode="auto">
          <a:xfrm>
            <a:off x="508000" y="3838577"/>
            <a:ext cx="5892800" cy="4721805"/>
          </a:xfrm>
          <a:prstGeom prst="rect">
            <a:avLst/>
          </a:prstGeom>
          <a:noFill/>
          <a:ln w="12700">
            <a:noFill/>
            <a:miter lim="800000"/>
            <a:headEnd/>
            <a:tailEnd/>
          </a:ln>
        </p:spPr>
        <p:txBody>
          <a:bodyPr lIns="90488" tIns="44450" rIns="90488" bIns="44450">
            <a:spAutoFit/>
          </a:bodyPr>
          <a:lstStyle/>
          <a:p>
            <a:pPr marL="406400" indent="-406400" algn="just">
              <a:spcBef>
                <a:spcPct val="50000"/>
              </a:spcBef>
              <a:tabLst>
                <a:tab pos="177800" algn="l"/>
              </a:tabLst>
            </a:pPr>
            <a:r>
              <a:rPr lang="en-US" sz="1400" b="1">
                <a:latin typeface="Arial Narrow" pitchFamily="34" charset="0"/>
              </a:rPr>
              <a:t>4. Surat yang memuat jumlah uang :</a:t>
            </a:r>
          </a:p>
          <a:p>
            <a:pPr marL="406400" indent="-406400" algn="just">
              <a:spcBef>
                <a:spcPct val="50000"/>
              </a:spcBef>
              <a:tabLst>
                <a:tab pos="177800" algn="l"/>
              </a:tabLst>
            </a:pPr>
            <a:r>
              <a:rPr lang="en-US" sz="1400" b="1">
                <a:latin typeface="Arial Narrow" pitchFamily="34" charset="0"/>
              </a:rPr>
              <a:t>	1)  yg menyebutkan penerimaan uang</a:t>
            </a:r>
          </a:p>
          <a:p>
            <a:pPr marL="406400" indent="-406400" algn="just">
              <a:spcBef>
                <a:spcPct val="50000"/>
              </a:spcBef>
              <a:tabLst>
                <a:tab pos="177800" algn="l"/>
              </a:tabLst>
            </a:pPr>
            <a:r>
              <a:rPr lang="en-US" sz="1400" b="1">
                <a:latin typeface="Arial Narrow" pitchFamily="34" charset="0"/>
              </a:rPr>
              <a:t>	2) yg menyatakan pembukuan uang atau penyimpanan uang dlm rekening             di Bank</a:t>
            </a:r>
          </a:p>
          <a:p>
            <a:pPr marL="406400" indent="-406400" algn="just">
              <a:spcBef>
                <a:spcPct val="50000"/>
              </a:spcBef>
              <a:tabLst>
                <a:tab pos="177800" algn="l"/>
              </a:tabLst>
            </a:pPr>
            <a:r>
              <a:rPr lang="en-US" sz="1400" b="1">
                <a:latin typeface="Arial Narrow" pitchFamily="34" charset="0"/>
              </a:rPr>
              <a:t>	3)  yg berisi pemberitahuan saldo rekening di Bank</a:t>
            </a:r>
          </a:p>
          <a:p>
            <a:pPr marL="406400" indent="-406400" algn="just">
              <a:spcBef>
                <a:spcPct val="50000"/>
              </a:spcBef>
              <a:tabLst>
                <a:tab pos="177800" algn="l"/>
              </a:tabLst>
            </a:pPr>
            <a:r>
              <a:rPr lang="en-US" sz="1400" b="1">
                <a:latin typeface="Arial Narrow" pitchFamily="34" charset="0"/>
              </a:rPr>
              <a:t>	4)	yg berisi pengakuan bahwa utang uang seluruhnya atau sebagian telah</a:t>
            </a:r>
          </a:p>
          <a:p>
            <a:pPr marL="406400" indent="-406400" algn="just">
              <a:spcBef>
                <a:spcPct val="50000"/>
              </a:spcBef>
              <a:tabLst>
                <a:tab pos="177800" algn="l"/>
              </a:tabLst>
            </a:pPr>
            <a:r>
              <a:rPr lang="en-US" sz="1400" b="1">
                <a:latin typeface="Arial Narrow" pitchFamily="34" charset="0"/>
              </a:rPr>
              <a:t>         dilunasi atau diperhitungkan</a:t>
            </a:r>
          </a:p>
          <a:p>
            <a:pPr marL="406400" indent="-406400" algn="just">
              <a:spcBef>
                <a:spcPct val="50000"/>
              </a:spcBef>
              <a:tabLst>
                <a:tab pos="177800" algn="l"/>
              </a:tabLst>
            </a:pPr>
            <a:r>
              <a:rPr lang="en-US" sz="1400" b="1">
                <a:latin typeface="Arial Narrow" pitchFamily="34" charset="0"/>
              </a:rPr>
              <a:t>5. Surat berharga seperti wesel, promes, aksep </a:t>
            </a:r>
          </a:p>
          <a:p>
            <a:pPr marL="406400" indent="-406400" algn="just">
              <a:spcBef>
                <a:spcPct val="50000"/>
              </a:spcBef>
              <a:tabLst>
                <a:tab pos="177800" algn="l"/>
              </a:tabLst>
            </a:pPr>
            <a:r>
              <a:rPr lang="en-US" sz="1400" b="1">
                <a:latin typeface="Arial Narrow" pitchFamily="34" charset="0"/>
              </a:rPr>
              <a:t>6. Efek dengan nama dan dalam bentuk apapun</a:t>
            </a:r>
          </a:p>
          <a:p>
            <a:pPr marL="406400" indent="-406400" algn="just">
              <a:spcBef>
                <a:spcPct val="50000"/>
              </a:spcBef>
              <a:tabLst>
                <a:tab pos="177800" algn="l"/>
              </a:tabLst>
            </a:pPr>
            <a:r>
              <a:rPr lang="en-US" sz="1400" b="1">
                <a:latin typeface="Arial Narrow" pitchFamily="34" charset="0"/>
              </a:rPr>
              <a:t>7. Sekumpulan Efek dengan nama dan dalam bentuk apapun yang tercantum dalam surat kolektif</a:t>
            </a:r>
          </a:p>
          <a:p>
            <a:pPr marL="406400" indent="-406400" algn="just">
              <a:spcBef>
                <a:spcPct val="50000"/>
              </a:spcBef>
              <a:tabLst>
                <a:tab pos="177800" algn="l"/>
              </a:tabLst>
            </a:pPr>
            <a:r>
              <a:rPr lang="en-US" sz="1400" b="1">
                <a:latin typeface="Arial Narrow" pitchFamily="34" charset="0"/>
              </a:rPr>
              <a:t>8. Dokumen yang akan digunakan sebagai alat pembuktian di muka pengadilan </a:t>
            </a:r>
          </a:p>
          <a:p>
            <a:pPr marL="406400" indent="-406400" algn="just">
              <a:spcBef>
                <a:spcPct val="50000"/>
              </a:spcBef>
              <a:tabLst>
                <a:tab pos="177800" algn="l"/>
              </a:tabLst>
            </a:pPr>
            <a:r>
              <a:rPr lang="en-US" sz="1400" b="1">
                <a:latin typeface="Arial Narrow" pitchFamily="34" charset="0"/>
              </a:rPr>
              <a:t>	1) surat-surat biasa dan surat kerumah tanggaan</a:t>
            </a:r>
          </a:p>
          <a:p>
            <a:pPr marL="406400" indent="-406400" algn="just">
              <a:spcBef>
                <a:spcPct val="50000"/>
              </a:spcBef>
              <a:tabLst>
                <a:tab pos="177800" algn="l"/>
              </a:tabLst>
            </a:pPr>
            <a:r>
              <a:rPr lang="en-US" sz="1400" b="1">
                <a:latin typeface="Arial Narrow" pitchFamily="34" charset="0"/>
              </a:rPr>
              <a:t>	2) surat-surat yang semula tidak dikenakan Bea Meterai berdasarkan tujuannya, jika digunakan untuk tujuan lain atau digunakan oleh orang lain, lain dari maksud semula</a:t>
            </a:r>
          </a:p>
        </p:txBody>
      </p:sp>
      <p:sp>
        <p:nvSpPr>
          <p:cNvPr id="16397" name="Line 28"/>
          <p:cNvSpPr>
            <a:spLocks noChangeShapeType="1"/>
          </p:cNvSpPr>
          <p:nvPr/>
        </p:nvSpPr>
        <p:spPr bwMode="auto">
          <a:xfrm>
            <a:off x="381000" y="5943600"/>
            <a:ext cx="6096000" cy="0"/>
          </a:xfrm>
          <a:prstGeom prst="line">
            <a:avLst/>
          </a:prstGeom>
          <a:noFill/>
          <a:ln w="12700">
            <a:solidFill>
              <a:schemeClr val="tx1"/>
            </a:solidFill>
            <a:round/>
            <a:headEnd/>
            <a:tailEnd/>
          </a:ln>
        </p:spPr>
        <p:txBody>
          <a:bodyPr wrap="none" anchor="ctr"/>
          <a:lstStyle/>
          <a:p>
            <a:endParaRPr lang="en-US"/>
          </a:p>
        </p:txBody>
      </p:sp>
      <p:sp>
        <p:nvSpPr>
          <p:cNvPr id="16398" name="Line 29"/>
          <p:cNvSpPr>
            <a:spLocks noChangeShapeType="1"/>
          </p:cNvSpPr>
          <p:nvPr/>
        </p:nvSpPr>
        <p:spPr bwMode="auto">
          <a:xfrm>
            <a:off x="381000" y="7162800"/>
            <a:ext cx="6096000" cy="0"/>
          </a:xfrm>
          <a:prstGeom prst="line">
            <a:avLst/>
          </a:prstGeom>
          <a:noFill/>
          <a:ln w="12700">
            <a:solidFill>
              <a:schemeClr val="tx1"/>
            </a:solidFill>
            <a:round/>
            <a:headEnd/>
            <a:tailEnd/>
          </a:ln>
        </p:spPr>
        <p:txBody>
          <a:bodyPr wrap="none" anchor="ctr"/>
          <a:lstStyle/>
          <a:p>
            <a:endParaRPr lang="en-US"/>
          </a:p>
        </p:txBody>
      </p:sp>
      <p:sp>
        <p:nvSpPr>
          <p:cNvPr id="16399" name="Line 30"/>
          <p:cNvSpPr>
            <a:spLocks noChangeShapeType="1"/>
          </p:cNvSpPr>
          <p:nvPr/>
        </p:nvSpPr>
        <p:spPr bwMode="auto">
          <a:xfrm>
            <a:off x="393700" y="6248400"/>
            <a:ext cx="6096000" cy="0"/>
          </a:xfrm>
          <a:prstGeom prst="line">
            <a:avLst/>
          </a:prstGeom>
          <a:noFill/>
          <a:ln w="12700">
            <a:solidFill>
              <a:schemeClr val="tx1"/>
            </a:solidFill>
            <a:round/>
            <a:headEnd/>
            <a:tailEnd/>
          </a:ln>
        </p:spPr>
        <p:txBody>
          <a:bodyPr wrap="none" anchor="ctr"/>
          <a:lstStyle/>
          <a:p>
            <a:endParaRPr lang="en-US"/>
          </a:p>
        </p:txBody>
      </p:sp>
      <p:sp>
        <p:nvSpPr>
          <p:cNvPr id="16400" name="AutoShape 32"/>
          <p:cNvSpPr>
            <a:spLocks noChangeArrowheads="1"/>
          </p:cNvSpPr>
          <p:nvPr/>
        </p:nvSpPr>
        <p:spPr bwMode="auto">
          <a:xfrm>
            <a:off x="2971800" y="1600200"/>
            <a:ext cx="914400" cy="304800"/>
          </a:xfrm>
          <a:prstGeom prst="downArrow">
            <a:avLst>
              <a:gd name="adj1" fmla="val 36111"/>
              <a:gd name="adj2" fmla="val 58333"/>
            </a:avLst>
          </a:prstGeom>
          <a:solidFill>
            <a:schemeClr val="folHlink"/>
          </a:solidFill>
          <a:ln w="12700">
            <a:solidFill>
              <a:schemeClr val="hlink"/>
            </a:solidFill>
            <a:miter lim="800000"/>
            <a:headEnd/>
            <a:tailEnd/>
          </a:ln>
        </p:spPr>
        <p:txBody>
          <a:bodyPr wrap="none" anchor="ctr"/>
          <a:lstStyle/>
          <a:p>
            <a:endParaRPr lang="en-US"/>
          </a:p>
        </p:txBody>
      </p:sp>
      <p:sp>
        <p:nvSpPr>
          <p:cNvPr id="17" name="Date Placeholder 16"/>
          <p:cNvSpPr>
            <a:spLocks noGrp="1"/>
          </p:cNvSpPr>
          <p:nvPr>
            <p:ph type="dt" sz="quarter" idx="10"/>
          </p:nvPr>
        </p:nvSpPr>
        <p:spPr/>
        <p:txBody>
          <a:bodyPr/>
          <a:lstStyle/>
          <a:p>
            <a:pPr>
              <a:defRPr/>
            </a:pPr>
            <a:fld id="{C9BEDB9E-193A-4C1E-B4EC-3064772CE2CB}" type="datetime2">
              <a:rPr lang="id-ID"/>
              <a:pPr>
                <a:defRPr/>
              </a:pPr>
              <a:t>Rabu, 03 Juni 2009</a:t>
            </a:fld>
            <a:endParaRPr lang="en-US"/>
          </a:p>
        </p:txBody>
      </p:sp>
    </p:spTree>
  </p:cSld>
  <p:clrMapOvr>
    <a:masterClrMapping/>
  </p:clrMapOvr>
  <p:transition spd="slow">
    <p:cover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050"/>
          <p:cNvSpPr>
            <a:spLocks noChangeArrowheads="1"/>
          </p:cNvSpPr>
          <p:nvPr/>
        </p:nvSpPr>
        <p:spPr bwMode="auto">
          <a:xfrm>
            <a:off x="1028700" y="2743200"/>
            <a:ext cx="4800600" cy="2286000"/>
          </a:xfrm>
          <a:prstGeom prst="roundRect">
            <a:avLst>
              <a:gd name="adj" fmla="val 12458"/>
            </a:avLst>
          </a:prstGeom>
          <a:gradFill rotWithShape="0">
            <a:gsLst>
              <a:gs pos="0">
                <a:srgbClr val="FFCCCC"/>
              </a:gs>
              <a:gs pos="100000">
                <a:srgbClr val="FFDEDE"/>
              </a:gs>
            </a:gsLst>
            <a:lin ang="5400000" scaled="1"/>
          </a:gradFill>
          <a:ln w="12700">
            <a:solidFill>
              <a:schemeClr val="tx1"/>
            </a:solidFill>
            <a:round/>
            <a:headEnd/>
            <a:tailEnd/>
          </a:ln>
        </p:spPr>
        <p:txBody>
          <a:bodyPr lIns="90488" tIns="44450" rIns="90488" bIns="44450" anchor="ctr"/>
          <a:lstStyle/>
          <a:p>
            <a:r>
              <a:rPr lang="en-US" sz="1800" b="1" dirty="0">
                <a:latin typeface="Arial" charset="0"/>
              </a:rPr>
              <a:t>BERDASARKAN PERATURAN PEMERINTAH NO. 24 TAHUN 2000 TARIF BEA METERAI DITETAPKAN         </a:t>
            </a:r>
            <a:endParaRPr lang="en-US" sz="1800" b="1" dirty="0" smtClean="0">
              <a:latin typeface="Arial" charset="0"/>
            </a:endParaRPr>
          </a:p>
          <a:p>
            <a:r>
              <a:rPr lang="en-US" b="1" dirty="0" err="1" smtClean="0">
                <a:latin typeface="Arial" charset="0"/>
              </a:rPr>
              <a:t>Rp</a:t>
            </a:r>
            <a:r>
              <a:rPr lang="en-US" b="1" dirty="0" smtClean="0">
                <a:latin typeface="Arial" charset="0"/>
              </a:rPr>
              <a:t> </a:t>
            </a:r>
            <a:r>
              <a:rPr lang="en-US" b="1" dirty="0">
                <a:latin typeface="Arial" charset="0"/>
              </a:rPr>
              <a:t>3.000,00 </a:t>
            </a:r>
            <a:r>
              <a:rPr lang="en-US" sz="1800" b="1" dirty="0">
                <a:latin typeface="Arial" charset="0"/>
              </a:rPr>
              <a:t>DAN </a:t>
            </a:r>
            <a:endParaRPr lang="en-US" sz="1800" b="1" dirty="0" smtClean="0">
              <a:latin typeface="Arial" charset="0"/>
            </a:endParaRPr>
          </a:p>
          <a:p>
            <a:r>
              <a:rPr lang="en-US" b="1" dirty="0" err="1" smtClean="0">
                <a:latin typeface="Arial" charset="0"/>
              </a:rPr>
              <a:t>Rp</a:t>
            </a:r>
            <a:r>
              <a:rPr lang="en-US" b="1" dirty="0" smtClean="0">
                <a:latin typeface="Arial" charset="0"/>
              </a:rPr>
              <a:t> </a:t>
            </a:r>
            <a:r>
              <a:rPr lang="en-US" b="1" dirty="0">
                <a:latin typeface="Arial" charset="0"/>
              </a:rPr>
              <a:t>6.000,00        </a:t>
            </a:r>
            <a:endParaRPr lang="en-US" b="1" dirty="0" smtClean="0">
              <a:latin typeface="Arial" charset="0"/>
            </a:endParaRPr>
          </a:p>
          <a:p>
            <a:r>
              <a:rPr lang="en-US" sz="1800" b="1" dirty="0" smtClean="0">
                <a:latin typeface="Arial" charset="0"/>
              </a:rPr>
              <a:t>BERLAKU </a:t>
            </a:r>
            <a:r>
              <a:rPr lang="en-US" sz="1800" b="1" dirty="0">
                <a:latin typeface="Arial" charset="0"/>
              </a:rPr>
              <a:t>MULAI 1 MEI 2000</a:t>
            </a:r>
          </a:p>
        </p:txBody>
      </p:sp>
      <p:sp>
        <p:nvSpPr>
          <p:cNvPr id="17411" name="AutoShape 2051"/>
          <p:cNvSpPr>
            <a:spLocks noChangeArrowheads="1"/>
          </p:cNvSpPr>
          <p:nvPr/>
        </p:nvSpPr>
        <p:spPr bwMode="auto">
          <a:xfrm>
            <a:off x="1473201" y="762001"/>
            <a:ext cx="3917950" cy="825500"/>
          </a:xfrm>
          <a:prstGeom prst="roundRect">
            <a:avLst>
              <a:gd name="adj" fmla="val 12458"/>
            </a:avLst>
          </a:prstGeom>
          <a:gradFill rotWithShape="0">
            <a:gsLst>
              <a:gs pos="0">
                <a:srgbClr val="FFFF66"/>
              </a:gs>
              <a:gs pos="100000">
                <a:srgbClr val="FFFF9D"/>
              </a:gs>
            </a:gsLst>
            <a:lin ang="5400000" scaled="1"/>
          </a:gradFill>
          <a:ln w="38100" cmpd="dbl">
            <a:solidFill>
              <a:schemeClr val="hlink"/>
            </a:solidFill>
            <a:round/>
            <a:headEnd/>
            <a:tailEnd/>
          </a:ln>
        </p:spPr>
        <p:txBody>
          <a:bodyPr wrap="none" lIns="90488" tIns="44450" rIns="90488" bIns="44450" anchor="ctr"/>
          <a:lstStyle/>
          <a:p>
            <a:pPr algn="ctr"/>
            <a:r>
              <a:rPr lang="en-US" sz="2000" b="1">
                <a:latin typeface="Arial" charset="0"/>
              </a:rPr>
              <a:t>TARIF BEA METERAI </a:t>
            </a:r>
          </a:p>
        </p:txBody>
      </p:sp>
      <p:sp>
        <p:nvSpPr>
          <p:cNvPr id="17412" name="AutoShape 2052"/>
          <p:cNvSpPr>
            <a:spLocks noChangeArrowheads="1"/>
          </p:cNvSpPr>
          <p:nvPr/>
        </p:nvSpPr>
        <p:spPr bwMode="auto">
          <a:xfrm>
            <a:off x="2743200" y="1892300"/>
            <a:ext cx="1371600" cy="533400"/>
          </a:xfrm>
          <a:prstGeom prst="downArrow">
            <a:avLst>
              <a:gd name="adj1" fmla="val 28704"/>
              <a:gd name="adj2" fmla="val 65477"/>
            </a:avLst>
          </a:prstGeom>
          <a:solidFill>
            <a:schemeClr val="folHlink"/>
          </a:solidFill>
          <a:ln w="12700">
            <a:solidFill>
              <a:schemeClr val="hlink"/>
            </a:solidFill>
            <a:miter lim="800000"/>
            <a:headEnd/>
            <a:tailEnd/>
          </a:ln>
        </p:spPr>
        <p:txBody>
          <a:bodyPr wrap="none" anchor="ctr"/>
          <a:lstStyle/>
          <a:p>
            <a:endParaRPr lang="en-US"/>
          </a:p>
        </p:txBody>
      </p:sp>
      <p:sp>
        <p:nvSpPr>
          <p:cNvPr id="5" name="Date Placeholder 4"/>
          <p:cNvSpPr>
            <a:spLocks noGrp="1"/>
          </p:cNvSpPr>
          <p:nvPr>
            <p:ph type="dt" sz="quarter" idx="10"/>
          </p:nvPr>
        </p:nvSpPr>
        <p:spPr/>
        <p:txBody>
          <a:bodyPr/>
          <a:lstStyle/>
          <a:p>
            <a:pPr>
              <a:defRPr/>
            </a:pPr>
            <a:fld id="{DF67A47C-BCF4-4A86-BF5A-C3C78DD2A63A}" type="datetime2">
              <a:rPr lang="id-ID"/>
              <a:pPr>
                <a:defRPr/>
              </a:pPr>
              <a:t>Rabu, 03 Juni 2009</a:t>
            </a:fld>
            <a:endParaRPr lang="en-US"/>
          </a:p>
        </p:txBody>
      </p:sp>
    </p:spTree>
  </p:cSld>
  <p:clrMapOvr>
    <a:masterClrMapping/>
  </p:clrMapOvr>
  <p:transition spd="slow">
    <p:cover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026"/>
          <p:cNvSpPr>
            <a:spLocks noChangeArrowheads="1"/>
          </p:cNvSpPr>
          <p:nvPr/>
        </p:nvSpPr>
        <p:spPr bwMode="auto">
          <a:xfrm>
            <a:off x="533400" y="7924800"/>
            <a:ext cx="1371600" cy="685800"/>
          </a:xfrm>
          <a:prstGeom prst="rect">
            <a:avLst/>
          </a:prstGeom>
          <a:noFill/>
          <a:ln w="12700">
            <a:noFill/>
            <a:miter lim="800000"/>
            <a:headEnd/>
            <a:tailEnd/>
          </a:ln>
        </p:spPr>
        <p:txBody>
          <a:bodyPr wrap="none" anchor="ctr"/>
          <a:lstStyle/>
          <a:p>
            <a:endParaRPr lang="en-US"/>
          </a:p>
        </p:txBody>
      </p:sp>
      <p:sp>
        <p:nvSpPr>
          <p:cNvPr id="18435" name="Rectangle 1027"/>
          <p:cNvSpPr>
            <a:spLocks noChangeArrowheads="1"/>
          </p:cNvSpPr>
          <p:nvPr/>
        </p:nvSpPr>
        <p:spPr bwMode="auto">
          <a:xfrm>
            <a:off x="2362200" y="7924800"/>
            <a:ext cx="2133600" cy="685800"/>
          </a:xfrm>
          <a:prstGeom prst="rect">
            <a:avLst/>
          </a:prstGeom>
          <a:noFill/>
          <a:ln w="12700">
            <a:noFill/>
            <a:miter lim="800000"/>
            <a:headEnd/>
            <a:tailEnd/>
          </a:ln>
        </p:spPr>
        <p:txBody>
          <a:bodyPr wrap="none" anchor="ctr"/>
          <a:lstStyle/>
          <a:p>
            <a:endParaRPr lang="en-US"/>
          </a:p>
        </p:txBody>
      </p:sp>
      <p:sp>
        <p:nvSpPr>
          <p:cNvPr id="18436" name="Rectangle 1028"/>
          <p:cNvSpPr>
            <a:spLocks noChangeArrowheads="1"/>
          </p:cNvSpPr>
          <p:nvPr/>
        </p:nvSpPr>
        <p:spPr bwMode="auto">
          <a:xfrm>
            <a:off x="958851" y="457201"/>
            <a:ext cx="4940300" cy="977900"/>
          </a:xfrm>
          <a:prstGeom prst="rect">
            <a:avLst/>
          </a:prstGeom>
          <a:gradFill rotWithShape="0">
            <a:gsLst>
              <a:gs pos="0">
                <a:srgbClr val="FFFF66"/>
              </a:gs>
              <a:gs pos="100000">
                <a:srgbClr val="FFFF9D"/>
              </a:gs>
            </a:gsLst>
            <a:lin ang="5400000" scaled="1"/>
          </a:gradFill>
          <a:ln w="38100" cmpd="dbl">
            <a:solidFill>
              <a:schemeClr val="hlink"/>
            </a:solidFill>
            <a:miter lim="800000"/>
            <a:headEnd/>
            <a:tailEnd/>
          </a:ln>
        </p:spPr>
        <p:txBody>
          <a:bodyPr lIns="90488" tIns="44450" rIns="90488" bIns="44450" anchor="ctr"/>
          <a:lstStyle/>
          <a:p>
            <a:pPr algn="ctr"/>
            <a:r>
              <a:rPr lang="en-US" sz="2000" b="1">
                <a:latin typeface="Arial" charset="0"/>
              </a:rPr>
              <a:t> DOKUMEN YANG TERUTANG BEA METERAI DENGAN TARIF Rp 6.000,00</a:t>
            </a:r>
          </a:p>
        </p:txBody>
      </p:sp>
      <p:sp>
        <p:nvSpPr>
          <p:cNvPr id="18437" name="Rectangle 1029"/>
          <p:cNvSpPr>
            <a:spLocks noChangeArrowheads="1"/>
          </p:cNvSpPr>
          <p:nvPr/>
        </p:nvSpPr>
        <p:spPr bwMode="auto">
          <a:xfrm>
            <a:off x="381000" y="2105025"/>
            <a:ext cx="4876800" cy="533400"/>
          </a:xfrm>
          <a:prstGeom prst="rect">
            <a:avLst/>
          </a:prstGeom>
          <a:solidFill>
            <a:srgbClr val="FFCCCC"/>
          </a:solidFill>
          <a:ln w="12700">
            <a:solidFill>
              <a:schemeClr val="tx1"/>
            </a:solidFill>
            <a:miter lim="800000"/>
            <a:headEnd/>
            <a:tailEnd/>
          </a:ln>
        </p:spPr>
        <p:txBody>
          <a:bodyPr wrap="none" anchor="ctr"/>
          <a:lstStyle/>
          <a:p>
            <a:endParaRPr lang="en-US"/>
          </a:p>
        </p:txBody>
      </p:sp>
      <p:sp>
        <p:nvSpPr>
          <p:cNvPr id="18438" name="Rectangle 1030"/>
          <p:cNvSpPr>
            <a:spLocks noChangeArrowheads="1"/>
          </p:cNvSpPr>
          <p:nvPr/>
        </p:nvSpPr>
        <p:spPr bwMode="auto">
          <a:xfrm>
            <a:off x="5257800" y="2105025"/>
            <a:ext cx="1219200" cy="533400"/>
          </a:xfrm>
          <a:prstGeom prst="rect">
            <a:avLst/>
          </a:prstGeom>
          <a:solidFill>
            <a:srgbClr val="FFCCCC"/>
          </a:solidFill>
          <a:ln w="12700">
            <a:solidFill>
              <a:schemeClr val="tx1"/>
            </a:solidFill>
            <a:miter lim="800000"/>
            <a:headEnd/>
            <a:tailEnd/>
          </a:ln>
        </p:spPr>
        <p:txBody>
          <a:bodyPr wrap="none" anchor="ctr"/>
          <a:lstStyle/>
          <a:p>
            <a:endParaRPr lang="en-US"/>
          </a:p>
        </p:txBody>
      </p:sp>
      <p:sp>
        <p:nvSpPr>
          <p:cNvPr id="18439" name="Rectangle 1031"/>
          <p:cNvSpPr>
            <a:spLocks noChangeArrowheads="1"/>
          </p:cNvSpPr>
          <p:nvPr/>
        </p:nvSpPr>
        <p:spPr bwMode="auto">
          <a:xfrm>
            <a:off x="381000" y="2609851"/>
            <a:ext cx="4876800" cy="1019175"/>
          </a:xfrm>
          <a:prstGeom prst="rect">
            <a:avLst/>
          </a:prstGeom>
          <a:solidFill>
            <a:srgbClr val="FFFFCC"/>
          </a:solidFill>
          <a:ln w="12700">
            <a:solidFill>
              <a:schemeClr val="tx1"/>
            </a:solidFill>
            <a:miter lim="800000"/>
            <a:headEnd/>
            <a:tailEnd/>
          </a:ln>
        </p:spPr>
        <p:txBody>
          <a:bodyPr wrap="none" anchor="ctr"/>
          <a:lstStyle/>
          <a:p>
            <a:endParaRPr lang="en-US"/>
          </a:p>
        </p:txBody>
      </p:sp>
      <p:sp>
        <p:nvSpPr>
          <p:cNvPr id="18440" name="Rectangle 1032"/>
          <p:cNvSpPr>
            <a:spLocks noChangeArrowheads="1"/>
          </p:cNvSpPr>
          <p:nvPr/>
        </p:nvSpPr>
        <p:spPr bwMode="auto">
          <a:xfrm>
            <a:off x="1296989" y="2058989"/>
            <a:ext cx="2897187" cy="582211"/>
          </a:xfrm>
          <a:prstGeom prst="rect">
            <a:avLst/>
          </a:prstGeom>
          <a:noFill/>
          <a:ln w="12700">
            <a:noFill/>
            <a:miter lim="800000"/>
            <a:headEnd/>
            <a:tailEnd/>
          </a:ln>
        </p:spPr>
        <p:txBody>
          <a:bodyPr lIns="90488" tIns="44450" rIns="90488" bIns="44450">
            <a:spAutoFit/>
          </a:bodyPr>
          <a:lstStyle/>
          <a:p>
            <a:pPr algn="ctr">
              <a:spcBef>
                <a:spcPct val="50000"/>
              </a:spcBef>
            </a:pPr>
            <a:r>
              <a:rPr lang="en-US" sz="1600" b="1">
                <a:latin typeface="Arial Narrow" pitchFamily="34" charset="0"/>
              </a:rPr>
              <a:t>OBJEK                                                          ( BENTUK DOKUMEN)</a:t>
            </a:r>
            <a:endParaRPr lang="en-US" sz="1600">
              <a:latin typeface="Arial Narrow" pitchFamily="34" charset="0"/>
            </a:endParaRPr>
          </a:p>
        </p:txBody>
      </p:sp>
      <p:sp>
        <p:nvSpPr>
          <p:cNvPr id="18441" name="Rectangle 1033"/>
          <p:cNvSpPr>
            <a:spLocks noChangeArrowheads="1"/>
          </p:cNvSpPr>
          <p:nvPr/>
        </p:nvSpPr>
        <p:spPr bwMode="auto">
          <a:xfrm>
            <a:off x="5005389" y="2182814"/>
            <a:ext cx="1736725" cy="335989"/>
          </a:xfrm>
          <a:prstGeom prst="rect">
            <a:avLst/>
          </a:prstGeom>
          <a:noFill/>
          <a:ln w="12700">
            <a:noFill/>
            <a:miter lim="800000"/>
            <a:headEnd/>
            <a:tailEnd/>
          </a:ln>
        </p:spPr>
        <p:txBody>
          <a:bodyPr lIns="90488" tIns="44450" rIns="90488" bIns="44450">
            <a:spAutoFit/>
          </a:bodyPr>
          <a:lstStyle/>
          <a:p>
            <a:pPr algn="ctr">
              <a:spcBef>
                <a:spcPct val="50000"/>
              </a:spcBef>
            </a:pPr>
            <a:r>
              <a:rPr lang="en-US" sz="1600" b="1">
                <a:latin typeface="Arial Narrow" pitchFamily="34" charset="0"/>
              </a:rPr>
              <a:t>BEA METERAI</a:t>
            </a:r>
            <a:endParaRPr lang="en-US" sz="1600">
              <a:latin typeface="Arial Narrow" pitchFamily="34" charset="0"/>
            </a:endParaRPr>
          </a:p>
        </p:txBody>
      </p:sp>
      <p:sp>
        <p:nvSpPr>
          <p:cNvPr id="18442" name="Rectangle 1034"/>
          <p:cNvSpPr>
            <a:spLocks noChangeArrowheads="1"/>
          </p:cNvSpPr>
          <p:nvPr/>
        </p:nvSpPr>
        <p:spPr bwMode="auto">
          <a:xfrm>
            <a:off x="5257800" y="2609851"/>
            <a:ext cx="1219200" cy="1019175"/>
          </a:xfrm>
          <a:prstGeom prst="rect">
            <a:avLst/>
          </a:prstGeom>
          <a:solidFill>
            <a:srgbClr val="CCFFCC"/>
          </a:solidFill>
          <a:ln w="12700">
            <a:solidFill>
              <a:schemeClr val="tx1"/>
            </a:solidFill>
            <a:miter lim="800000"/>
            <a:headEnd/>
            <a:tailEnd/>
          </a:ln>
        </p:spPr>
        <p:txBody>
          <a:bodyPr wrap="none" anchor="ctr"/>
          <a:lstStyle/>
          <a:p>
            <a:endParaRPr lang="en-US"/>
          </a:p>
        </p:txBody>
      </p:sp>
      <p:sp>
        <p:nvSpPr>
          <p:cNvPr id="18443" name="Rectangle 1035"/>
          <p:cNvSpPr>
            <a:spLocks noChangeArrowheads="1"/>
          </p:cNvSpPr>
          <p:nvPr/>
        </p:nvSpPr>
        <p:spPr bwMode="auto">
          <a:xfrm>
            <a:off x="381001" y="2714625"/>
            <a:ext cx="4683125" cy="981075"/>
          </a:xfrm>
          <a:prstGeom prst="rect">
            <a:avLst/>
          </a:prstGeom>
          <a:noFill/>
          <a:ln w="12700">
            <a:noFill/>
            <a:miter lim="800000"/>
            <a:headEnd/>
            <a:tailEnd/>
          </a:ln>
        </p:spPr>
        <p:txBody>
          <a:bodyPr lIns="90488" tIns="44450" rIns="90488" bIns="44450">
            <a:spAutoFit/>
          </a:bodyPr>
          <a:lstStyle/>
          <a:p>
            <a:pPr marL="177800" indent="-177800" algn="just">
              <a:spcBef>
                <a:spcPct val="50000"/>
              </a:spcBef>
            </a:pPr>
            <a:r>
              <a:rPr lang="en-US" sz="1400" b="1">
                <a:latin typeface="Arial Narrow" pitchFamily="34" charset="0"/>
              </a:rPr>
              <a:t>1. Surat perjanjian dan surat-surat lainnya (a.l. Surat Kuasa, Surat Hibah, Surat Pernyataan) yg dibuat dg tujuan untuk digunakan sebagai alat pembuktian mengenai perbuatan, kenyataan atau keadaan yg bersifat perdata</a:t>
            </a:r>
          </a:p>
        </p:txBody>
      </p:sp>
      <p:sp>
        <p:nvSpPr>
          <p:cNvPr id="18444" name="Rectangle 1036"/>
          <p:cNvSpPr>
            <a:spLocks noChangeArrowheads="1"/>
          </p:cNvSpPr>
          <p:nvPr/>
        </p:nvSpPr>
        <p:spPr bwMode="auto">
          <a:xfrm>
            <a:off x="5106988" y="2946400"/>
            <a:ext cx="1420812" cy="305212"/>
          </a:xfrm>
          <a:prstGeom prst="rect">
            <a:avLst/>
          </a:prstGeom>
          <a:noFill/>
          <a:ln w="12700">
            <a:noFill/>
            <a:miter lim="800000"/>
            <a:headEnd/>
            <a:tailEnd/>
          </a:ln>
        </p:spPr>
        <p:txBody>
          <a:bodyPr lIns="90488" tIns="44450" rIns="90488" bIns="44450">
            <a:spAutoFit/>
          </a:bodyPr>
          <a:lstStyle/>
          <a:p>
            <a:pPr algn="ctr">
              <a:spcBef>
                <a:spcPct val="50000"/>
              </a:spcBef>
            </a:pPr>
            <a:r>
              <a:rPr lang="en-US" sz="1400" b="1">
                <a:latin typeface="Arial Narrow" pitchFamily="34" charset="0"/>
              </a:rPr>
              <a:t>Rp 6.000,00</a:t>
            </a:r>
          </a:p>
        </p:txBody>
      </p:sp>
      <p:sp>
        <p:nvSpPr>
          <p:cNvPr id="18445" name="Rectangle 1037"/>
          <p:cNvSpPr>
            <a:spLocks noChangeArrowheads="1"/>
          </p:cNvSpPr>
          <p:nvPr/>
        </p:nvSpPr>
        <p:spPr bwMode="auto">
          <a:xfrm>
            <a:off x="381000" y="3629025"/>
            <a:ext cx="4876800" cy="381000"/>
          </a:xfrm>
          <a:prstGeom prst="rect">
            <a:avLst/>
          </a:prstGeom>
          <a:solidFill>
            <a:srgbClr val="FFFFCC"/>
          </a:solidFill>
          <a:ln w="12700">
            <a:solidFill>
              <a:schemeClr val="tx1"/>
            </a:solidFill>
            <a:miter lim="800000"/>
            <a:headEnd/>
            <a:tailEnd/>
          </a:ln>
        </p:spPr>
        <p:txBody>
          <a:bodyPr wrap="none" anchor="ctr"/>
          <a:lstStyle/>
          <a:p>
            <a:endParaRPr lang="en-US"/>
          </a:p>
        </p:txBody>
      </p:sp>
      <p:sp>
        <p:nvSpPr>
          <p:cNvPr id="18446" name="Rectangle 1038"/>
          <p:cNvSpPr>
            <a:spLocks noChangeArrowheads="1"/>
          </p:cNvSpPr>
          <p:nvPr/>
        </p:nvSpPr>
        <p:spPr bwMode="auto">
          <a:xfrm>
            <a:off x="5257800" y="3629025"/>
            <a:ext cx="1219200" cy="381000"/>
          </a:xfrm>
          <a:prstGeom prst="rect">
            <a:avLst/>
          </a:prstGeom>
          <a:solidFill>
            <a:srgbClr val="CCFFCC"/>
          </a:solidFill>
          <a:ln w="12700">
            <a:solidFill>
              <a:schemeClr val="tx1"/>
            </a:solidFill>
            <a:miter lim="800000"/>
            <a:headEnd/>
            <a:tailEnd/>
          </a:ln>
        </p:spPr>
        <p:txBody>
          <a:bodyPr wrap="none" anchor="ctr"/>
          <a:lstStyle/>
          <a:p>
            <a:endParaRPr lang="en-US"/>
          </a:p>
        </p:txBody>
      </p:sp>
      <p:sp>
        <p:nvSpPr>
          <p:cNvPr id="18447" name="Rectangle 1039"/>
          <p:cNvSpPr>
            <a:spLocks noChangeArrowheads="1"/>
          </p:cNvSpPr>
          <p:nvPr/>
        </p:nvSpPr>
        <p:spPr bwMode="auto">
          <a:xfrm>
            <a:off x="381001" y="3657600"/>
            <a:ext cx="4568825" cy="305212"/>
          </a:xfrm>
          <a:prstGeom prst="rect">
            <a:avLst/>
          </a:prstGeom>
          <a:noFill/>
          <a:ln w="12700">
            <a:noFill/>
            <a:miter lim="800000"/>
            <a:headEnd/>
            <a:tailEnd/>
          </a:ln>
        </p:spPr>
        <p:txBody>
          <a:bodyPr lIns="90488" tIns="44450" rIns="90488" bIns="44450">
            <a:spAutoFit/>
          </a:bodyPr>
          <a:lstStyle/>
          <a:p>
            <a:pPr marL="288925" indent="-288925" algn="just">
              <a:spcBef>
                <a:spcPct val="50000"/>
              </a:spcBef>
            </a:pPr>
            <a:r>
              <a:rPr lang="en-US" sz="1400" b="1">
                <a:latin typeface="Arial Narrow" pitchFamily="34" charset="0"/>
              </a:rPr>
              <a:t>2.   Akta notaris termasuk salinannya</a:t>
            </a:r>
          </a:p>
        </p:txBody>
      </p:sp>
      <p:sp>
        <p:nvSpPr>
          <p:cNvPr id="18448" name="Rectangle 1040"/>
          <p:cNvSpPr>
            <a:spLocks noChangeArrowheads="1"/>
          </p:cNvSpPr>
          <p:nvPr/>
        </p:nvSpPr>
        <p:spPr bwMode="auto">
          <a:xfrm>
            <a:off x="5106988" y="3706814"/>
            <a:ext cx="1420812" cy="628377"/>
          </a:xfrm>
          <a:prstGeom prst="rect">
            <a:avLst/>
          </a:prstGeom>
          <a:noFill/>
          <a:ln w="12700">
            <a:noFill/>
            <a:miter lim="800000"/>
            <a:headEnd/>
            <a:tailEnd/>
          </a:ln>
        </p:spPr>
        <p:txBody>
          <a:bodyPr lIns="90488" tIns="44450" rIns="90488" bIns="44450">
            <a:spAutoFit/>
          </a:bodyPr>
          <a:lstStyle/>
          <a:p>
            <a:pPr algn="ctr">
              <a:spcBef>
                <a:spcPct val="50000"/>
              </a:spcBef>
            </a:pPr>
            <a:r>
              <a:rPr lang="en-US" sz="1400" b="1">
                <a:latin typeface="Arial Narrow" pitchFamily="34" charset="0"/>
              </a:rPr>
              <a:t>Rp 6.000,00</a:t>
            </a:r>
          </a:p>
          <a:p>
            <a:pPr algn="ctr">
              <a:spcBef>
                <a:spcPct val="50000"/>
              </a:spcBef>
            </a:pPr>
            <a:endParaRPr lang="en-US" sz="1400">
              <a:latin typeface="Arial Narrow" pitchFamily="34" charset="0"/>
            </a:endParaRPr>
          </a:p>
        </p:txBody>
      </p:sp>
      <p:sp>
        <p:nvSpPr>
          <p:cNvPr id="18449" name="Rectangle 1041"/>
          <p:cNvSpPr>
            <a:spLocks noChangeArrowheads="1"/>
          </p:cNvSpPr>
          <p:nvPr/>
        </p:nvSpPr>
        <p:spPr bwMode="auto">
          <a:xfrm>
            <a:off x="381000" y="4000500"/>
            <a:ext cx="4876800" cy="381000"/>
          </a:xfrm>
          <a:prstGeom prst="rect">
            <a:avLst/>
          </a:prstGeom>
          <a:solidFill>
            <a:srgbClr val="FFFFCC"/>
          </a:solidFill>
          <a:ln w="12700">
            <a:solidFill>
              <a:schemeClr val="tx1"/>
            </a:solidFill>
            <a:miter lim="800000"/>
            <a:headEnd/>
            <a:tailEnd/>
          </a:ln>
        </p:spPr>
        <p:txBody>
          <a:bodyPr wrap="none" anchor="ctr"/>
          <a:lstStyle/>
          <a:p>
            <a:endParaRPr lang="en-US"/>
          </a:p>
        </p:txBody>
      </p:sp>
      <p:sp>
        <p:nvSpPr>
          <p:cNvPr id="18450" name="Rectangle 1042"/>
          <p:cNvSpPr>
            <a:spLocks noChangeArrowheads="1"/>
          </p:cNvSpPr>
          <p:nvPr/>
        </p:nvSpPr>
        <p:spPr bwMode="auto">
          <a:xfrm>
            <a:off x="5257800" y="4000500"/>
            <a:ext cx="1219200" cy="314325"/>
          </a:xfrm>
          <a:prstGeom prst="rect">
            <a:avLst/>
          </a:prstGeom>
          <a:solidFill>
            <a:srgbClr val="CCFFCC"/>
          </a:solidFill>
          <a:ln w="12700">
            <a:solidFill>
              <a:schemeClr val="tx1"/>
            </a:solidFill>
            <a:miter lim="800000"/>
            <a:headEnd/>
            <a:tailEnd/>
          </a:ln>
        </p:spPr>
        <p:txBody>
          <a:bodyPr wrap="none" anchor="ctr"/>
          <a:lstStyle/>
          <a:p>
            <a:endParaRPr lang="en-US"/>
          </a:p>
        </p:txBody>
      </p:sp>
      <p:sp>
        <p:nvSpPr>
          <p:cNvPr id="18451" name="Rectangle 1043"/>
          <p:cNvSpPr>
            <a:spLocks noChangeArrowheads="1"/>
          </p:cNvSpPr>
          <p:nvPr/>
        </p:nvSpPr>
        <p:spPr bwMode="auto">
          <a:xfrm>
            <a:off x="368301" y="4049714"/>
            <a:ext cx="4568825" cy="305212"/>
          </a:xfrm>
          <a:prstGeom prst="rect">
            <a:avLst/>
          </a:prstGeom>
          <a:noFill/>
          <a:ln w="12700">
            <a:noFill/>
            <a:miter lim="800000"/>
            <a:headEnd/>
            <a:tailEnd/>
          </a:ln>
        </p:spPr>
        <p:txBody>
          <a:bodyPr lIns="90488" tIns="44450" rIns="90488" bIns="44450">
            <a:spAutoFit/>
          </a:bodyPr>
          <a:lstStyle/>
          <a:p>
            <a:pPr marL="288925" indent="-288925" algn="just">
              <a:spcBef>
                <a:spcPct val="50000"/>
              </a:spcBef>
            </a:pPr>
            <a:r>
              <a:rPr lang="en-US" sz="1400" b="1">
                <a:latin typeface="Arial Narrow" pitchFamily="34" charset="0"/>
              </a:rPr>
              <a:t>3.  Akta yang dibuat ole PPAT termasuk rangkap-rangkapnya</a:t>
            </a:r>
          </a:p>
        </p:txBody>
      </p:sp>
      <p:sp>
        <p:nvSpPr>
          <p:cNvPr id="18452" name="Rectangle 1044"/>
          <p:cNvSpPr>
            <a:spLocks noChangeArrowheads="1"/>
          </p:cNvSpPr>
          <p:nvPr/>
        </p:nvSpPr>
        <p:spPr bwMode="auto">
          <a:xfrm>
            <a:off x="5106988" y="4010026"/>
            <a:ext cx="1420812" cy="305212"/>
          </a:xfrm>
          <a:prstGeom prst="rect">
            <a:avLst/>
          </a:prstGeom>
          <a:noFill/>
          <a:ln w="12700">
            <a:noFill/>
            <a:miter lim="800000"/>
            <a:headEnd/>
            <a:tailEnd/>
          </a:ln>
        </p:spPr>
        <p:txBody>
          <a:bodyPr lIns="90488" tIns="44450" rIns="90488" bIns="44450">
            <a:spAutoFit/>
          </a:bodyPr>
          <a:lstStyle/>
          <a:p>
            <a:pPr algn="ctr">
              <a:spcBef>
                <a:spcPct val="50000"/>
              </a:spcBef>
            </a:pPr>
            <a:r>
              <a:rPr lang="en-US" sz="1400" b="1">
                <a:latin typeface="Arial Narrow" pitchFamily="34" charset="0"/>
              </a:rPr>
              <a:t>Rp 6.000,00</a:t>
            </a:r>
          </a:p>
        </p:txBody>
      </p:sp>
      <p:sp>
        <p:nvSpPr>
          <p:cNvPr id="18453" name="Rectangle 1045"/>
          <p:cNvSpPr>
            <a:spLocks noChangeArrowheads="1"/>
          </p:cNvSpPr>
          <p:nvPr/>
        </p:nvSpPr>
        <p:spPr bwMode="auto">
          <a:xfrm>
            <a:off x="381000" y="4314825"/>
            <a:ext cx="4876800" cy="4267200"/>
          </a:xfrm>
          <a:prstGeom prst="rect">
            <a:avLst/>
          </a:prstGeom>
          <a:solidFill>
            <a:srgbClr val="FFFFCC"/>
          </a:solidFill>
          <a:ln w="12700">
            <a:solidFill>
              <a:schemeClr val="tx1"/>
            </a:solidFill>
            <a:miter lim="800000"/>
            <a:headEnd/>
            <a:tailEnd/>
          </a:ln>
        </p:spPr>
        <p:txBody>
          <a:bodyPr wrap="none" anchor="ctr"/>
          <a:lstStyle/>
          <a:p>
            <a:endParaRPr lang="en-US"/>
          </a:p>
        </p:txBody>
      </p:sp>
      <p:sp>
        <p:nvSpPr>
          <p:cNvPr id="18454" name="Rectangle 1046"/>
          <p:cNvSpPr>
            <a:spLocks noChangeArrowheads="1"/>
          </p:cNvSpPr>
          <p:nvPr/>
        </p:nvSpPr>
        <p:spPr bwMode="auto">
          <a:xfrm>
            <a:off x="5257800" y="4314825"/>
            <a:ext cx="1219200" cy="4267200"/>
          </a:xfrm>
          <a:prstGeom prst="rect">
            <a:avLst/>
          </a:prstGeom>
          <a:solidFill>
            <a:srgbClr val="CCFFCC"/>
          </a:solidFill>
          <a:ln w="12700">
            <a:solidFill>
              <a:schemeClr val="tx1"/>
            </a:solidFill>
            <a:miter lim="800000"/>
            <a:headEnd/>
            <a:tailEnd/>
          </a:ln>
        </p:spPr>
        <p:txBody>
          <a:bodyPr wrap="none" anchor="ctr"/>
          <a:lstStyle/>
          <a:p>
            <a:endParaRPr lang="en-US"/>
          </a:p>
        </p:txBody>
      </p:sp>
      <p:sp>
        <p:nvSpPr>
          <p:cNvPr id="18455" name="Rectangle 1047"/>
          <p:cNvSpPr>
            <a:spLocks noChangeArrowheads="1"/>
          </p:cNvSpPr>
          <p:nvPr/>
        </p:nvSpPr>
        <p:spPr bwMode="auto">
          <a:xfrm>
            <a:off x="381000" y="4314826"/>
            <a:ext cx="4876800" cy="4290918"/>
          </a:xfrm>
          <a:prstGeom prst="rect">
            <a:avLst/>
          </a:prstGeom>
          <a:noFill/>
          <a:ln w="12700">
            <a:noFill/>
            <a:miter lim="800000"/>
            <a:headEnd/>
            <a:tailEnd/>
          </a:ln>
        </p:spPr>
        <p:txBody>
          <a:bodyPr lIns="90488" tIns="44450" rIns="90488" bIns="44450">
            <a:spAutoFit/>
          </a:bodyPr>
          <a:lstStyle/>
          <a:p>
            <a:pPr marL="177800" indent="-177800" algn="just">
              <a:spcBef>
                <a:spcPct val="50000"/>
              </a:spcBef>
              <a:tabLst>
                <a:tab pos="177800" algn="l"/>
              </a:tabLst>
            </a:pPr>
            <a:r>
              <a:rPr lang="en-US" sz="1400" b="1">
                <a:latin typeface="Arial Narrow" pitchFamily="34" charset="0"/>
              </a:rPr>
              <a:t>4. Surat yang memuat jumlah uang yang mempunyai harga       nominal lebih dari Rp 1.000.000,00 (atau dalam mata uang asing dengan jumlah nominal yang sama)</a:t>
            </a:r>
          </a:p>
          <a:p>
            <a:pPr marL="177800" indent="-177800" algn="just">
              <a:spcBef>
                <a:spcPct val="50000"/>
              </a:spcBef>
              <a:tabLst>
                <a:tab pos="177800" algn="l"/>
              </a:tabLst>
            </a:pPr>
            <a:r>
              <a:rPr lang="en-US" sz="1400" b="1">
                <a:latin typeface="Arial Narrow" pitchFamily="34" charset="0"/>
              </a:rPr>
              <a:t>     1)  yg menyebutkan penerimaan uang </a:t>
            </a:r>
          </a:p>
          <a:p>
            <a:pPr marL="177800" indent="-177800" algn="just">
              <a:spcBef>
                <a:spcPct val="50000"/>
              </a:spcBef>
              <a:tabLst>
                <a:tab pos="177800" algn="l"/>
              </a:tabLst>
            </a:pPr>
            <a:r>
              <a:rPr lang="en-US" sz="1400" b="1">
                <a:latin typeface="Arial Narrow" pitchFamily="34" charset="0"/>
              </a:rPr>
              <a:t>     2) yg menyatakan pembukuan uang atau penyimpanan uang            dalam rekening di Bank</a:t>
            </a:r>
          </a:p>
          <a:p>
            <a:pPr marL="177800" indent="-177800" algn="just">
              <a:spcBef>
                <a:spcPct val="50000"/>
              </a:spcBef>
              <a:tabLst>
                <a:tab pos="177800" algn="l"/>
              </a:tabLst>
            </a:pPr>
            <a:r>
              <a:rPr lang="en-US" sz="1400" b="1">
                <a:latin typeface="Arial Narrow" pitchFamily="34" charset="0"/>
              </a:rPr>
              <a:t>     3)  yg berisi pemberitahuan saldo rekening di Bank</a:t>
            </a:r>
          </a:p>
          <a:p>
            <a:pPr marL="177800" indent="-177800" algn="just">
              <a:spcBef>
                <a:spcPct val="50000"/>
              </a:spcBef>
              <a:tabLst>
                <a:tab pos="177800" algn="l"/>
              </a:tabLst>
            </a:pPr>
            <a:r>
              <a:rPr lang="en-US" sz="1400" b="1">
                <a:latin typeface="Arial Narrow" pitchFamily="34" charset="0"/>
              </a:rPr>
              <a:t>     4) yg berisi pengakuan bahwa utang uang seluruhnya atau sebagian telah dilunasi atau diperhitungkan</a:t>
            </a:r>
          </a:p>
          <a:p>
            <a:pPr marL="177800" indent="-177800" algn="just">
              <a:spcBef>
                <a:spcPct val="50000"/>
              </a:spcBef>
              <a:tabLst>
                <a:tab pos="177800" algn="l"/>
              </a:tabLst>
            </a:pPr>
            <a:r>
              <a:rPr lang="en-US" sz="1400" b="1">
                <a:latin typeface="Arial Narrow" pitchFamily="34" charset="0"/>
              </a:rPr>
              <a:t>5. Surat berharga seperti wesel, promes, aksep yang mempunyai harga nominal lebih dari Rp 1.000.000,00</a:t>
            </a:r>
          </a:p>
          <a:p>
            <a:pPr marL="177800" indent="-177800" algn="just">
              <a:spcBef>
                <a:spcPct val="50000"/>
              </a:spcBef>
              <a:tabLst>
                <a:tab pos="177800" algn="l"/>
              </a:tabLst>
            </a:pPr>
            <a:r>
              <a:rPr lang="en-US" sz="1400" b="1">
                <a:latin typeface="Arial Narrow" pitchFamily="34" charset="0"/>
              </a:rPr>
              <a:t>6. Efek / Sekumpulan Efek dengan nama dan dalam bentuk apapun yang mempunyai harga nominal lebih dari Rp 1.000.000,00</a:t>
            </a:r>
          </a:p>
          <a:p>
            <a:pPr marL="177800" indent="-177800" algn="just">
              <a:spcBef>
                <a:spcPct val="50000"/>
              </a:spcBef>
              <a:tabLst>
                <a:tab pos="177800" algn="l"/>
              </a:tabLst>
            </a:pPr>
            <a:r>
              <a:rPr lang="en-US" sz="1400" b="1">
                <a:latin typeface="Arial Narrow" pitchFamily="34" charset="0"/>
              </a:rPr>
              <a:t>7. Dokumen yang akan digunakan sebagai alat pembuktian di muka pengadilan seperti surat-surat biasa, surat kerumah tanggaan, dan surat yang semula tidak dikenakan Bea Meterai</a:t>
            </a:r>
          </a:p>
        </p:txBody>
      </p:sp>
      <p:sp>
        <p:nvSpPr>
          <p:cNvPr id="18456" name="Rectangle 1048"/>
          <p:cNvSpPr>
            <a:spLocks noChangeArrowheads="1"/>
          </p:cNvSpPr>
          <p:nvPr/>
        </p:nvSpPr>
        <p:spPr bwMode="auto">
          <a:xfrm>
            <a:off x="5106988" y="5384800"/>
            <a:ext cx="1420812" cy="305212"/>
          </a:xfrm>
          <a:prstGeom prst="rect">
            <a:avLst/>
          </a:prstGeom>
          <a:noFill/>
          <a:ln w="12700">
            <a:noFill/>
            <a:miter lim="800000"/>
            <a:headEnd/>
            <a:tailEnd/>
          </a:ln>
        </p:spPr>
        <p:txBody>
          <a:bodyPr lIns="90488" tIns="44450" rIns="90488" bIns="44450">
            <a:spAutoFit/>
          </a:bodyPr>
          <a:lstStyle/>
          <a:p>
            <a:pPr algn="ctr">
              <a:spcBef>
                <a:spcPct val="50000"/>
              </a:spcBef>
            </a:pPr>
            <a:r>
              <a:rPr lang="en-US" sz="1400" b="1">
                <a:latin typeface="Arial Narrow" pitchFamily="34" charset="0"/>
              </a:rPr>
              <a:t>Rp 6.000,00</a:t>
            </a:r>
          </a:p>
        </p:txBody>
      </p:sp>
      <p:sp>
        <p:nvSpPr>
          <p:cNvPr id="18457" name="Rectangle 1051"/>
          <p:cNvSpPr>
            <a:spLocks noChangeArrowheads="1"/>
          </p:cNvSpPr>
          <p:nvPr/>
        </p:nvSpPr>
        <p:spPr bwMode="auto">
          <a:xfrm>
            <a:off x="5105401" y="6908800"/>
            <a:ext cx="1420813" cy="305212"/>
          </a:xfrm>
          <a:prstGeom prst="rect">
            <a:avLst/>
          </a:prstGeom>
          <a:noFill/>
          <a:ln w="12700">
            <a:noFill/>
            <a:miter lim="800000"/>
            <a:headEnd/>
            <a:tailEnd/>
          </a:ln>
        </p:spPr>
        <p:txBody>
          <a:bodyPr lIns="90488" tIns="44450" rIns="90488" bIns="44450">
            <a:spAutoFit/>
          </a:bodyPr>
          <a:lstStyle/>
          <a:p>
            <a:pPr algn="ctr">
              <a:spcBef>
                <a:spcPct val="50000"/>
              </a:spcBef>
            </a:pPr>
            <a:r>
              <a:rPr lang="en-US" sz="1400" b="1">
                <a:latin typeface="Arial Narrow" pitchFamily="34" charset="0"/>
              </a:rPr>
              <a:t>Rp 6.000,00</a:t>
            </a:r>
          </a:p>
        </p:txBody>
      </p:sp>
      <p:sp>
        <p:nvSpPr>
          <p:cNvPr id="18458" name="Rectangle 1052"/>
          <p:cNvSpPr>
            <a:spLocks noChangeArrowheads="1"/>
          </p:cNvSpPr>
          <p:nvPr/>
        </p:nvSpPr>
        <p:spPr bwMode="auto">
          <a:xfrm>
            <a:off x="5105401" y="7423151"/>
            <a:ext cx="1420813" cy="305212"/>
          </a:xfrm>
          <a:prstGeom prst="rect">
            <a:avLst/>
          </a:prstGeom>
          <a:noFill/>
          <a:ln w="12700">
            <a:noFill/>
            <a:miter lim="800000"/>
            <a:headEnd/>
            <a:tailEnd/>
          </a:ln>
        </p:spPr>
        <p:txBody>
          <a:bodyPr lIns="90488" tIns="44450" rIns="90488" bIns="44450">
            <a:spAutoFit/>
          </a:bodyPr>
          <a:lstStyle/>
          <a:p>
            <a:pPr algn="ctr">
              <a:spcBef>
                <a:spcPct val="50000"/>
              </a:spcBef>
            </a:pPr>
            <a:r>
              <a:rPr lang="en-US" sz="1400" b="1">
                <a:latin typeface="Arial Narrow" pitchFamily="34" charset="0"/>
              </a:rPr>
              <a:t>Rp 6.000,00</a:t>
            </a:r>
          </a:p>
        </p:txBody>
      </p:sp>
      <p:sp>
        <p:nvSpPr>
          <p:cNvPr id="18459" name="Rectangle 1053"/>
          <p:cNvSpPr>
            <a:spLocks noChangeArrowheads="1"/>
          </p:cNvSpPr>
          <p:nvPr/>
        </p:nvSpPr>
        <p:spPr bwMode="auto">
          <a:xfrm>
            <a:off x="5105401" y="7975600"/>
            <a:ext cx="1420813" cy="305212"/>
          </a:xfrm>
          <a:prstGeom prst="rect">
            <a:avLst/>
          </a:prstGeom>
          <a:noFill/>
          <a:ln w="12700">
            <a:noFill/>
            <a:miter lim="800000"/>
            <a:headEnd/>
            <a:tailEnd/>
          </a:ln>
        </p:spPr>
        <p:txBody>
          <a:bodyPr lIns="90488" tIns="44450" rIns="90488" bIns="44450">
            <a:spAutoFit/>
          </a:bodyPr>
          <a:lstStyle/>
          <a:p>
            <a:pPr algn="ctr">
              <a:spcBef>
                <a:spcPct val="50000"/>
              </a:spcBef>
            </a:pPr>
            <a:r>
              <a:rPr lang="en-US" sz="1400" b="1">
                <a:latin typeface="Arial Narrow" pitchFamily="34" charset="0"/>
              </a:rPr>
              <a:t>Rp 6.000,00</a:t>
            </a:r>
          </a:p>
        </p:txBody>
      </p:sp>
      <p:sp>
        <p:nvSpPr>
          <p:cNvPr id="18460" name="Line 1054"/>
          <p:cNvSpPr>
            <a:spLocks noChangeShapeType="1"/>
          </p:cNvSpPr>
          <p:nvPr/>
        </p:nvSpPr>
        <p:spPr bwMode="auto">
          <a:xfrm>
            <a:off x="381000" y="6765925"/>
            <a:ext cx="6096000" cy="19051"/>
          </a:xfrm>
          <a:prstGeom prst="line">
            <a:avLst/>
          </a:prstGeom>
          <a:noFill/>
          <a:ln w="12700">
            <a:solidFill>
              <a:schemeClr val="tx1"/>
            </a:solidFill>
            <a:round/>
            <a:headEnd/>
            <a:tailEnd/>
          </a:ln>
        </p:spPr>
        <p:txBody>
          <a:bodyPr wrap="none" anchor="ctr"/>
          <a:lstStyle/>
          <a:p>
            <a:endParaRPr lang="en-US"/>
          </a:p>
        </p:txBody>
      </p:sp>
      <p:sp>
        <p:nvSpPr>
          <p:cNvPr id="18461" name="Line 1055"/>
          <p:cNvSpPr>
            <a:spLocks noChangeShapeType="1"/>
          </p:cNvSpPr>
          <p:nvPr/>
        </p:nvSpPr>
        <p:spPr bwMode="auto">
          <a:xfrm flipV="1">
            <a:off x="381000" y="7254875"/>
            <a:ext cx="6096000" cy="31751"/>
          </a:xfrm>
          <a:prstGeom prst="line">
            <a:avLst/>
          </a:prstGeom>
          <a:noFill/>
          <a:ln w="12700">
            <a:solidFill>
              <a:schemeClr val="tx1"/>
            </a:solidFill>
            <a:round/>
            <a:headEnd/>
            <a:tailEnd/>
          </a:ln>
        </p:spPr>
        <p:txBody>
          <a:bodyPr wrap="none" anchor="ctr"/>
          <a:lstStyle/>
          <a:p>
            <a:endParaRPr lang="en-US"/>
          </a:p>
        </p:txBody>
      </p:sp>
      <p:sp>
        <p:nvSpPr>
          <p:cNvPr id="18462" name="Line 1056"/>
          <p:cNvSpPr>
            <a:spLocks noChangeShapeType="1"/>
          </p:cNvSpPr>
          <p:nvPr/>
        </p:nvSpPr>
        <p:spPr bwMode="auto">
          <a:xfrm flipV="1">
            <a:off x="381000" y="7820025"/>
            <a:ext cx="6096000" cy="19051"/>
          </a:xfrm>
          <a:prstGeom prst="line">
            <a:avLst/>
          </a:prstGeom>
          <a:noFill/>
          <a:ln w="12700">
            <a:solidFill>
              <a:schemeClr val="tx1"/>
            </a:solidFill>
            <a:round/>
            <a:headEnd/>
            <a:tailEnd/>
          </a:ln>
        </p:spPr>
        <p:txBody>
          <a:bodyPr wrap="none" anchor="ctr"/>
          <a:lstStyle/>
          <a:p>
            <a:endParaRPr lang="en-US"/>
          </a:p>
        </p:txBody>
      </p:sp>
      <p:sp>
        <p:nvSpPr>
          <p:cNvPr id="18463" name="AutoShape 1057"/>
          <p:cNvSpPr>
            <a:spLocks noChangeArrowheads="1"/>
          </p:cNvSpPr>
          <p:nvPr/>
        </p:nvSpPr>
        <p:spPr bwMode="auto">
          <a:xfrm>
            <a:off x="3073400" y="1600200"/>
            <a:ext cx="685800" cy="381000"/>
          </a:xfrm>
          <a:prstGeom prst="downArrow">
            <a:avLst>
              <a:gd name="adj1" fmla="val 46296"/>
              <a:gd name="adj2" fmla="val 65000"/>
            </a:avLst>
          </a:prstGeom>
          <a:solidFill>
            <a:schemeClr val="folHlink"/>
          </a:solidFill>
          <a:ln w="12700">
            <a:solidFill>
              <a:schemeClr val="hlink"/>
            </a:solidFill>
            <a:miter lim="800000"/>
            <a:headEnd/>
            <a:tailEnd/>
          </a:ln>
        </p:spPr>
        <p:txBody>
          <a:bodyPr wrap="none" anchor="ctr"/>
          <a:lstStyle/>
          <a:p>
            <a:endParaRPr lang="en-US"/>
          </a:p>
        </p:txBody>
      </p:sp>
      <p:sp>
        <p:nvSpPr>
          <p:cNvPr id="32" name="Date Placeholder 31"/>
          <p:cNvSpPr>
            <a:spLocks noGrp="1"/>
          </p:cNvSpPr>
          <p:nvPr>
            <p:ph type="dt" sz="quarter" idx="10"/>
          </p:nvPr>
        </p:nvSpPr>
        <p:spPr/>
        <p:txBody>
          <a:bodyPr/>
          <a:lstStyle/>
          <a:p>
            <a:pPr>
              <a:defRPr/>
            </a:pPr>
            <a:fld id="{A2480B3A-4F78-4491-B7BC-B34D7B280618}" type="datetime2">
              <a:rPr lang="id-ID"/>
              <a:pPr>
                <a:defRPr/>
              </a:pPr>
              <a:t>Rabu, 03 Juni 2009</a:t>
            </a:fld>
            <a:endParaRPr lang="en-US"/>
          </a:p>
        </p:txBody>
      </p:sp>
    </p:spTree>
  </p:cSld>
  <p:clrMapOvr>
    <a:masterClrMapping/>
  </p:clrMapOvr>
  <p:transition spd="slow">
    <p:cover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8"/>
          <p:cNvSpPr>
            <a:spLocks noChangeArrowheads="1"/>
          </p:cNvSpPr>
          <p:nvPr/>
        </p:nvSpPr>
        <p:spPr bwMode="auto">
          <a:xfrm>
            <a:off x="546100" y="7569200"/>
            <a:ext cx="4572000" cy="660400"/>
          </a:xfrm>
          <a:prstGeom prst="rect">
            <a:avLst/>
          </a:prstGeom>
          <a:solidFill>
            <a:srgbClr val="FFFFCC"/>
          </a:solidFill>
          <a:ln w="12700">
            <a:solidFill>
              <a:schemeClr val="tx1"/>
            </a:solidFill>
            <a:miter lim="800000"/>
            <a:headEnd/>
            <a:tailEnd/>
          </a:ln>
        </p:spPr>
        <p:txBody>
          <a:bodyPr wrap="none" anchor="ctr"/>
          <a:lstStyle/>
          <a:p>
            <a:endParaRPr lang="en-US"/>
          </a:p>
        </p:txBody>
      </p:sp>
      <p:sp>
        <p:nvSpPr>
          <p:cNvPr id="19459" name="Rectangle 29"/>
          <p:cNvSpPr>
            <a:spLocks noChangeArrowheads="1"/>
          </p:cNvSpPr>
          <p:nvPr/>
        </p:nvSpPr>
        <p:spPr bwMode="auto">
          <a:xfrm>
            <a:off x="5118100" y="7543800"/>
            <a:ext cx="1371600" cy="685800"/>
          </a:xfrm>
          <a:prstGeom prst="rect">
            <a:avLst/>
          </a:prstGeom>
          <a:solidFill>
            <a:srgbClr val="CCFFCC"/>
          </a:solidFill>
          <a:ln w="12700">
            <a:solidFill>
              <a:schemeClr val="tx1"/>
            </a:solidFill>
            <a:miter lim="800000"/>
            <a:headEnd/>
            <a:tailEnd/>
          </a:ln>
        </p:spPr>
        <p:txBody>
          <a:bodyPr wrap="none" anchor="ctr"/>
          <a:lstStyle/>
          <a:p>
            <a:endParaRPr lang="en-US"/>
          </a:p>
        </p:txBody>
      </p:sp>
      <p:sp>
        <p:nvSpPr>
          <p:cNvPr id="19460" name="Rectangle 2"/>
          <p:cNvSpPr>
            <a:spLocks noChangeArrowheads="1"/>
          </p:cNvSpPr>
          <p:nvPr/>
        </p:nvSpPr>
        <p:spPr bwMode="auto">
          <a:xfrm>
            <a:off x="958851" y="457201"/>
            <a:ext cx="4940300" cy="977900"/>
          </a:xfrm>
          <a:prstGeom prst="rect">
            <a:avLst/>
          </a:prstGeom>
          <a:gradFill rotWithShape="0">
            <a:gsLst>
              <a:gs pos="0">
                <a:srgbClr val="FFFF66"/>
              </a:gs>
              <a:gs pos="100000">
                <a:srgbClr val="FFFF9D"/>
              </a:gs>
            </a:gsLst>
            <a:lin ang="5400000" scaled="1"/>
          </a:gradFill>
          <a:ln w="38100" cmpd="dbl">
            <a:solidFill>
              <a:schemeClr val="hlink"/>
            </a:solidFill>
            <a:miter lim="800000"/>
            <a:headEnd/>
            <a:tailEnd/>
          </a:ln>
        </p:spPr>
        <p:txBody>
          <a:bodyPr lIns="90488" tIns="44450" rIns="90488" bIns="44450" anchor="ctr"/>
          <a:lstStyle/>
          <a:p>
            <a:pPr algn="ctr"/>
            <a:r>
              <a:rPr lang="en-US" sz="2000" b="1">
                <a:latin typeface="Arial" charset="0"/>
              </a:rPr>
              <a:t>DOKUMEN YANG TERUTANG BEA METERAI DENGAN TARIF Rp 3.000,00</a:t>
            </a:r>
          </a:p>
        </p:txBody>
      </p:sp>
      <p:sp>
        <p:nvSpPr>
          <p:cNvPr id="19461" name="Rectangle 3"/>
          <p:cNvSpPr>
            <a:spLocks noChangeArrowheads="1"/>
          </p:cNvSpPr>
          <p:nvPr/>
        </p:nvSpPr>
        <p:spPr bwMode="auto">
          <a:xfrm>
            <a:off x="533400" y="2095500"/>
            <a:ext cx="4572000" cy="533400"/>
          </a:xfrm>
          <a:prstGeom prst="rect">
            <a:avLst/>
          </a:prstGeom>
          <a:solidFill>
            <a:srgbClr val="FFCCCC"/>
          </a:solidFill>
          <a:ln w="12700">
            <a:solidFill>
              <a:schemeClr val="tx1"/>
            </a:solidFill>
            <a:miter lim="800000"/>
            <a:headEnd/>
            <a:tailEnd/>
          </a:ln>
        </p:spPr>
        <p:txBody>
          <a:bodyPr wrap="none" anchor="ctr"/>
          <a:lstStyle/>
          <a:p>
            <a:endParaRPr lang="en-US"/>
          </a:p>
        </p:txBody>
      </p:sp>
      <p:sp>
        <p:nvSpPr>
          <p:cNvPr id="19462" name="Rectangle 4"/>
          <p:cNvSpPr>
            <a:spLocks noChangeArrowheads="1"/>
          </p:cNvSpPr>
          <p:nvPr/>
        </p:nvSpPr>
        <p:spPr bwMode="auto">
          <a:xfrm>
            <a:off x="5105400" y="2095500"/>
            <a:ext cx="1371600" cy="533400"/>
          </a:xfrm>
          <a:prstGeom prst="rect">
            <a:avLst/>
          </a:prstGeom>
          <a:solidFill>
            <a:srgbClr val="FFCCCC"/>
          </a:solidFill>
          <a:ln w="12700">
            <a:solidFill>
              <a:schemeClr val="tx1"/>
            </a:solidFill>
            <a:miter lim="800000"/>
            <a:headEnd/>
            <a:tailEnd/>
          </a:ln>
        </p:spPr>
        <p:txBody>
          <a:bodyPr wrap="none" anchor="ctr"/>
          <a:lstStyle/>
          <a:p>
            <a:endParaRPr lang="en-US"/>
          </a:p>
        </p:txBody>
      </p:sp>
      <p:sp>
        <p:nvSpPr>
          <p:cNvPr id="19463" name="Rectangle 5"/>
          <p:cNvSpPr>
            <a:spLocks noChangeArrowheads="1"/>
          </p:cNvSpPr>
          <p:nvPr/>
        </p:nvSpPr>
        <p:spPr bwMode="auto">
          <a:xfrm>
            <a:off x="546100" y="2628901"/>
            <a:ext cx="4572000" cy="2781300"/>
          </a:xfrm>
          <a:prstGeom prst="rect">
            <a:avLst/>
          </a:prstGeom>
          <a:solidFill>
            <a:srgbClr val="FFFFCC"/>
          </a:solidFill>
          <a:ln w="12700">
            <a:solidFill>
              <a:schemeClr val="tx1"/>
            </a:solidFill>
            <a:miter lim="800000"/>
            <a:headEnd/>
            <a:tailEnd/>
          </a:ln>
        </p:spPr>
        <p:txBody>
          <a:bodyPr wrap="none" anchor="ctr"/>
          <a:lstStyle/>
          <a:p>
            <a:endParaRPr lang="en-US"/>
          </a:p>
        </p:txBody>
      </p:sp>
      <p:sp>
        <p:nvSpPr>
          <p:cNvPr id="19464" name="Rectangle 6"/>
          <p:cNvSpPr>
            <a:spLocks noChangeArrowheads="1"/>
          </p:cNvSpPr>
          <p:nvPr/>
        </p:nvSpPr>
        <p:spPr bwMode="auto">
          <a:xfrm>
            <a:off x="1296989" y="2049464"/>
            <a:ext cx="2897187" cy="582211"/>
          </a:xfrm>
          <a:prstGeom prst="rect">
            <a:avLst/>
          </a:prstGeom>
          <a:noFill/>
          <a:ln w="12700">
            <a:noFill/>
            <a:miter lim="800000"/>
            <a:headEnd/>
            <a:tailEnd/>
          </a:ln>
        </p:spPr>
        <p:txBody>
          <a:bodyPr lIns="90488" tIns="44450" rIns="90488" bIns="44450">
            <a:spAutoFit/>
          </a:bodyPr>
          <a:lstStyle/>
          <a:p>
            <a:pPr algn="ctr">
              <a:spcBef>
                <a:spcPct val="50000"/>
              </a:spcBef>
            </a:pPr>
            <a:r>
              <a:rPr lang="en-US" sz="1600" b="1">
                <a:latin typeface="Arial Narrow" pitchFamily="34" charset="0"/>
              </a:rPr>
              <a:t>OBJEK                                                          ( BENTUK DOKUMEN)</a:t>
            </a:r>
            <a:endParaRPr lang="en-US" sz="1600">
              <a:latin typeface="Arial Narrow" pitchFamily="34" charset="0"/>
            </a:endParaRPr>
          </a:p>
        </p:txBody>
      </p:sp>
      <p:sp>
        <p:nvSpPr>
          <p:cNvPr id="19465" name="Rectangle 7"/>
          <p:cNvSpPr>
            <a:spLocks noChangeArrowheads="1"/>
          </p:cNvSpPr>
          <p:nvPr/>
        </p:nvSpPr>
        <p:spPr bwMode="auto">
          <a:xfrm>
            <a:off x="4954589" y="2181225"/>
            <a:ext cx="1736725" cy="335989"/>
          </a:xfrm>
          <a:prstGeom prst="rect">
            <a:avLst/>
          </a:prstGeom>
          <a:noFill/>
          <a:ln w="12700">
            <a:noFill/>
            <a:miter lim="800000"/>
            <a:headEnd/>
            <a:tailEnd/>
          </a:ln>
        </p:spPr>
        <p:txBody>
          <a:bodyPr lIns="90488" tIns="44450" rIns="90488" bIns="44450">
            <a:spAutoFit/>
          </a:bodyPr>
          <a:lstStyle/>
          <a:p>
            <a:pPr algn="ctr">
              <a:spcBef>
                <a:spcPct val="50000"/>
              </a:spcBef>
            </a:pPr>
            <a:r>
              <a:rPr lang="en-US" sz="1600" b="1">
                <a:latin typeface="Arial Narrow" pitchFamily="34" charset="0"/>
              </a:rPr>
              <a:t>BEA METERAI</a:t>
            </a:r>
            <a:endParaRPr lang="en-US" sz="1600">
              <a:latin typeface="Arial Narrow" pitchFamily="34" charset="0"/>
            </a:endParaRPr>
          </a:p>
        </p:txBody>
      </p:sp>
      <p:sp>
        <p:nvSpPr>
          <p:cNvPr id="19466" name="Rectangle 8"/>
          <p:cNvSpPr>
            <a:spLocks noChangeArrowheads="1"/>
          </p:cNvSpPr>
          <p:nvPr/>
        </p:nvSpPr>
        <p:spPr bwMode="auto">
          <a:xfrm>
            <a:off x="5105400" y="2628901"/>
            <a:ext cx="1371600" cy="2781300"/>
          </a:xfrm>
          <a:prstGeom prst="rect">
            <a:avLst/>
          </a:prstGeom>
          <a:solidFill>
            <a:srgbClr val="CCFFCC"/>
          </a:solidFill>
          <a:ln w="12700">
            <a:solidFill>
              <a:schemeClr val="tx1"/>
            </a:solidFill>
            <a:miter lim="800000"/>
            <a:headEnd/>
            <a:tailEnd/>
          </a:ln>
        </p:spPr>
        <p:txBody>
          <a:bodyPr wrap="none" anchor="ctr"/>
          <a:lstStyle/>
          <a:p>
            <a:endParaRPr lang="en-US"/>
          </a:p>
        </p:txBody>
      </p:sp>
      <p:sp>
        <p:nvSpPr>
          <p:cNvPr id="19467" name="Rectangle 9"/>
          <p:cNvSpPr>
            <a:spLocks noChangeArrowheads="1"/>
          </p:cNvSpPr>
          <p:nvPr/>
        </p:nvSpPr>
        <p:spPr bwMode="auto">
          <a:xfrm>
            <a:off x="609601" y="2632075"/>
            <a:ext cx="4721225" cy="2798202"/>
          </a:xfrm>
          <a:prstGeom prst="rect">
            <a:avLst/>
          </a:prstGeom>
          <a:noFill/>
          <a:ln w="12700">
            <a:noFill/>
            <a:miter lim="800000"/>
            <a:headEnd/>
            <a:tailEnd/>
          </a:ln>
        </p:spPr>
        <p:txBody>
          <a:bodyPr lIns="90488" tIns="44450" rIns="90488" bIns="44450">
            <a:spAutoFit/>
          </a:bodyPr>
          <a:lstStyle/>
          <a:p>
            <a:pPr marL="520700" indent="-520700">
              <a:tabLst>
                <a:tab pos="520700" algn="l"/>
              </a:tabLst>
            </a:pPr>
            <a:r>
              <a:rPr lang="en-US" sz="1600" b="1">
                <a:latin typeface="Arial Narrow" pitchFamily="34" charset="0"/>
              </a:rPr>
              <a:t>  1. Surat yang memuat jumlah uang yang mempunyai harga nominal lebih dari  Rp 250.000,00 sampai dengan Rp1.000.000,00</a:t>
            </a:r>
          </a:p>
          <a:p>
            <a:pPr marL="520700" indent="-520700">
              <a:tabLst>
                <a:tab pos="520700" algn="l"/>
              </a:tabLst>
            </a:pPr>
            <a:r>
              <a:rPr lang="en-US" sz="1600" b="1">
                <a:latin typeface="Arial Narrow" pitchFamily="34" charset="0"/>
              </a:rPr>
              <a:t>      1) yang menyebutkan penerimaan uang</a:t>
            </a:r>
          </a:p>
          <a:p>
            <a:pPr marL="520700" indent="-520700">
              <a:tabLst>
                <a:tab pos="520700" algn="l"/>
              </a:tabLst>
            </a:pPr>
            <a:r>
              <a:rPr lang="en-US" sz="1600" b="1">
                <a:latin typeface="Arial Narrow" pitchFamily="34" charset="0"/>
              </a:rPr>
              <a:t>      2) yang menyatakan pembukuan uang atau penyimpanan uang dalam rekening di Bank</a:t>
            </a:r>
          </a:p>
          <a:p>
            <a:pPr marL="520700" indent="-520700">
              <a:tabLst>
                <a:tab pos="520700" algn="l"/>
              </a:tabLst>
            </a:pPr>
            <a:r>
              <a:rPr lang="en-US" sz="1600" b="1">
                <a:latin typeface="Arial Narrow" pitchFamily="34" charset="0"/>
              </a:rPr>
              <a:t>      3) yang berisi pemberitahuan saldo rekening                di Bank,   atau</a:t>
            </a:r>
          </a:p>
          <a:p>
            <a:pPr marL="520700" indent="-520700">
              <a:tabLst>
                <a:tab pos="520700" algn="l"/>
              </a:tabLst>
            </a:pPr>
            <a:r>
              <a:rPr lang="en-US" sz="1600" b="1">
                <a:latin typeface="Arial Narrow" pitchFamily="34" charset="0"/>
              </a:rPr>
              <a:t>      4) yang berisi pengakuan bahwa utang uang seluruhnya atau sebagiannya telah dilunasi                   atau diperhitungkan</a:t>
            </a:r>
          </a:p>
        </p:txBody>
      </p:sp>
      <p:sp>
        <p:nvSpPr>
          <p:cNvPr id="19468" name="Rectangle 10"/>
          <p:cNvSpPr>
            <a:spLocks noChangeArrowheads="1"/>
          </p:cNvSpPr>
          <p:nvPr/>
        </p:nvSpPr>
        <p:spPr bwMode="auto">
          <a:xfrm>
            <a:off x="5105401" y="3178177"/>
            <a:ext cx="1293813" cy="1443985"/>
          </a:xfrm>
          <a:prstGeom prst="rect">
            <a:avLst/>
          </a:prstGeom>
          <a:noFill/>
          <a:ln w="12700">
            <a:noFill/>
            <a:miter lim="800000"/>
            <a:headEnd/>
            <a:tailEnd/>
          </a:ln>
        </p:spPr>
        <p:txBody>
          <a:bodyPr lIns="90488" tIns="44450" rIns="90488" bIns="44450">
            <a:spAutoFit/>
          </a:bodyPr>
          <a:lstStyle/>
          <a:p>
            <a:pPr algn="ctr">
              <a:spcBef>
                <a:spcPct val="50000"/>
              </a:spcBef>
            </a:pPr>
            <a:endParaRPr lang="en-US" sz="1600" b="1">
              <a:latin typeface="Arial Narrow" pitchFamily="34" charset="0"/>
            </a:endParaRPr>
          </a:p>
          <a:p>
            <a:pPr algn="ctr">
              <a:spcBef>
                <a:spcPct val="50000"/>
              </a:spcBef>
            </a:pPr>
            <a:endParaRPr lang="en-US" sz="1600" b="1">
              <a:latin typeface="Arial Narrow" pitchFamily="34" charset="0"/>
            </a:endParaRPr>
          </a:p>
          <a:p>
            <a:pPr algn="ctr">
              <a:spcBef>
                <a:spcPct val="50000"/>
              </a:spcBef>
            </a:pPr>
            <a:r>
              <a:rPr lang="en-US" sz="1600" b="1">
                <a:latin typeface="Arial Narrow" pitchFamily="34" charset="0"/>
              </a:rPr>
              <a:t>Rp 3.000,00</a:t>
            </a:r>
            <a:endParaRPr lang="en-US" sz="1600">
              <a:latin typeface="Arial Narrow" pitchFamily="34" charset="0"/>
            </a:endParaRPr>
          </a:p>
          <a:p>
            <a:pPr algn="ctr">
              <a:spcBef>
                <a:spcPct val="50000"/>
              </a:spcBef>
            </a:pPr>
            <a:endParaRPr lang="en-US" sz="1600">
              <a:latin typeface="Arial Narrow" pitchFamily="34" charset="0"/>
            </a:endParaRPr>
          </a:p>
        </p:txBody>
      </p:sp>
      <p:sp>
        <p:nvSpPr>
          <p:cNvPr id="19469" name="Rectangle 11"/>
          <p:cNvSpPr>
            <a:spLocks noChangeArrowheads="1"/>
          </p:cNvSpPr>
          <p:nvPr/>
        </p:nvSpPr>
        <p:spPr bwMode="auto">
          <a:xfrm>
            <a:off x="546100" y="5372100"/>
            <a:ext cx="4572000" cy="1041400"/>
          </a:xfrm>
          <a:prstGeom prst="rect">
            <a:avLst/>
          </a:prstGeom>
          <a:solidFill>
            <a:srgbClr val="FFFFCC"/>
          </a:solidFill>
          <a:ln w="12700">
            <a:solidFill>
              <a:schemeClr val="tx1"/>
            </a:solidFill>
            <a:miter lim="800000"/>
            <a:headEnd/>
            <a:tailEnd/>
          </a:ln>
        </p:spPr>
        <p:txBody>
          <a:bodyPr wrap="none" anchor="ctr"/>
          <a:lstStyle/>
          <a:p>
            <a:endParaRPr lang="en-US"/>
          </a:p>
        </p:txBody>
      </p:sp>
      <p:sp>
        <p:nvSpPr>
          <p:cNvPr id="19470" name="Rectangle 12"/>
          <p:cNvSpPr>
            <a:spLocks noChangeArrowheads="1"/>
          </p:cNvSpPr>
          <p:nvPr/>
        </p:nvSpPr>
        <p:spPr bwMode="auto">
          <a:xfrm>
            <a:off x="5105400" y="5372100"/>
            <a:ext cx="1371600" cy="1041400"/>
          </a:xfrm>
          <a:prstGeom prst="rect">
            <a:avLst/>
          </a:prstGeom>
          <a:solidFill>
            <a:srgbClr val="CCFFCC"/>
          </a:solidFill>
          <a:ln w="12700">
            <a:solidFill>
              <a:schemeClr val="tx1"/>
            </a:solidFill>
            <a:miter lim="800000"/>
            <a:headEnd/>
            <a:tailEnd/>
          </a:ln>
        </p:spPr>
        <p:txBody>
          <a:bodyPr wrap="none" anchor="ctr"/>
          <a:lstStyle/>
          <a:p>
            <a:endParaRPr lang="en-US"/>
          </a:p>
        </p:txBody>
      </p:sp>
      <p:sp>
        <p:nvSpPr>
          <p:cNvPr id="19471" name="Rectangle 13"/>
          <p:cNvSpPr>
            <a:spLocks noChangeArrowheads="1"/>
          </p:cNvSpPr>
          <p:nvPr/>
        </p:nvSpPr>
        <p:spPr bwMode="auto">
          <a:xfrm>
            <a:off x="533401" y="5524501"/>
            <a:ext cx="4568825" cy="1104900"/>
          </a:xfrm>
          <a:prstGeom prst="rect">
            <a:avLst/>
          </a:prstGeom>
          <a:noFill/>
          <a:ln w="12700">
            <a:noFill/>
            <a:miter lim="800000"/>
            <a:headEnd/>
            <a:tailEnd/>
          </a:ln>
        </p:spPr>
        <p:txBody>
          <a:bodyPr lIns="90488" tIns="44450" rIns="90488" bIns="44450">
            <a:spAutoFit/>
          </a:bodyPr>
          <a:lstStyle/>
          <a:p>
            <a:pPr marL="288925" indent="-288925" algn="ctr"/>
            <a:r>
              <a:rPr lang="en-US" sz="1600" b="1">
                <a:latin typeface="Arial Narrow" pitchFamily="34" charset="0"/>
              </a:rPr>
              <a:t>2.  Surat berharga seperti wesel, promes, aksep yang mempunyai harga nominal lebih dari Rp 250.000,00 sampai dengan Rp1.000.000,00</a:t>
            </a:r>
            <a:endParaRPr lang="en-US" sz="1600" b="1">
              <a:solidFill>
                <a:srgbClr val="000080"/>
              </a:solidFill>
              <a:latin typeface="Arial Narrow" pitchFamily="34" charset="0"/>
            </a:endParaRPr>
          </a:p>
          <a:p>
            <a:pPr marL="288925" indent="-288925" algn="ctr"/>
            <a:endParaRPr lang="en-US" sz="1600" b="1">
              <a:solidFill>
                <a:srgbClr val="000080"/>
              </a:solidFill>
              <a:latin typeface="Arial Narrow" pitchFamily="34" charset="0"/>
            </a:endParaRPr>
          </a:p>
        </p:txBody>
      </p:sp>
      <p:sp>
        <p:nvSpPr>
          <p:cNvPr id="19472" name="Rectangle 14"/>
          <p:cNvSpPr>
            <a:spLocks noChangeArrowheads="1"/>
          </p:cNvSpPr>
          <p:nvPr/>
        </p:nvSpPr>
        <p:spPr bwMode="auto">
          <a:xfrm>
            <a:off x="5105401" y="5756275"/>
            <a:ext cx="1420813" cy="705321"/>
          </a:xfrm>
          <a:prstGeom prst="rect">
            <a:avLst/>
          </a:prstGeom>
          <a:noFill/>
          <a:ln w="12700">
            <a:noFill/>
            <a:miter lim="800000"/>
            <a:headEnd/>
            <a:tailEnd/>
          </a:ln>
        </p:spPr>
        <p:txBody>
          <a:bodyPr lIns="90488" tIns="44450" rIns="90488" bIns="44450">
            <a:spAutoFit/>
          </a:bodyPr>
          <a:lstStyle/>
          <a:p>
            <a:pPr algn="ctr">
              <a:spcBef>
                <a:spcPct val="50000"/>
              </a:spcBef>
            </a:pPr>
            <a:r>
              <a:rPr lang="en-US" sz="1600" b="1">
                <a:latin typeface="Arial Narrow" pitchFamily="34" charset="0"/>
              </a:rPr>
              <a:t>Rp 3.000,00</a:t>
            </a:r>
            <a:endParaRPr lang="en-US" sz="1600">
              <a:latin typeface="Arial Narrow" pitchFamily="34" charset="0"/>
            </a:endParaRPr>
          </a:p>
          <a:p>
            <a:pPr algn="ctr">
              <a:spcBef>
                <a:spcPct val="50000"/>
              </a:spcBef>
            </a:pPr>
            <a:endParaRPr lang="en-US" sz="1600">
              <a:latin typeface="Arial Narrow" pitchFamily="34" charset="0"/>
            </a:endParaRPr>
          </a:p>
        </p:txBody>
      </p:sp>
      <p:grpSp>
        <p:nvGrpSpPr>
          <p:cNvPr id="19473" name="Group 18"/>
          <p:cNvGrpSpPr>
            <a:grpSpLocks/>
          </p:cNvGrpSpPr>
          <p:nvPr/>
        </p:nvGrpSpPr>
        <p:grpSpPr bwMode="auto">
          <a:xfrm>
            <a:off x="974727" y="3327397"/>
            <a:ext cx="301626" cy="581025"/>
            <a:chOff x="614" y="1928"/>
            <a:chExt cx="190" cy="366"/>
          </a:xfrm>
        </p:grpSpPr>
        <p:sp>
          <p:nvSpPr>
            <p:cNvPr id="19483" name="Rectangle 15"/>
            <p:cNvSpPr>
              <a:spLocks noChangeArrowheads="1"/>
            </p:cNvSpPr>
            <p:nvPr/>
          </p:nvSpPr>
          <p:spPr bwMode="auto">
            <a:xfrm>
              <a:off x="614" y="1928"/>
              <a:ext cx="12" cy="134"/>
            </a:xfrm>
            <a:prstGeom prst="rect">
              <a:avLst/>
            </a:prstGeom>
            <a:noFill/>
            <a:ln w="12700">
              <a:noFill/>
              <a:miter lim="800000"/>
              <a:headEnd/>
              <a:tailEnd/>
            </a:ln>
          </p:spPr>
          <p:txBody>
            <a:bodyPr wrap="none" anchor="ctr"/>
            <a:lstStyle/>
            <a:p>
              <a:endParaRPr lang="en-US"/>
            </a:p>
          </p:txBody>
        </p:sp>
        <p:sp>
          <p:nvSpPr>
            <p:cNvPr id="19484" name="Rectangle 16"/>
            <p:cNvSpPr>
              <a:spLocks noChangeArrowheads="1"/>
            </p:cNvSpPr>
            <p:nvPr/>
          </p:nvSpPr>
          <p:spPr bwMode="auto">
            <a:xfrm>
              <a:off x="787" y="2043"/>
              <a:ext cx="12" cy="134"/>
            </a:xfrm>
            <a:prstGeom prst="rect">
              <a:avLst/>
            </a:prstGeom>
            <a:noFill/>
            <a:ln w="12700">
              <a:noFill/>
              <a:miter lim="800000"/>
              <a:headEnd/>
              <a:tailEnd/>
            </a:ln>
          </p:spPr>
          <p:txBody>
            <a:bodyPr wrap="none" anchor="ctr"/>
            <a:lstStyle/>
            <a:p>
              <a:endParaRPr lang="en-US"/>
            </a:p>
          </p:txBody>
        </p:sp>
        <p:sp>
          <p:nvSpPr>
            <p:cNvPr id="19485" name="Rectangle 17"/>
            <p:cNvSpPr>
              <a:spLocks noChangeArrowheads="1"/>
            </p:cNvSpPr>
            <p:nvPr/>
          </p:nvSpPr>
          <p:spPr bwMode="auto">
            <a:xfrm>
              <a:off x="620" y="2158"/>
              <a:ext cx="184" cy="136"/>
            </a:xfrm>
            <a:prstGeom prst="rect">
              <a:avLst/>
            </a:prstGeom>
            <a:noFill/>
            <a:ln w="12700">
              <a:noFill/>
              <a:miter lim="800000"/>
              <a:headEnd/>
              <a:tailEnd/>
            </a:ln>
          </p:spPr>
          <p:txBody>
            <a:bodyPr wrap="none" lIns="0" tIns="0" rIns="0" bIns="0">
              <a:spAutoFit/>
            </a:bodyPr>
            <a:lstStyle/>
            <a:p>
              <a:r>
                <a:rPr lang="en-US" sz="1400">
                  <a:solidFill>
                    <a:srgbClr val="000080"/>
                  </a:solidFill>
                  <a:latin typeface="Arial Narrow" pitchFamily="34" charset="0"/>
                </a:rPr>
                <a:t>       </a:t>
              </a:r>
            </a:p>
          </p:txBody>
        </p:sp>
      </p:grpSp>
      <p:sp>
        <p:nvSpPr>
          <p:cNvPr id="19474" name="Rectangle 19"/>
          <p:cNvSpPr>
            <a:spLocks noChangeArrowheads="1"/>
          </p:cNvSpPr>
          <p:nvPr/>
        </p:nvSpPr>
        <p:spPr bwMode="auto">
          <a:xfrm>
            <a:off x="-1066800" y="8064500"/>
            <a:ext cx="129844" cy="184666"/>
          </a:xfrm>
          <a:prstGeom prst="rect">
            <a:avLst/>
          </a:prstGeom>
          <a:noFill/>
          <a:ln w="12700">
            <a:noFill/>
            <a:miter lim="800000"/>
            <a:headEnd/>
            <a:tailEnd/>
          </a:ln>
        </p:spPr>
        <p:txBody>
          <a:bodyPr wrap="none" lIns="0" tIns="0" rIns="0" bIns="0">
            <a:spAutoFit/>
          </a:bodyPr>
          <a:lstStyle/>
          <a:p>
            <a:r>
              <a:rPr lang="en-US" sz="1200" b="1">
                <a:solidFill>
                  <a:srgbClr val="000080"/>
                </a:solidFill>
                <a:latin typeface="Arial" charset="0"/>
              </a:rPr>
              <a:t>   </a:t>
            </a:r>
          </a:p>
        </p:txBody>
      </p:sp>
      <p:sp>
        <p:nvSpPr>
          <p:cNvPr id="19475" name="Rectangle 20"/>
          <p:cNvSpPr>
            <a:spLocks noChangeArrowheads="1"/>
          </p:cNvSpPr>
          <p:nvPr/>
        </p:nvSpPr>
        <p:spPr bwMode="auto">
          <a:xfrm>
            <a:off x="546100" y="6413501"/>
            <a:ext cx="4572000" cy="1181100"/>
          </a:xfrm>
          <a:prstGeom prst="rect">
            <a:avLst/>
          </a:prstGeom>
          <a:solidFill>
            <a:srgbClr val="FFFFCC"/>
          </a:solidFill>
          <a:ln w="12700">
            <a:solidFill>
              <a:schemeClr val="tx1"/>
            </a:solidFill>
            <a:miter lim="800000"/>
            <a:headEnd/>
            <a:tailEnd/>
          </a:ln>
        </p:spPr>
        <p:txBody>
          <a:bodyPr wrap="none" anchor="ctr"/>
          <a:lstStyle/>
          <a:p>
            <a:endParaRPr lang="en-US"/>
          </a:p>
        </p:txBody>
      </p:sp>
      <p:sp>
        <p:nvSpPr>
          <p:cNvPr id="19476" name="Rectangle 21"/>
          <p:cNvSpPr>
            <a:spLocks noChangeArrowheads="1"/>
          </p:cNvSpPr>
          <p:nvPr/>
        </p:nvSpPr>
        <p:spPr bwMode="auto">
          <a:xfrm>
            <a:off x="5105400" y="6413501"/>
            <a:ext cx="1371600" cy="1206500"/>
          </a:xfrm>
          <a:prstGeom prst="rect">
            <a:avLst/>
          </a:prstGeom>
          <a:solidFill>
            <a:srgbClr val="CCFFCC"/>
          </a:solidFill>
          <a:ln w="12700">
            <a:solidFill>
              <a:schemeClr val="tx1"/>
            </a:solidFill>
            <a:miter lim="800000"/>
            <a:headEnd/>
            <a:tailEnd/>
          </a:ln>
        </p:spPr>
        <p:txBody>
          <a:bodyPr wrap="none" anchor="ctr"/>
          <a:lstStyle/>
          <a:p>
            <a:endParaRPr lang="en-US"/>
          </a:p>
        </p:txBody>
      </p:sp>
      <p:sp>
        <p:nvSpPr>
          <p:cNvPr id="19477" name="Rectangle 25"/>
          <p:cNvSpPr>
            <a:spLocks noChangeArrowheads="1"/>
          </p:cNvSpPr>
          <p:nvPr/>
        </p:nvSpPr>
        <p:spPr bwMode="auto">
          <a:xfrm>
            <a:off x="457201" y="6553201"/>
            <a:ext cx="4492625" cy="1104900"/>
          </a:xfrm>
          <a:prstGeom prst="rect">
            <a:avLst/>
          </a:prstGeom>
          <a:noFill/>
          <a:ln w="12700">
            <a:noFill/>
            <a:miter lim="800000"/>
            <a:headEnd/>
            <a:tailEnd/>
          </a:ln>
        </p:spPr>
        <p:txBody>
          <a:bodyPr lIns="90488" tIns="44450" rIns="90488" bIns="44450">
            <a:spAutoFit/>
          </a:bodyPr>
          <a:lstStyle/>
          <a:p>
            <a:pPr marL="288925" indent="-288925" algn="ctr"/>
            <a:r>
              <a:rPr lang="en-US" sz="1600" b="1">
                <a:latin typeface="Arial Narrow" pitchFamily="34" charset="0"/>
              </a:rPr>
              <a:t>  3.  Efek / Sekumpulan Efek dengan nama dan dalam bentuk apapun yang mempunyai harga nominal sampai dengan Rp 1.000.000,00</a:t>
            </a:r>
          </a:p>
          <a:p>
            <a:pPr marL="288925" indent="-288925" algn="ctr"/>
            <a:endParaRPr lang="en-US" sz="1600" b="1">
              <a:latin typeface="Arial Narrow" pitchFamily="34" charset="0"/>
            </a:endParaRPr>
          </a:p>
        </p:txBody>
      </p:sp>
      <p:sp>
        <p:nvSpPr>
          <p:cNvPr id="19478" name="Rectangle 26"/>
          <p:cNvSpPr>
            <a:spLocks noChangeArrowheads="1"/>
          </p:cNvSpPr>
          <p:nvPr/>
        </p:nvSpPr>
        <p:spPr bwMode="auto">
          <a:xfrm>
            <a:off x="533401" y="7620001"/>
            <a:ext cx="4568825" cy="582211"/>
          </a:xfrm>
          <a:prstGeom prst="rect">
            <a:avLst/>
          </a:prstGeom>
          <a:noFill/>
          <a:ln w="12700">
            <a:noFill/>
            <a:miter lim="800000"/>
            <a:headEnd/>
            <a:tailEnd/>
          </a:ln>
        </p:spPr>
        <p:txBody>
          <a:bodyPr lIns="90488" tIns="44450" rIns="90488" bIns="44450">
            <a:spAutoFit/>
          </a:bodyPr>
          <a:lstStyle/>
          <a:p>
            <a:pPr marL="288925" indent="-288925" algn="ctr"/>
            <a:r>
              <a:rPr lang="en-US" sz="1600" b="1">
                <a:latin typeface="Arial Narrow" pitchFamily="34" charset="0"/>
              </a:rPr>
              <a:t>4. Cek dan Bilyet Giro tanpa batas pengenaan besarnya harga nominal</a:t>
            </a:r>
          </a:p>
        </p:txBody>
      </p:sp>
      <p:sp>
        <p:nvSpPr>
          <p:cNvPr id="19479" name="Rectangle 27"/>
          <p:cNvSpPr>
            <a:spLocks noChangeArrowheads="1"/>
          </p:cNvSpPr>
          <p:nvPr/>
        </p:nvSpPr>
        <p:spPr bwMode="auto">
          <a:xfrm>
            <a:off x="5105401" y="6884989"/>
            <a:ext cx="1420813" cy="1074653"/>
          </a:xfrm>
          <a:prstGeom prst="rect">
            <a:avLst/>
          </a:prstGeom>
          <a:noFill/>
          <a:ln w="12700">
            <a:noFill/>
            <a:miter lim="800000"/>
            <a:headEnd/>
            <a:tailEnd/>
          </a:ln>
        </p:spPr>
        <p:txBody>
          <a:bodyPr lIns="90488" tIns="44450" rIns="90488" bIns="44450">
            <a:spAutoFit/>
          </a:bodyPr>
          <a:lstStyle/>
          <a:p>
            <a:pPr algn="ctr">
              <a:spcBef>
                <a:spcPct val="50000"/>
              </a:spcBef>
            </a:pPr>
            <a:r>
              <a:rPr lang="en-US" sz="1600" b="1">
                <a:latin typeface="Arial Narrow" pitchFamily="34" charset="0"/>
              </a:rPr>
              <a:t>Rp 3.000,00</a:t>
            </a:r>
          </a:p>
          <a:p>
            <a:pPr algn="ctr">
              <a:spcBef>
                <a:spcPct val="50000"/>
              </a:spcBef>
            </a:pPr>
            <a:endParaRPr lang="en-US" sz="1600">
              <a:latin typeface="Arial Narrow" pitchFamily="34" charset="0"/>
            </a:endParaRPr>
          </a:p>
          <a:p>
            <a:pPr algn="ctr" eaLnBrk="1" hangingPunct="1">
              <a:spcBef>
                <a:spcPct val="50000"/>
              </a:spcBef>
            </a:pPr>
            <a:endParaRPr lang="en-US" sz="1600">
              <a:latin typeface="Arial Narrow" pitchFamily="34" charset="0"/>
            </a:endParaRPr>
          </a:p>
        </p:txBody>
      </p:sp>
      <p:sp>
        <p:nvSpPr>
          <p:cNvPr id="19480" name="Rectangle 30"/>
          <p:cNvSpPr>
            <a:spLocks noChangeArrowheads="1"/>
          </p:cNvSpPr>
          <p:nvPr/>
        </p:nvSpPr>
        <p:spPr bwMode="auto">
          <a:xfrm>
            <a:off x="5080001" y="7543801"/>
            <a:ext cx="1420813" cy="705321"/>
          </a:xfrm>
          <a:prstGeom prst="rect">
            <a:avLst/>
          </a:prstGeom>
          <a:noFill/>
          <a:ln w="12700">
            <a:noFill/>
            <a:miter lim="800000"/>
            <a:headEnd/>
            <a:tailEnd/>
          </a:ln>
        </p:spPr>
        <p:txBody>
          <a:bodyPr lIns="90488" tIns="44450" rIns="90488" bIns="44450">
            <a:spAutoFit/>
          </a:bodyPr>
          <a:lstStyle/>
          <a:p>
            <a:pPr algn="ctr">
              <a:spcBef>
                <a:spcPct val="50000"/>
              </a:spcBef>
            </a:pPr>
            <a:r>
              <a:rPr lang="en-US" sz="1600" b="1">
                <a:latin typeface="Arial Narrow" pitchFamily="34" charset="0"/>
              </a:rPr>
              <a:t>Rp 3.000,00</a:t>
            </a:r>
            <a:endParaRPr lang="en-US" sz="1600">
              <a:latin typeface="Arial Narrow" pitchFamily="34" charset="0"/>
            </a:endParaRPr>
          </a:p>
          <a:p>
            <a:pPr algn="ctr" eaLnBrk="1" hangingPunct="1">
              <a:spcBef>
                <a:spcPct val="50000"/>
              </a:spcBef>
            </a:pPr>
            <a:endParaRPr lang="en-US" sz="1600">
              <a:latin typeface="Arial Narrow" pitchFamily="34" charset="0"/>
            </a:endParaRPr>
          </a:p>
        </p:txBody>
      </p:sp>
      <p:sp>
        <p:nvSpPr>
          <p:cNvPr id="19481" name="AutoShape 31"/>
          <p:cNvSpPr>
            <a:spLocks noChangeArrowheads="1"/>
          </p:cNvSpPr>
          <p:nvPr/>
        </p:nvSpPr>
        <p:spPr bwMode="auto">
          <a:xfrm>
            <a:off x="3060700" y="1524000"/>
            <a:ext cx="762000" cy="381000"/>
          </a:xfrm>
          <a:prstGeom prst="downArrow">
            <a:avLst>
              <a:gd name="adj1" fmla="val 50000"/>
              <a:gd name="adj2" fmla="val 65000"/>
            </a:avLst>
          </a:prstGeom>
          <a:solidFill>
            <a:schemeClr val="folHlink"/>
          </a:solidFill>
          <a:ln w="12700">
            <a:solidFill>
              <a:schemeClr val="hlink"/>
            </a:solidFill>
            <a:miter lim="800000"/>
            <a:headEnd/>
            <a:tailEnd/>
          </a:ln>
        </p:spPr>
        <p:txBody>
          <a:bodyPr wrap="none" anchor="ctr"/>
          <a:lstStyle/>
          <a:p>
            <a:endParaRPr lang="en-US"/>
          </a:p>
        </p:txBody>
      </p:sp>
      <p:sp>
        <p:nvSpPr>
          <p:cNvPr id="29" name="Date Placeholder 28"/>
          <p:cNvSpPr>
            <a:spLocks noGrp="1"/>
          </p:cNvSpPr>
          <p:nvPr>
            <p:ph type="dt" sz="quarter" idx="10"/>
          </p:nvPr>
        </p:nvSpPr>
        <p:spPr/>
        <p:txBody>
          <a:bodyPr/>
          <a:lstStyle/>
          <a:p>
            <a:pPr>
              <a:defRPr/>
            </a:pPr>
            <a:fld id="{103D7046-2486-4375-A1A0-780DCCCA4582}" type="datetime2">
              <a:rPr lang="id-ID"/>
              <a:pPr>
                <a:defRPr/>
              </a:pPr>
              <a:t>Rabu, 03 Juni 2009</a:t>
            </a:fld>
            <a:endParaRPr lang="en-US"/>
          </a:p>
        </p:txBody>
      </p:sp>
    </p:spTree>
  </p:cSld>
  <p:clrMapOvr>
    <a:masterClrMapping/>
  </p:clrMapOvr>
  <p:transition spd="slow">
    <p:pull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026"/>
          <p:cNvSpPr>
            <a:spLocks noChangeArrowheads="1"/>
          </p:cNvSpPr>
          <p:nvPr/>
        </p:nvSpPr>
        <p:spPr bwMode="auto">
          <a:xfrm>
            <a:off x="958851" y="692151"/>
            <a:ext cx="4940300" cy="977900"/>
          </a:xfrm>
          <a:prstGeom prst="rect">
            <a:avLst/>
          </a:prstGeom>
          <a:gradFill rotWithShape="0">
            <a:gsLst>
              <a:gs pos="0">
                <a:srgbClr val="FFFF66"/>
              </a:gs>
              <a:gs pos="100000">
                <a:srgbClr val="FFFF9D"/>
              </a:gs>
            </a:gsLst>
            <a:lin ang="5400000" scaled="1"/>
          </a:gradFill>
          <a:ln w="38100" cmpd="dbl">
            <a:solidFill>
              <a:schemeClr val="hlink"/>
            </a:solidFill>
            <a:miter lim="800000"/>
            <a:headEnd/>
            <a:tailEnd/>
          </a:ln>
        </p:spPr>
        <p:txBody>
          <a:bodyPr lIns="90488" tIns="44450" rIns="90488" bIns="44450" anchor="ctr"/>
          <a:lstStyle/>
          <a:p>
            <a:pPr algn="ctr"/>
            <a:r>
              <a:rPr lang="en-US" sz="2000" b="1">
                <a:latin typeface="Arial" charset="0"/>
              </a:rPr>
              <a:t> DOKUMEN YANG TIDAK TERUTANG BEA METERAI</a:t>
            </a:r>
          </a:p>
        </p:txBody>
      </p:sp>
      <p:sp>
        <p:nvSpPr>
          <p:cNvPr id="20483" name="Rectangle 1027"/>
          <p:cNvSpPr>
            <a:spLocks noChangeArrowheads="1"/>
          </p:cNvSpPr>
          <p:nvPr/>
        </p:nvSpPr>
        <p:spPr bwMode="auto">
          <a:xfrm>
            <a:off x="533400" y="2438400"/>
            <a:ext cx="4572000" cy="533400"/>
          </a:xfrm>
          <a:prstGeom prst="rect">
            <a:avLst/>
          </a:prstGeom>
          <a:solidFill>
            <a:srgbClr val="FFCCCC"/>
          </a:solidFill>
          <a:ln w="12700">
            <a:solidFill>
              <a:schemeClr val="tx1"/>
            </a:solidFill>
            <a:miter lim="800000"/>
            <a:headEnd/>
            <a:tailEnd/>
          </a:ln>
        </p:spPr>
        <p:txBody>
          <a:bodyPr wrap="none" anchor="ctr"/>
          <a:lstStyle/>
          <a:p>
            <a:endParaRPr lang="en-US"/>
          </a:p>
        </p:txBody>
      </p:sp>
      <p:sp>
        <p:nvSpPr>
          <p:cNvPr id="20484" name="Rectangle 1028"/>
          <p:cNvSpPr>
            <a:spLocks noChangeArrowheads="1"/>
          </p:cNvSpPr>
          <p:nvPr/>
        </p:nvSpPr>
        <p:spPr bwMode="auto">
          <a:xfrm>
            <a:off x="5105400" y="2438400"/>
            <a:ext cx="1371600" cy="533400"/>
          </a:xfrm>
          <a:prstGeom prst="rect">
            <a:avLst/>
          </a:prstGeom>
          <a:solidFill>
            <a:srgbClr val="FFCCCC"/>
          </a:solidFill>
          <a:ln w="12700">
            <a:solidFill>
              <a:schemeClr val="tx1"/>
            </a:solidFill>
            <a:miter lim="800000"/>
            <a:headEnd/>
            <a:tailEnd/>
          </a:ln>
        </p:spPr>
        <p:txBody>
          <a:bodyPr wrap="none" anchor="ctr"/>
          <a:lstStyle/>
          <a:p>
            <a:endParaRPr lang="en-US"/>
          </a:p>
        </p:txBody>
      </p:sp>
      <p:sp>
        <p:nvSpPr>
          <p:cNvPr id="20485" name="Rectangle 1029"/>
          <p:cNvSpPr>
            <a:spLocks noChangeArrowheads="1"/>
          </p:cNvSpPr>
          <p:nvPr/>
        </p:nvSpPr>
        <p:spPr bwMode="auto">
          <a:xfrm>
            <a:off x="533400" y="2971800"/>
            <a:ext cx="4572000" cy="3657600"/>
          </a:xfrm>
          <a:prstGeom prst="rect">
            <a:avLst/>
          </a:prstGeom>
          <a:solidFill>
            <a:srgbClr val="FFFFCC"/>
          </a:solidFill>
          <a:ln w="12700">
            <a:solidFill>
              <a:schemeClr val="tx1"/>
            </a:solidFill>
            <a:miter lim="800000"/>
            <a:headEnd/>
            <a:tailEnd/>
          </a:ln>
        </p:spPr>
        <p:txBody>
          <a:bodyPr wrap="none" anchor="ctr"/>
          <a:lstStyle/>
          <a:p>
            <a:endParaRPr lang="en-US"/>
          </a:p>
        </p:txBody>
      </p:sp>
      <p:sp>
        <p:nvSpPr>
          <p:cNvPr id="20486" name="Rectangle 1030"/>
          <p:cNvSpPr>
            <a:spLocks noChangeArrowheads="1"/>
          </p:cNvSpPr>
          <p:nvPr/>
        </p:nvSpPr>
        <p:spPr bwMode="auto">
          <a:xfrm>
            <a:off x="1296989" y="2392364"/>
            <a:ext cx="2897187" cy="582211"/>
          </a:xfrm>
          <a:prstGeom prst="rect">
            <a:avLst/>
          </a:prstGeom>
          <a:noFill/>
          <a:ln w="12700">
            <a:noFill/>
            <a:miter lim="800000"/>
            <a:headEnd/>
            <a:tailEnd/>
          </a:ln>
        </p:spPr>
        <p:txBody>
          <a:bodyPr lIns="90488" tIns="44450" rIns="90488" bIns="44450">
            <a:spAutoFit/>
          </a:bodyPr>
          <a:lstStyle/>
          <a:p>
            <a:pPr algn="ctr">
              <a:spcBef>
                <a:spcPct val="50000"/>
              </a:spcBef>
            </a:pPr>
            <a:r>
              <a:rPr lang="en-US" sz="1600" b="1">
                <a:latin typeface="Arial Narrow" pitchFamily="34" charset="0"/>
              </a:rPr>
              <a:t>OBJEK                                                          ( BENTUK DOKUMEN)</a:t>
            </a:r>
            <a:endParaRPr lang="en-US" sz="1600">
              <a:latin typeface="Arial Narrow" pitchFamily="34" charset="0"/>
            </a:endParaRPr>
          </a:p>
        </p:txBody>
      </p:sp>
      <p:sp>
        <p:nvSpPr>
          <p:cNvPr id="20487" name="Rectangle 1031"/>
          <p:cNvSpPr>
            <a:spLocks noChangeArrowheads="1"/>
          </p:cNvSpPr>
          <p:nvPr/>
        </p:nvSpPr>
        <p:spPr bwMode="auto">
          <a:xfrm>
            <a:off x="4954589" y="2516189"/>
            <a:ext cx="1736725" cy="335989"/>
          </a:xfrm>
          <a:prstGeom prst="rect">
            <a:avLst/>
          </a:prstGeom>
          <a:noFill/>
          <a:ln w="12700">
            <a:noFill/>
            <a:miter lim="800000"/>
            <a:headEnd/>
            <a:tailEnd/>
          </a:ln>
        </p:spPr>
        <p:txBody>
          <a:bodyPr lIns="90488" tIns="44450" rIns="90488" bIns="44450">
            <a:spAutoFit/>
          </a:bodyPr>
          <a:lstStyle/>
          <a:p>
            <a:pPr algn="ctr">
              <a:spcBef>
                <a:spcPct val="50000"/>
              </a:spcBef>
            </a:pPr>
            <a:r>
              <a:rPr lang="en-US" sz="1600" b="1">
                <a:latin typeface="Arial Narrow" pitchFamily="34" charset="0"/>
              </a:rPr>
              <a:t>BEA METERAI</a:t>
            </a:r>
            <a:endParaRPr lang="en-US" sz="1600">
              <a:latin typeface="Arial Narrow" pitchFamily="34" charset="0"/>
            </a:endParaRPr>
          </a:p>
        </p:txBody>
      </p:sp>
      <p:sp>
        <p:nvSpPr>
          <p:cNvPr id="20488" name="Rectangle 1032"/>
          <p:cNvSpPr>
            <a:spLocks noChangeArrowheads="1"/>
          </p:cNvSpPr>
          <p:nvPr/>
        </p:nvSpPr>
        <p:spPr bwMode="auto">
          <a:xfrm>
            <a:off x="5105400" y="2971800"/>
            <a:ext cx="1371600" cy="3657600"/>
          </a:xfrm>
          <a:prstGeom prst="rect">
            <a:avLst/>
          </a:prstGeom>
          <a:solidFill>
            <a:srgbClr val="CCFFCC"/>
          </a:solidFill>
          <a:ln w="12700">
            <a:solidFill>
              <a:schemeClr val="tx1"/>
            </a:solidFill>
            <a:miter lim="800000"/>
            <a:headEnd/>
            <a:tailEnd/>
          </a:ln>
        </p:spPr>
        <p:txBody>
          <a:bodyPr wrap="none" anchor="ctr"/>
          <a:lstStyle/>
          <a:p>
            <a:endParaRPr lang="en-US"/>
          </a:p>
        </p:txBody>
      </p:sp>
      <p:sp>
        <p:nvSpPr>
          <p:cNvPr id="20489" name="Rectangle 1033"/>
          <p:cNvSpPr>
            <a:spLocks noChangeArrowheads="1"/>
          </p:cNvSpPr>
          <p:nvPr/>
        </p:nvSpPr>
        <p:spPr bwMode="auto">
          <a:xfrm>
            <a:off x="685801" y="3021014"/>
            <a:ext cx="4418013" cy="3736920"/>
          </a:xfrm>
          <a:prstGeom prst="rect">
            <a:avLst/>
          </a:prstGeom>
          <a:noFill/>
          <a:ln w="12700">
            <a:noFill/>
            <a:miter lim="800000"/>
            <a:headEnd/>
            <a:tailEnd/>
          </a:ln>
        </p:spPr>
        <p:txBody>
          <a:bodyPr lIns="90488" tIns="44450" rIns="90488" bIns="44450">
            <a:spAutoFit/>
          </a:bodyPr>
          <a:lstStyle/>
          <a:p>
            <a:pPr marL="685800" indent="-685800">
              <a:spcBef>
                <a:spcPct val="50000"/>
              </a:spcBef>
            </a:pPr>
            <a:r>
              <a:rPr lang="en-US" sz="1800" b="1">
                <a:latin typeface="Arial Narrow" pitchFamily="34" charset="0"/>
              </a:rPr>
              <a:t>1. Surat yang memuat jumlah uang yang mempunyai harga nominal sampai dengan Rp 250.000,00  :</a:t>
            </a:r>
          </a:p>
          <a:p>
            <a:pPr marL="685800" indent="-685800"/>
            <a:r>
              <a:rPr lang="en-US" sz="1800" b="1">
                <a:latin typeface="Arial Narrow" pitchFamily="34" charset="0"/>
              </a:rPr>
              <a:t>         1) yang menyebutkan penerimaan uang</a:t>
            </a:r>
          </a:p>
          <a:p>
            <a:pPr marL="685800" indent="-685800"/>
            <a:r>
              <a:rPr lang="en-US" sz="1800" b="1">
                <a:latin typeface="Arial Narrow" pitchFamily="34" charset="0"/>
              </a:rPr>
              <a:t>         2) yang menyatakan pembukuan uang atau penyimpanan uang dalam rekening di Bank</a:t>
            </a:r>
          </a:p>
          <a:p>
            <a:pPr marL="685800" indent="-685800"/>
            <a:r>
              <a:rPr lang="en-US" sz="1800" b="1">
                <a:latin typeface="Arial Narrow" pitchFamily="34" charset="0"/>
              </a:rPr>
              <a:t>         3) yang berisi pemberitahuan saldo rekening di Bank, atau</a:t>
            </a:r>
          </a:p>
          <a:p>
            <a:pPr marL="685800" indent="-685800"/>
            <a:r>
              <a:rPr lang="en-US" sz="1800" b="1">
                <a:latin typeface="Arial Narrow" pitchFamily="34" charset="0"/>
              </a:rPr>
              <a:t>        4) yang berisi pengakuan bahwa utang uang seluruhnya atau sebagiannya telah dilunasi atau diperhitungkan</a:t>
            </a:r>
            <a:endParaRPr lang="en-US" sz="1400" b="1">
              <a:latin typeface="Arial Narrow" pitchFamily="34" charset="0"/>
            </a:endParaRPr>
          </a:p>
          <a:p>
            <a:pPr marL="685800" indent="-685800" algn="ctr">
              <a:spcBef>
                <a:spcPct val="50000"/>
              </a:spcBef>
            </a:pPr>
            <a:endParaRPr lang="en-US" sz="1400" b="1">
              <a:latin typeface="Arial Narrow" pitchFamily="34" charset="0"/>
            </a:endParaRPr>
          </a:p>
        </p:txBody>
      </p:sp>
      <p:sp>
        <p:nvSpPr>
          <p:cNvPr id="20490" name="Rectangle 1034"/>
          <p:cNvSpPr>
            <a:spLocks noChangeArrowheads="1"/>
          </p:cNvSpPr>
          <p:nvPr/>
        </p:nvSpPr>
        <p:spPr bwMode="auto">
          <a:xfrm>
            <a:off x="5105401" y="4343401"/>
            <a:ext cx="1420813" cy="366767"/>
          </a:xfrm>
          <a:prstGeom prst="rect">
            <a:avLst/>
          </a:prstGeom>
          <a:noFill/>
          <a:ln w="12700">
            <a:noFill/>
            <a:miter lim="800000"/>
            <a:headEnd/>
            <a:tailEnd/>
          </a:ln>
        </p:spPr>
        <p:txBody>
          <a:bodyPr lIns="90488" tIns="44450" rIns="90488" bIns="44450">
            <a:spAutoFit/>
          </a:bodyPr>
          <a:lstStyle/>
          <a:p>
            <a:pPr algn="ctr">
              <a:spcBef>
                <a:spcPct val="50000"/>
              </a:spcBef>
            </a:pPr>
            <a:r>
              <a:rPr lang="en-US" sz="1800" b="1">
                <a:latin typeface="Arial Narrow" pitchFamily="34" charset="0"/>
              </a:rPr>
              <a:t>-</a:t>
            </a:r>
            <a:endParaRPr lang="en-US" sz="1400">
              <a:latin typeface="Arial Narrow" pitchFamily="34" charset="0"/>
            </a:endParaRPr>
          </a:p>
        </p:txBody>
      </p:sp>
      <p:sp>
        <p:nvSpPr>
          <p:cNvPr id="20491" name="Rectangle 1035"/>
          <p:cNvSpPr>
            <a:spLocks noChangeArrowheads="1"/>
          </p:cNvSpPr>
          <p:nvPr/>
        </p:nvSpPr>
        <p:spPr bwMode="auto">
          <a:xfrm>
            <a:off x="533400" y="6629400"/>
            <a:ext cx="4572000" cy="1143000"/>
          </a:xfrm>
          <a:prstGeom prst="rect">
            <a:avLst/>
          </a:prstGeom>
          <a:solidFill>
            <a:srgbClr val="FFFFCC"/>
          </a:solidFill>
          <a:ln w="12700">
            <a:solidFill>
              <a:schemeClr val="tx1"/>
            </a:solidFill>
            <a:miter lim="800000"/>
            <a:headEnd/>
            <a:tailEnd/>
          </a:ln>
        </p:spPr>
        <p:txBody>
          <a:bodyPr wrap="none" anchor="ctr"/>
          <a:lstStyle/>
          <a:p>
            <a:endParaRPr lang="en-US"/>
          </a:p>
        </p:txBody>
      </p:sp>
      <p:sp>
        <p:nvSpPr>
          <p:cNvPr id="20492" name="Rectangle 1036"/>
          <p:cNvSpPr>
            <a:spLocks noChangeArrowheads="1"/>
          </p:cNvSpPr>
          <p:nvPr/>
        </p:nvSpPr>
        <p:spPr bwMode="auto">
          <a:xfrm>
            <a:off x="5105400" y="6629400"/>
            <a:ext cx="1371600" cy="1143000"/>
          </a:xfrm>
          <a:prstGeom prst="rect">
            <a:avLst/>
          </a:prstGeom>
          <a:solidFill>
            <a:srgbClr val="CCFFCC"/>
          </a:solidFill>
          <a:ln w="12700">
            <a:solidFill>
              <a:schemeClr val="tx1"/>
            </a:solidFill>
            <a:miter lim="800000"/>
            <a:headEnd/>
            <a:tailEnd/>
          </a:ln>
        </p:spPr>
        <p:txBody>
          <a:bodyPr wrap="none" anchor="ctr"/>
          <a:lstStyle/>
          <a:p>
            <a:endParaRPr lang="en-US"/>
          </a:p>
        </p:txBody>
      </p:sp>
      <p:sp>
        <p:nvSpPr>
          <p:cNvPr id="20493" name="Rectangle 1037"/>
          <p:cNvSpPr>
            <a:spLocks noChangeArrowheads="1"/>
          </p:cNvSpPr>
          <p:nvPr/>
        </p:nvSpPr>
        <p:spPr bwMode="auto">
          <a:xfrm>
            <a:off x="533400" y="6705600"/>
            <a:ext cx="4191000" cy="920765"/>
          </a:xfrm>
          <a:prstGeom prst="rect">
            <a:avLst/>
          </a:prstGeom>
          <a:noFill/>
          <a:ln w="12700">
            <a:noFill/>
            <a:miter lim="800000"/>
            <a:headEnd/>
            <a:tailEnd/>
          </a:ln>
        </p:spPr>
        <p:txBody>
          <a:bodyPr lIns="90488" tIns="44450" rIns="90488" bIns="44450">
            <a:spAutoFit/>
          </a:bodyPr>
          <a:lstStyle/>
          <a:p>
            <a:pPr marL="288925" indent="-288925" algn="ctr">
              <a:spcBef>
                <a:spcPct val="50000"/>
              </a:spcBef>
            </a:pPr>
            <a:r>
              <a:rPr lang="en-US" sz="1800" b="1">
                <a:latin typeface="Arial Narrow" pitchFamily="34" charset="0"/>
              </a:rPr>
              <a:t>2. Surat berharga seperti wesel, promes,        aksep yang mempunyai harga nominal sampai dengan Rp 250.000,00</a:t>
            </a:r>
            <a:endParaRPr lang="en-US" sz="1400">
              <a:latin typeface="Arial Narrow" pitchFamily="34" charset="0"/>
            </a:endParaRPr>
          </a:p>
        </p:txBody>
      </p:sp>
      <p:sp>
        <p:nvSpPr>
          <p:cNvPr id="20494" name="Rectangle 1038"/>
          <p:cNvSpPr>
            <a:spLocks noChangeArrowheads="1"/>
          </p:cNvSpPr>
          <p:nvPr/>
        </p:nvSpPr>
        <p:spPr bwMode="auto">
          <a:xfrm>
            <a:off x="5105401" y="7027863"/>
            <a:ext cx="1420813" cy="366767"/>
          </a:xfrm>
          <a:prstGeom prst="rect">
            <a:avLst/>
          </a:prstGeom>
          <a:noFill/>
          <a:ln w="12700">
            <a:noFill/>
            <a:miter lim="800000"/>
            <a:headEnd/>
            <a:tailEnd/>
          </a:ln>
        </p:spPr>
        <p:txBody>
          <a:bodyPr lIns="90488" tIns="44450" rIns="90488" bIns="44450">
            <a:spAutoFit/>
          </a:bodyPr>
          <a:lstStyle/>
          <a:p>
            <a:pPr algn="ctr">
              <a:spcBef>
                <a:spcPct val="50000"/>
              </a:spcBef>
            </a:pPr>
            <a:r>
              <a:rPr lang="en-US" sz="1800" b="1">
                <a:latin typeface="Arial Narrow" pitchFamily="34" charset="0"/>
              </a:rPr>
              <a:t>-</a:t>
            </a:r>
            <a:endParaRPr lang="en-US" sz="1400">
              <a:latin typeface="Arial Narrow" pitchFamily="34" charset="0"/>
            </a:endParaRPr>
          </a:p>
        </p:txBody>
      </p:sp>
      <p:sp>
        <p:nvSpPr>
          <p:cNvPr id="20495" name="AutoShape 1039"/>
          <p:cNvSpPr>
            <a:spLocks noChangeArrowheads="1"/>
          </p:cNvSpPr>
          <p:nvPr/>
        </p:nvSpPr>
        <p:spPr bwMode="auto">
          <a:xfrm>
            <a:off x="3009900" y="1828800"/>
            <a:ext cx="838200" cy="381000"/>
          </a:xfrm>
          <a:prstGeom prst="downArrow">
            <a:avLst>
              <a:gd name="adj1" fmla="val 50000"/>
              <a:gd name="adj2" fmla="val 61667"/>
            </a:avLst>
          </a:prstGeom>
          <a:solidFill>
            <a:schemeClr val="folHlink"/>
          </a:solidFill>
          <a:ln w="12700">
            <a:solidFill>
              <a:schemeClr val="hlink"/>
            </a:solidFill>
            <a:miter lim="800000"/>
            <a:headEnd/>
            <a:tailEnd/>
          </a:ln>
        </p:spPr>
        <p:txBody>
          <a:bodyPr wrap="none" anchor="ctr"/>
          <a:lstStyle/>
          <a:p>
            <a:endParaRPr lang="en-US"/>
          </a:p>
        </p:txBody>
      </p:sp>
      <p:sp>
        <p:nvSpPr>
          <p:cNvPr id="16" name="Date Placeholder 15"/>
          <p:cNvSpPr>
            <a:spLocks noGrp="1"/>
          </p:cNvSpPr>
          <p:nvPr>
            <p:ph type="dt" sz="quarter" idx="10"/>
          </p:nvPr>
        </p:nvSpPr>
        <p:spPr/>
        <p:txBody>
          <a:bodyPr/>
          <a:lstStyle/>
          <a:p>
            <a:pPr>
              <a:defRPr/>
            </a:pPr>
            <a:fld id="{D36341D5-09AE-4FC5-BD72-3BF2A923E933}" type="datetime2">
              <a:rPr lang="id-ID"/>
              <a:pPr>
                <a:defRPr/>
              </a:pPr>
              <a:t>Rabu, 03 Juni 2009</a:t>
            </a:fld>
            <a:endParaRPr lang="en-US"/>
          </a:p>
        </p:txBody>
      </p:sp>
    </p:spTree>
  </p:cSld>
  <p:clrMapOvr>
    <a:masterClrMapping/>
  </p:clrMapOvr>
  <p:transition spd="slow">
    <p:randomBa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533400" y="8305800"/>
            <a:ext cx="1371600" cy="685800"/>
          </a:xfrm>
          <a:prstGeom prst="rect">
            <a:avLst/>
          </a:prstGeom>
          <a:noFill/>
          <a:ln w="12700">
            <a:noFill/>
            <a:miter lim="800000"/>
            <a:headEnd/>
            <a:tailEnd/>
          </a:ln>
        </p:spPr>
        <p:txBody>
          <a:bodyPr wrap="none" anchor="ctr"/>
          <a:lstStyle/>
          <a:p>
            <a:endParaRPr lang="en-US"/>
          </a:p>
        </p:txBody>
      </p:sp>
      <p:sp>
        <p:nvSpPr>
          <p:cNvPr id="21507" name="Rectangle 3"/>
          <p:cNvSpPr>
            <a:spLocks noChangeArrowheads="1"/>
          </p:cNvSpPr>
          <p:nvPr/>
        </p:nvSpPr>
        <p:spPr bwMode="auto">
          <a:xfrm>
            <a:off x="2362200" y="8305800"/>
            <a:ext cx="2133600" cy="685800"/>
          </a:xfrm>
          <a:prstGeom prst="rect">
            <a:avLst/>
          </a:prstGeom>
          <a:noFill/>
          <a:ln w="12700">
            <a:noFill/>
            <a:miter lim="800000"/>
            <a:headEnd/>
            <a:tailEnd/>
          </a:ln>
        </p:spPr>
        <p:txBody>
          <a:bodyPr wrap="none" anchor="ctr"/>
          <a:lstStyle/>
          <a:p>
            <a:endParaRPr lang="en-US"/>
          </a:p>
        </p:txBody>
      </p:sp>
      <p:sp>
        <p:nvSpPr>
          <p:cNvPr id="21508" name="Rectangle 4"/>
          <p:cNvSpPr>
            <a:spLocks noChangeArrowheads="1"/>
          </p:cNvSpPr>
          <p:nvPr/>
        </p:nvSpPr>
        <p:spPr bwMode="auto">
          <a:xfrm>
            <a:off x="533400" y="8305800"/>
            <a:ext cx="1371600" cy="685800"/>
          </a:xfrm>
          <a:prstGeom prst="rect">
            <a:avLst/>
          </a:prstGeom>
          <a:noFill/>
          <a:ln w="12700">
            <a:noFill/>
            <a:miter lim="800000"/>
            <a:headEnd/>
            <a:tailEnd/>
          </a:ln>
        </p:spPr>
        <p:txBody>
          <a:bodyPr wrap="none" anchor="ctr"/>
          <a:lstStyle/>
          <a:p>
            <a:endParaRPr lang="en-US"/>
          </a:p>
        </p:txBody>
      </p:sp>
      <p:sp>
        <p:nvSpPr>
          <p:cNvPr id="21509" name="Rectangle 5"/>
          <p:cNvSpPr>
            <a:spLocks noChangeArrowheads="1"/>
          </p:cNvSpPr>
          <p:nvPr/>
        </p:nvSpPr>
        <p:spPr bwMode="auto">
          <a:xfrm>
            <a:off x="2362200" y="8305800"/>
            <a:ext cx="2133600" cy="685800"/>
          </a:xfrm>
          <a:prstGeom prst="rect">
            <a:avLst/>
          </a:prstGeom>
          <a:noFill/>
          <a:ln w="12700">
            <a:noFill/>
            <a:miter lim="800000"/>
            <a:headEnd/>
            <a:tailEnd/>
          </a:ln>
        </p:spPr>
        <p:txBody>
          <a:bodyPr wrap="none" anchor="ctr"/>
          <a:lstStyle/>
          <a:p>
            <a:endParaRPr lang="en-US"/>
          </a:p>
        </p:txBody>
      </p:sp>
      <p:sp>
        <p:nvSpPr>
          <p:cNvPr id="21510" name="Rectangle 6"/>
          <p:cNvSpPr>
            <a:spLocks noChangeArrowheads="1"/>
          </p:cNvSpPr>
          <p:nvPr/>
        </p:nvSpPr>
        <p:spPr bwMode="auto">
          <a:xfrm>
            <a:off x="1409700" y="381000"/>
            <a:ext cx="4038600" cy="914400"/>
          </a:xfrm>
          <a:prstGeom prst="rect">
            <a:avLst/>
          </a:prstGeom>
          <a:gradFill rotWithShape="0">
            <a:gsLst>
              <a:gs pos="0">
                <a:srgbClr val="FFFF66"/>
              </a:gs>
              <a:gs pos="100000">
                <a:srgbClr val="FFFF8E"/>
              </a:gs>
            </a:gsLst>
            <a:lin ang="5400000" scaled="1"/>
          </a:gradFill>
          <a:ln w="38100" cmpd="dbl">
            <a:solidFill>
              <a:schemeClr val="hlink"/>
            </a:solidFill>
            <a:miter lim="800000"/>
            <a:headEnd/>
            <a:tailEnd/>
          </a:ln>
        </p:spPr>
        <p:txBody>
          <a:bodyPr lIns="90488" tIns="44450" rIns="90488" bIns="44450" anchor="ctr"/>
          <a:lstStyle/>
          <a:p>
            <a:pPr algn="ctr"/>
            <a:r>
              <a:rPr lang="en-US" sz="2000" b="1">
                <a:latin typeface="Arial" charset="0"/>
              </a:rPr>
              <a:t>DOKUMEN YANG TIDAK DIKENAKAN BEA METERAI</a:t>
            </a:r>
          </a:p>
        </p:txBody>
      </p:sp>
      <p:sp>
        <p:nvSpPr>
          <p:cNvPr id="21511" name="AutoShape 7"/>
          <p:cNvSpPr>
            <a:spLocks noChangeArrowheads="1"/>
          </p:cNvSpPr>
          <p:nvPr/>
        </p:nvSpPr>
        <p:spPr bwMode="auto">
          <a:xfrm>
            <a:off x="1143001" y="2438400"/>
            <a:ext cx="5397500" cy="3124200"/>
          </a:xfrm>
          <a:prstGeom prst="roundRect">
            <a:avLst>
              <a:gd name="adj" fmla="val 12458"/>
            </a:avLst>
          </a:prstGeom>
          <a:solidFill>
            <a:srgbClr val="FFFFCC"/>
          </a:solidFill>
          <a:ln w="12700">
            <a:solidFill>
              <a:schemeClr val="tx1"/>
            </a:solidFill>
            <a:round/>
            <a:headEnd/>
            <a:tailEnd/>
          </a:ln>
        </p:spPr>
        <p:txBody>
          <a:bodyPr wrap="none" lIns="90488" tIns="44450" rIns="90488" bIns="44450" anchor="ctr"/>
          <a:lstStyle/>
          <a:p>
            <a:endParaRPr lang="en-US" sz="1400">
              <a:latin typeface="Arial" charset="0"/>
            </a:endParaRPr>
          </a:p>
          <a:p>
            <a:endParaRPr lang="en-US" sz="1400">
              <a:latin typeface="Arial" charset="0"/>
            </a:endParaRPr>
          </a:p>
          <a:p>
            <a:r>
              <a:rPr lang="en-US" sz="1600" b="1">
                <a:latin typeface="Arial" charset="0"/>
              </a:rPr>
              <a:t>a. DOKUMEN BERUPA :</a:t>
            </a:r>
            <a:endParaRPr lang="en-US" sz="1800" b="1">
              <a:latin typeface="Arial" charset="0"/>
            </a:endParaRPr>
          </a:p>
          <a:p>
            <a:r>
              <a:rPr lang="en-US" sz="1400" b="1">
                <a:latin typeface="Arial" charset="0"/>
              </a:rPr>
              <a:t>     </a:t>
            </a:r>
            <a:r>
              <a:rPr lang="en-US" sz="1400">
                <a:latin typeface="Arial" charset="0"/>
              </a:rPr>
              <a:t>1) </a:t>
            </a:r>
            <a:r>
              <a:rPr lang="en-US" sz="1400" b="1">
                <a:latin typeface="Arial" charset="0"/>
              </a:rPr>
              <a:t>SURAT PENYIMPANAN BARANG;</a:t>
            </a:r>
          </a:p>
          <a:p>
            <a:r>
              <a:rPr lang="en-US" sz="1400" b="1">
                <a:latin typeface="Arial" charset="0"/>
              </a:rPr>
              <a:t>     2) KONOSEMEN;</a:t>
            </a:r>
          </a:p>
          <a:p>
            <a:r>
              <a:rPr lang="en-US" sz="1400">
                <a:latin typeface="Arial" charset="0"/>
              </a:rPr>
              <a:t>     </a:t>
            </a:r>
            <a:r>
              <a:rPr lang="en-US" sz="1400" b="1">
                <a:latin typeface="Arial" charset="0"/>
              </a:rPr>
              <a:t>3) SURAT ANGKUTAN PENUMPANG &amp; BARANG;</a:t>
            </a:r>
          </a:p>
          <a:p>
            <a:r>
              <a:rPr lang="en-US" sz="1400" b="1">
                <a:latin typeface="Arial" charset="0"/>
              </a:rPr>
              <a:t>     4) KETERANGAN PEMINDAHAN YG DITULISKAN DI ATAS</a:t>
            </a:r>
          </a:p>
          <a:p>
            <a:r>
              <a:rPr lang="en-US" sz="1400" b="1">
                <a:latin typeface="Arial" charset="0"/>
              </a:rPr>
              <a:t>         DOKUMEN SEBAGAIMANA DIMAKSUD DLM  ANGKA 1),</a:t>
            </a:r>
          </a:p>
          <a:p>
            <a:r>
              <a:rPr lang="en-US" sz="1400" b="1">
                <a:latin typeface="Arial" charset="0"/>
              </a:rPr>
              <a:t>         ANGKA 2) &amp; ANGKA 3);</a:t>
            </a:r>
          </a:p>
          <a:p>
            <a:r>
              <a:rPr lang="en-US" sz="1400" b="1">
                <a:latin typeface="Arial" charset="0"/>
              </a:rPr>
              <a:t>     5) BUKTI UNTUK PENGIRIMAN &amp; PENERIMAAN BARANG;</a:t>
            </a:r>
          </a:p>
          <a:p>
            <a:r>
              <a:rPr lang="en-US" sz="1400" b="1">
                <a:latin typeface="Arial" charset="0"/>
              </a:rPr>
              <a:t>     6) SURAT PENGIRIMAN BARANG UNTUK DIJUAL ATAS </a:t>
            </a:r>
          </a:p>
          <a:p>
            <a:r>
              <a:rPr lang="en-US" sz="1400" b="1">
                <a:latin typeface="Arial" charset="0"/>
              </a:rPr>
              <a:t>         TANGGUNGAN PENGIRIM</a:t>
            </a:r>
          </a:p>
          <a:p>
            <a:r>
              <a:rPr lang="en-US" sz="1400" b="1">
                <a:latin typeface="Arial" charset="0"/>
              </a:rPr>
              <a:t>     7) SURAT-SURAT LAINNYA YG DAPAT DISAMAKAN DGN</a:t>
            </a:r>
          </a:p>
          <a:p>
            <a:r>
              <a:rPr lang="en-US" sz="1400" b="1">
                <a:latin typeface="Arial" charset="0"/>
              </a:rPr>
              <a:t>         SURAT- SURAT SEBAGAIMANA DIMAKSUD DLM </a:t>
            </a:r>
          </a:p>
          <a:p>
            <a:r>
              <a:rPr lang="en-US" sz="1400" b="1">
                <a:latin typeface="Arial" charset="0"/>
              </a:rPr>
              <a:t>        ANGKA  1) SAMPAI ANGKA 6) </a:t>
            </a:r>
            <a:endParaRPr lang="en-US" sz="1200" b="1">
              <a:latin typeface="Arial" charset="0"/>
            </a:endParaRPr>
          </a:p>
          <a:p>
            <a:endParaRPr lang="en-US" sz="1200" b="1">
              <a:latin typeface="Arial" charset="0"/>
            </a:endParaRPr>
          </a:p>
          <a:p>
            <a:pPr eaLnBrk="1" hangingPunct="1"/>
            <a:endParaRPr lang="en-US" sz="1200" b="1">
              <a:latin typeface="Arial" charset="0"/>
            </a:endParaRPr>
          </a:p>
        </p:txBody>
      </p:sp>
      <p:sp>
        <p:nvSpPr>
          <p:cNvPr id="21512" name="AutoShape 8"/>
          <p:cNvSpPr>
            <a:spLocks noChangeArrowheads="1"/>
          </p:cNvSpPr>
          <p:nvPr/>
        </p:nvSpPr>
        <p:spPr bwMode="auto">
          <a:xfrm>
            <a:off x="1149351" y="5657850"/>
            <a:ext cx="5397500" cy="438151"/>
          </a:xfrm>
          <a:prstGeom prst="roundRect">
            <a:avLst>
              <a:gd name="adj" fmla="val 12458"/>
            </a:avLst>
          </a:prstGeom>
          <a:gradFill rotWithShape="0">
            <a:gsLst>
              <a:gs pos="0">
                <a:srgbClr val="FFFFCC"/>
              </a:gs>
              <a:gs pos="100000">
                <a:srgbClr val="FFFFD9"/>
              </a:gs>
            </a:gsLst>
            <a:lin ang="5400000" scaled="1"/>
          </a:gradFill>
          <a:ln w="12700">
            <a:solidFill>
              <a:schemeClr val="tx1"/>
            </a:solidFill>
            <a:round/>
            <a:headEnd/>
            <a:tailEnd/>
          </a:ln>
        </p:spPr>
        <p:txBody>
          <a:bodyPr wrap="none" lIns="90488" tIns="44450" rIns="90488" bIns="44450" anchor="ctr"/>
          <a:lstStyle/>
          <a:p>
            <a:endParaRPr lang="en-US" sz="1400">
              <a:latin typeface="Arial" charset="0"/>
            </a:endParaRPr>
          </a:p>
          <a:p>
            <a:endParaRPr lang="en-US" sz="1400">
              <a:latin typeface="Arial" charset="0"/>
            </a:endParaRPr>
          </a:p>
          <a:p>
            <a:r>
              <a:rPr lang="en-US" sz="1600" b="1">
                <a:latin typeface="Arial" charset="0"/>
              </a:rPr>
              <a:t>b. SEGALA BENTUK IJAZAH;</a:t>
            </a:r>
            <a:endParaRPr lang="en-US" sz="1200">
              <a:latin typeface="Arial" charset="0"/>
            </a:endParaRPr>
          </a:p>
          <a:p>
            <a:endParaRPr lang="en-US" sz="1400">
              <a:latin typeface="Arial" charset="0"/>
            </a:endParaRPr>
          </a:p>
          <a:p>
            <a:pPr eaLnBrk="1" hangingPunct="1"/>
            <a:endParaRPr lang="en-US" sz="1400">
              <a:latin typeface="Arial" charset="0"/>
            </a:endParaRPr>
          </a:p>
        </p:txBody>
      </p:sp>
      <p:sp>
        <p:nvSpPr>
          <p:cNvPr id="21513" name="AutoShape 9"/>
          <p:cNvSpPr>
            <a:spLocks noChangeArrowheads="1"/>
          </p:cNvSpPr>
          <p:nvPr/>
        </p:nvSpPr>
        <p:spPr bwMode="auto">
          <a:xfrm>
            <a:off x="1149351" y="6191250"/>
            <a:ext cx="5397500" cy="1428751"/>
          </a:xfrm>
          <a:prstGeom prst="roundRect">
            <a:avLst>
              <a:gd name="adj" fmla="val 12458"/>
            </a:avLst>
          </a:prstGeom>
          <a:gradFill rotWithShape="0">
            <a:gsLst>
              <a:gs pos="0">
                <a:srgbClr val="FFFFCC"/>
              </a:gs>
              <a:gs pos="100000">
                <a:srgbClr val="FFFFD9"/>
              </a:gs>
            </a:gsLst>
            <a:lin ang="5400000" scaled="1"/>
          </a:gradFill>
          <a:ln w="12700">
            <a:solidFill>
              <a:schemeClr val="tx1"/>
            </a:solidFill>
            <a:round/>
            <a:headEnd/>
            <a:tailEnd/>
          </a:ln>
        </p:spPr>
        <p:txBody>
          <a:bodyPr wrap="none" lIns="90488" tIns="44450" rIns="90488" bIns="44450" anchor="ctr"/>
          <a:lstStyle/>
          <a:p>
            <a:endParaRPr lang="en-US" sz="1200">
              <a:latin typeface="Arial" charset="0"/>
            </a:endParaRPr>
          </a:p>
          <a:p>
            <a:endParaRPr lang="en-US" sz="1200">
              <a:latin typeface="Arial" charset="0"/>
            </a:endParaRPr>
          </a:p>
          <a:p>
            <a:r>
              <a:rPr lang="en-US" sz="1600" b="1">
                <a:latin typeface="Arial" charset="0"/>
              </a:rPr>
              <a:t>c. TANDA TERIMA GAJI, UANG TUNGGU, PENSIUN, </a:t>
            </a:r>
          </a:p>
          <a:p>
            <a:r>
              <a:rPr lang="en-US" sz="1600" b="1">
                <a:latin typeface="Arial" charset="0"/>
              </a:rPr>
              <a:t>    UANG TUNJANGAN, &amp;  PEMBAYARAN LAINNYA </a:t>
            </a:r>
          </a:p>
          <a:p>
            <a:r>
              <a:rPr lang="en-US" sz="1600" b="1">
                <a:latin typeface="Arial" charset="0"/>
              </a:rPr>
              <a:t>    YG KAITANNYA DGN HUBUNGAN KERJA SERTA</a:t>
            </a:r>
          </a:p>
          <a:p>
            <a:r>
              <a:rPr lang="en-US" sz="1600" b="1">
                <a:latin typeface="Arial" charset="0"/>
              </a:rPr>
              <a:t>    SURAT-SURAT YG DISERAHKAN UNTUK </a:t>
            </a:r>
          </a:p>
          <a:p>
            <a:r>
              <a:rPr lang="en-US" sz="1600" b="1">
                <a:latin typeface="Arial" charset="0"/>
              </a:rPr>
              <a:t>    MENDAPATKAN PEMBAYARAN ITU;</a:t>
            </a:r>
          </a:p>
          <a:p>
            <a:endParaRPr lang="en-US" sz="1200">
              <a:latin typeface="Arial" charset="0"/>
            </a:endParaRPr>
          </a:p>
          <a:p>
            <a:pPr eaLnBrk="1" hangingPunct="1"/>
            <a:endParaRPr lang="en-US" sz="1200">
              <a:latin typeface="Arial" charset="0"/>
            </a:endParaRPr>
          </a:p>
        </p:txBody>
      </p:sp>
      <p:sp>
        <p:nvSpPr>
          <p:cNvPr id="21514" name="AutoShape 10"/>
          <p:cNvSpPr>
            <a:spLocks noChangeArrowheads="1"/>
          </p:cNvSpPr>
          <p:nvPr/>
        </p:nvSpPr>
        <p:spPr bwMode="auto">
          <a:xfrm>
            <a:off x="1143001" y="7721600"/>
            <a:ext cx="5397500" cy="965200"/>
          </a:xfrm>
          <a:prstGeom prst="roundRect">
            <a:avLst>
              <a:gd name="adj" fmla="val 12458"/>
            </a:avLst>
          </a:prstGeom>
          <a:gradFill rotWithShape="0">
            <a:gsLst>
              <a:gs pos="0">
                <a:srgbClr val="FFFFCC"/>
              </a:gs>
              <a:gs pos="100000">
                <a:srgbClr val="FFFFDE"/>
              </a:gs>
            </a:gsLst>
            <a:lin ang="5400000" scaled="1"/>
          </a:gradFill>
          <a:ln w="12700">
            <a:solidFill>
              <a:schemeClr val="tx1"/>
            </a:solidFill>
            <a:round/>
            <a:headEnd/>
            <a:tailEnd/>
          </a:ln>
        </p:spPr>
        <p:txBody>
          <a:bodyPr wrap="none" lIns="90488" tIns="44450" rIns="90488" bIns="44450" anchor="ctr"/>
          <a:lstStyle/>
          <a:p>
            <a:endParaRPr lang="en-US" sz="1400">
              <a:latin typeface="Arial" charset="0"/>
            </a:endParaRPr>
          </a:p>
          <a:p>
            <a:r>
              <a:rPr lang="en-US" sz="1600" b="1">
                <a:latin typeface="Arial" charset="0"/>
              </a:rPr>
              <a:t>d. TANDA BUKTI PENERIMAAN UANG NEGARA DARI</a:t>
            </a:r>
          </a:p>
          <a:p>
            <a:r>
              <a:rPr lang="en-US" sz="1600" b="1">
                <a:latin typeface="Arial" charset="0"/>
              </a:rPr>
              <a:t>     KAS NEGARA &amp; KAS PEMERINTAH DAERAH </a:t>
            </a:r>
            <a:endParaRPr lang="en-US" sz="1400">
              <a:latin typeface="Arial" charset="0"/>
            </a:endParaRPr>
          </a:p>
          <a:p>
            <a:pPr eaLnBrk="1" hangingPunct="1"/>
            <a:endParaRPr lang="en-US" sz="1400">
              <a:latin typeface="Arial" charset="0"/>
            </a:endParaRPr>
          </a:p>
        </p:txBody>
      </p:sp>
      <p:sp>
        <p:nvSpPr>
          <p:cNvPr id="21515" name="AutoShape 11"/>
          <p:cNvSpPr>
            <a:spLocks noChangeArrowheads="1"/>
          </p:cNvSpPr>
          <p:nvPr/>
        </p:nvSpPr>
        <p:spPr bwMode="auto">
          <a:xfrm>
            <a:off x="3282951" y="1758951"/>
            <a:ext cx="292100" cy="520700"/>
          </a:xfrm>
          <a:prstGeom prst="roundRect">
            <a:avLst>
              <a:gd name="adj" fmla="val 12458"/>
            </a:avLst>
          </a:prstGeom>
          <a:solidFill>
            <a:schemeClr val="folHlink"/>
          </a:solidFill>
          <a:ln w="12700">
            <a:solidFill>
              <a:schemeClr val="hlink"/>
            </a:solidFill>
            <a:round/>
            <a:headEnd/>
            <a:tailEnd/>
          </a:ln>
        </p:spPr>
        <p:txBody>
          <a:bodyPr wrap="none" anchor="ctr"/>
          <a:lstStyle/>
          <a:p>
            <a:endParaRPr lang="en-US"/>
          </a:p>
        </p:txBody>
      </p:sp>
      <p:sp>
        <p:nvSpPr>
          <p:cNvPr id="21516" name="AutoShape 12"/>
          <p:cNvSpPr>
            <a:spLocks noChangeArrowheads="1"/>
          </p:cNvSpPr>
          <p:nvPr/>
        </p:nvSpPr>
        <p:spPr bwMode="auto">
          <a:xfrm>
            <a:off x="539751" y="1987551"/>
            <a:ext cx="3035300" cy="292100"/>
          </a:xfrm>
          <a:prstGeom prst="roundRect">
            <a:avLst>
              <a:gd name="adj" fmla="val 12458"/>
            </a:avLst>
          </a:prstGeom>
          <a:solidFill>
            <a:schemeClr val="folHlink"/>
          </a:solidFill>
          <a:ln w="12700">
            <a:solidFill>
              <a:schemeClr val="hlink"/>
            </a:solidFill>
            <a:round/>
            <a:headEnd/>
            <a:tailEnd/>
          </a:ln>
        </p:spPr>
        <p:txBody>
          <a:bodyPr wrap="none" anchor="ctr"/>
          <a:lstStyle/>
          <a:p>
            <a:endParaRPr lang="en-US"/>
          </a:p>
        </p:txBody>
      </p:sp>
      <p:sp>
        <p:nvSpPr>
          <p:cNvPr id="21517" name="AutoShape 13"/>
          <p:cNvSpPr>
            <a:spLocks noChangeArrowheads="1"/>
          </p:cNvSpPr>
          <p:nvPr/>
        </p:nvSpPr>
        <p:spPr bwMode="auto">
          <a:xfrm>
            <a:off x="463551" y="1987549"/>
            <a:ext cx="292100" cy="6242051"/>
          </a:xfrm>
          <a:prstGeom prst="roundRect">
            <a:avLst>
              <a:gd name="adj" fmla="val 12458"/>
            </a:avLst>
          </a:prstGeom>
          <a:solidFill>
            <a:schemeClr val="folHlink"/>
          </a:solidFill>
          <a:ln w="12700">
            <a:solidFill>
              <a:schemeClr val="hlink"/>
            </a:solidFill>
            <a:round/>
            <a:headEnd/>
            <a:tailEnd/>
          </a:ln>
        </p:spPr>
        <p:txBody>
          <a:bodyPr wrap="none" anchor="ctr"/>
          <a:lstStyle/>
          <a:p>
            <a:endParaRPr lang="en-US"/>
          </a:p>
        </p:txBody>
      </p:sp>
      <p:sp>
        <p:nvSpPr>
          <p:cNvPr id="21518" name="AutoShape 14"/>
          <p:cNvSpPr>
            <a:spLocks noChangeArrowheads="1"/>
          </p:cNvSpPr>
          <p:nvPr/>
        </p:nvSpPr>
        <p:spPr bwMode="auto">
          <a:xfrm>
            <a:off x="746125" y="3511551"/>
            <a:ext cx="292100" cy="825500"/>
          </a:xfrm>
          <a:prstGeom prst="rightArrow">
            <a:avLst>
              <a:gd name="adj1" fmla="val 50389"/>
              <a:gd name="adj2" fmla="val 67394"/>
            </a:avLst>
          </a:prstGeom>
          <a:solidFill>
            <a:schemeClr val="folHlink"/>
          </a:solidFill>
          <a:ln w="12700">
            <a:solidFill>
              <a:schemeClr val="hlink"/>
            </a:solidFill>
            <a:miter lim="800000"/>
            <a:headEnd/>
            <a:tailEnd/>
          </a:ln>
        </p:spPr>
        <p:txBody>
          <a:bodyPr wrap="none" anchor="ctr"/>
          <a:lstStyle/>
          <a:p>
            <a:endParaRPr lang="en-US"/>
          </a:p>
        </p:txBody>
      </p:sp>
      <p:sp>
        <p:nvSpPr>
          <p:cNvPr id="21519" name="AutoShape 15"/>
          <p:cNvSpPr>
            <a:spLocks noChangeArrowheads="1"/>
          </p:cNvSpPr>
          <p:nvPr/>
        </p:nvSpPr>
        <p:spPr bwMode="auto">
          <a:xfrm>
            <a:off x="746125" y="5575301"/>
            <a:ext cx="292100" cy="673100"/>
          </a:xfrm>
          <a:prstGeom prst="rightArrow">
            <a:avLst>
              <a:gd name="adj1" fmla="val 52361"/>
              <a:gd name="adj2" fmla="val 63042"/>
            </a:avLst>
          </a:prstGeom>
          <a:solidFill>
            <a:schemeClr val="folHlink"/>
          </a:solidFill>
          <a:ln w="12700">
            <a:solidFill>
              <a:schemeClr val="hlink"/>
            </a:solidFill>
            <a:miter lim="800000"/>
            <a:headEnd/>
            <a:tailEnd/>
          </a:ln>
        </p:spPr>
        <p:txBody>
          <a:bodyPr wrap="none" anchor="ctr"/>
          <a:lstStyle/>
          <a:p>
            <a:endParaRPr lang="en-US"/>
          </a:p>
        </p:txBody>
      </p:sp>
      <p:sp>
        <p:nvSpPr>
          <p:cNvPr id="21520" name="AutoShape 16"/>
          <p:cNvSpPr>
            <a:spLocks noChangeArrowheads="1"/>
          </p:cNvSpPr>
          <p:nvPr/>
        </p:nvSpPr>
        <p:spPr bwMode="auto">
          <a:xfrm>
            <a:off x="746125" y="6565901"/>
            <a:ext cx="292100" cy="673100"/>
          </a:xfrm>
          <a:prstGeom prst="rightArrow">
            <a:avLst>
              <a:gd name="adj1" fmla="val 41037"/>
              <a:gd name="adj2" fmla="val 63042"/>
            </a:avLst>
          </a:prstGeom>
          <a:solidFill>
            <a:schemeClr val="folHlink"/>
          </a:solidFill>
          <a:ln w="12700">
            <a:solidFill>
              <a:schemeClr val="hlink"/>
            </a:solidFill>
            <a:miter lim="800000"/>
            <a:headEnd/>
            <a:tailEnd/>
          </a:ln>
        </p:spPr>
        <p:txBody>
          <a:bodyPr wrap="none" anchor="ctr"/>
          <a:lstStyle/>
          <a:p>
            <a:endParaRPr lang="en-US"/>
          </a:p>
        </p:txBody>
      </p:sp>
      <p:sp>
        <p:nvSpPr>
          <p:cNvPr id="21521" name="AutoShape 17"/>
          <p:cNvSpPr>
            <a:spLocks noChangeArrowheads="1"/>
          </p:cNvSpPr>
          <p:nvPr/>
        </p:nvSpPr>
        <p:spPr bwMode="auto">
          <a:xfrm>
            <a:off x="749301" y="7778751"/>
            <a:ext cx="292100" cy="596900"/>
          </a:xfrm>
          <a:prstGeom prst="rightArrow">
            <a:avLst>
              <a:gd name="adj1" fmla="val 49472"/>
              <a:gd name="adj2" fmla="val 50000"/>
            </a:avLst>
          </a:prstGeom>
          <a:solidFill>
            <a:schemeClr val="folHlink"/>
          </a:solidFill>
          <a:ln w="12700">
            <a:solidFill>
              <a:schemeClr val="hlink"/>
            </a:solidFill>
            <a:miter lim="800000"/>
            <a:headEnd/>
            <a:tailEnd/>
          </a:ln>
        </p:spPr>
        <p:txBody>
          <a:bodyPr wrap="none" anchor="ctr"/>
          <a:lstStyle/>
          <a:p>
            <a:endParaRPr lang="en-US"/>
          </a:p>
        </p:txBody>
      </p:sp>
      <p:sp>
        <p:nvSpPr>
          <p:cNvPr id="18" name="Date Placeholder 17"/>
          <p:cNvSpPr>
            <a:spLocks noGrp="1"/>
          </p:cNvSpPr>
          <p:nvPr>
            <p:ph type="dt" sz="quarter" idx="10"/>
          </p:nvPr>
        </p:nvSpPr>
        <p:spPr/>
        <p:txBody>
          <a:bodyPr/>
          <a:lstStyle/>
          <a:p>
            <a:pPr>
              <a:defRPr/>
            </a:pPr>
            <a:fld id="{87D44E8B-E439-48EF-AE87-875ADC7ECD55}" type="datetime2">
              <a:rPr lang="id-ID"/>
              <a:pPr>
                <a:defRPr/>
              </a:pPr>
              <a:t>Rabu, 03 Juni 2009</a:t>
            </a:fld>
            <a:endParaRPr lang="en-US"/>
          </a:p>
        </p:txBody>
      </p:sp>
    </p:spTree>
  </p:cSld>
  <p:clrMapOvr>
    <a:masterClrMapping/>
  </p:clrMapOvr>
  <p:transition spd="slow">
    <p:spli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46316565</TotalTime>
  <Pages>11</Pages>
  <Words>1456</Words>
  <Application>Microsoft PowerPoint 4.0</Application>
  <PresentationFormat>On-screen Show (4:3)</PresentationFormat>
  <Paragraphs>235</Paragraphs>
  <Slides>18</Slides>
  <Notes>17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Flow</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METERAI</dc:title>
  <dc:subject>METERAI</dc:subject>
  <dc:creator>DARSONO</dc:creator>
  <cp:keywords/>
  <dc:description/>
  <cp:lastModifiedBy> </cp:lastModifiedBy>
  <cp:revision>128</cp:revision>
  <cp:lastPrinted>2000-02-25T07:11:19Z</cp:lastPrinted>
  <dcterms:created xsi:type="dcterms:W3CDTF">1990-04-06T23:47:52Z</dcterms:created>
  <dcterms:modified xsi:type="dcterms:W3CDTF">2009-06-03T11:11:50Z</dcterms:modified>
</cp:coreProperties>
</file>