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theme/themeOverride3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3" r:id="rId1"/>
  </p:sldMasterIdLst>
  <p:notesMasterIdLst>
    <p:notesMasterId r:id="rId54"/>
  </p:notesMasterIdLst>
  <p:handoutMasterIdLst>
    <p:handoutMasterId r:id="rId55"/>
  </p:handoutMasterIdLst>
  <p:sldIdLst>
    <p:sldId id="256" r:id="rId2"/>
    <p:sldId id="346" r:id="rId3"/>
    <p:sldId id="356" r:id="rId4"/>
    <p:sldId id="357" r:id="rId5"/>
    <p:sldId id="322" r:id="rId6"/>
    <p:sldId id="259" r:id="rId7"/>
    <p:sldId id="329" r:id="rId8"/>
    <p:sldId id="347" r:id="rId9"/>
    <p:sldId id="348" r:id="rId10"/>
    <p:sldId id="349" r:id="rId11"/>
    <p:sldId id="350" r:id="rId12"/>
    <p:sldId id="351" r:id="rId13"/>
    <p:sldId id="355" r:id="rId14"/>
    <p:sldId id="352" r:id="rId15"/>
    <p:sldId id="366" r:id="rId16"/>
    <p:sldId id="360" r:id="rId17"/>
    <p:sldId id="361" r:id="rId18"/>
    <p:sldId id="362" r:id="rId19"/>
    <p:sldId id="315" r:id="rId20"/>
    <p:sldId id="316" r:id="rId21"/>
    <p:sldId id="304" r:id="rId22"/>
    <p:sldId id="318" r:id="rId23"/>
    <p:sldId id="317" r:id="rId24"/>
    <p:sldId id="323" r:id="rId25"/>
    <p:sldId id="327" r:id="rId26"/>
    <p:sldId id="305" r:id="rId27"/>
    <p:sldId id="257" r:id="rId28"/>
    <p:sldId id="266" r:id="rId29"/>
    <p:sldId id="260" r:id="rId30"/>
    <p:sldId id="261" r:id="rId31"/>
    <p:sldId id="262" r:id="rId32"/>
    <p:sldId id="263" r:id="rId33"/>
    <p:sldId id="264" r:id="rId34"/>
    <p:sldId id="324" r:id="rId35"/>
    <p:sldId id="325" r:id="rId36"/>
    <p:sldId id="328" r:id="rId37"/>
    <p:sldId id="331" r:id="rId38"/>
    <p:sldId id="332" r:id="rId39"/>
    <p:sldId id="344" r:id="rId40"/>
    <p:sldId id="333" r:id="rId41"/>
    <p:sldId id="334" r:id="rId42"/>
    <p:sldId id="265" r:id="rId43"/>
    <p:sldId id="338" r:id="rId44"/>
    <p:sldId id="336" r:id="rId45"/>
    <p:sldId id="343" r:id="rId46"/>
    <p:sldId id="364" r:id="rId47"/>
    <p:sldId id="337" r:id="rId48"/>
    <p:sldId id="339" r:id="rId49"/>
    <p:sldId id="340" r:id="rId50"/>
    <p:sldId id="341" r:id="rId51"/>
    <p:sldId id="342" r:id="rId52"/>
    <p:sldId id="296" r:id="rId53"/>
  </p:sldIdLst>
  <p:sldSz cx="9144000" cy="6858000" type="screen4x3"/>
  <p:notesSz cx="6797675" cy="987425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9900CC"/>
    <a:srgbClr val="0099FF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86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16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031" y="0"/>
            <a:ext cx="294516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03"/>
            <a:ext cx="294516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6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031" y="9378903"/>
            <a:ext cx="294516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FD31D2B-3715-4434-8FDA-1981A0578C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16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031" y="0"/>
            <a:ext cx="294516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3450" y="741363"/>
            <a:ext cx="493395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690270"/>
            <a:ext cx="5438140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03"/>
            <a:ext cx="294516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031" y="9378903"/>
            <a:ext cx="294516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0CCCC4A-B229-4813-8017-0F15551B14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D69B13-5B00-4AD1-9E1B-3BDDB915B0BB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64A7B6-C34B-4A40-8476-E15B90F1E20B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86032F-0619-4CA2-BEC1-FBC96BD70224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E19231-E708-44CB-B9A9-348F3FBC283A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06B907-6CFC-4117-988D-69A768B7A3B0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350660-89CA-414E-B717-3F7DFD437962}" type="slidenum">
              <a:rPr lang="en-US" smtClean="0"/>
              <a:pPr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350660-89CA-414E-B717-3F7DFD437962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C11927-AB67-4247-89AA-55F91C2FA59B}" type="slidenum">
              <a:rPr lang="en-US" smtClean="0"/>
              <a:pPr/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93AF4C-BA43-43B0-859F-CE482C61D031}" type="slidenum">
              <a:rPr lang="en-US" smtClean="0"/>
              <a:pPr/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B20987-F02F-48F6-8C2F-40D2E0D7BCD0}" type="slidenum">
              <a:rPr lang="en-US" smtClean="0"/>
              <a:pPr/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3B83A1-82FB-4B35-898E-BEB1DFA0C861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dirty="0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67BB89-D2D7-4ADF-94A0-79327D5A1F69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E70141-ED32-4097-B19D-C1C6CCB9C275}" type="slidenum">
              <a:rPr lang="en-US" smtClean="0"/>
              <a:pPr/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60AF43-8409-40A8-B615-76C962DD84E6}" type="slidenum">
              <a:rPr lang="en-US" smtClean="0"/>
              <a:pPr/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F0A443-A078-4D3B-B48D-6340D1D5DA5F}" type="slidenum">
              <a:rPr lang="en-US" smtClean="0"/>
              <a:pPr/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B20987-F02F-48F6-8C2F-40D2E0D7BCD0}" type="slidenum">
              <a:rPr lang="en-US" smtClean="0"/>
              <a:pPr/>
              <a:t>24</a:t>
            </a:fld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6F7FB9-E3CF-4A10-960F-91579BE1C158}" type="slidenum">
              <a:rPr lang="en-US" smtClean="0"/>
              <a:pPr/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C1A491-1CF7-4285-AA0B-F2D838762650}" type="slidenum">
              <a:rPr lang="en-US" smtClean="0"/>
              <a:pPr/>
              <a:t>26</a:t>
            </a:fld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865ECF-BF8F-4626-9F51-65662315BB9B}" type="slidenum">
              <a:rPr lang="en-US" smtClean="0"/>
              <a:pPr/>
              <a:t>27</a:t>
            </a:fld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F3F75E-F7D8-4B4F-AC66-0D53B9F2BD47}" type="slidenum">
              <a:rPr lang="en-US" smtClean="0"/>
              <a:pPr/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9DF016-A6CE-4E38-9CBB-59A9E05EF9A8}" type="slidenum">
              <a:rPr lang="en-US" smtClean="0"/>
              <a:pPr/>
              <a:t>29</a:t>
            </a:fld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996927-4A5B-4EE7-BDBE-A43748D4CAE9}" type="slidenum">
              <a:rPr lang="en-US" smtClean="0"/>
              <a:pPr/>
              <a:t>30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216B79-E2EC-4B6B-9883-F2D7592A85C3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4471F3-19B1-4CA8-A2A1-ECD4C3594EFD}" type="slidenum">
              <a:rPr lang="en-US" smtClean="0"/>
              <a:pPr/>
              <a:t>31</a:t>
            </a:fld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1C58AC-94F5-4A7A-BA07-9431D68D0A7C}" type="slidenum">
              <a:rPr lang="en-US" smtClean="0"/>
              <a:pPr/>
              <a:t>32</a:t>
            </a:fld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176FF3-356C-49E1-81A8-396493AEBECE}" type="slidenum">
              <a:rPr lang="en-US" smtClean="0"/>
              <a:pPr/>
              <a:t>33</a:t>
            </a:fld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91140" name="Slide Number Placeholder 3"/>
          <p:cNvSpPr txBox="1">
            <a:spLocks noGrp="1"/>
          </p:cNvSpPr>
          <p:nvPr/>
        </p:nvSpPr>
        <p:spPr bwMode="auto">
          <a:xfrm>
            <a:off x="3851031" y="9378903"/>
            <a:ext cx="294516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6AD4E993-DC0F-40EA-BE64-95F403B27F55}" type="slidenum">
              <a:rPr lang="en-US"/>
              <a:pPr algn="r" eaLnBrk="1" hangingPunct="1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B27D36-74AF-41CD-8B90-6BAFF5181B3B}" type="slidenum">
              <a:rPr lang="en-US" smtClean="0"/>
              <a:pPr/>
              <a:t>35</a:t>
            </a:fld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B27D36-74AF-41CD-8B90-6BAFF5181B3B}" type="slidenum">
              <a:rPr lang="en-US" smtClean="0"/>
              <a:pPr/>
              <a:t>36</a:t>
            </a:fld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AAB4A6-E7E9-4ABF-8BAE-13E6D91F7703}" type="slidenum">
              <a:rPr lang="en-US" smtClean="0"/>
              <a:pPr/>
              <a:t>37</a:t>
            </a:fld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91140" name="Slide Number Placeholder 3"/>
          <p:cNvSpPr txBox="1">
            <a:spLocks noGrp="1"/>
          </p:cNvSpPr>
          <p:nvPr/>
        </p:nvSpPr>
        <p:spPr bwMode="auto">
          <a:xfrm>
            <a:off x="3851031" y="9378903"/>
            <a:ext cx="294516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6AD4E993-DC0F-40EA-BE64-95F403B27F55}" type="slidenum">
              <a:rPr lang="en-US"/>
              <a:pPr algn="r" eaLnBrk="1" hangingPunct="1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8B9E29-D371-48A7-9F17-A43772B1746B}" type="slidenum">
              <a:rPr lang="en-US" smtClean="0"/>
              <a:pPr/>
              <a:t>39</a:t>
            </a:fld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B27D36-74AF-41CD-8B90-6BAFF5181B3B}" type="slidenum">
              <a:rPr lang="en-US" smtClean="0"/>
              <a:pPr/>
              <a:t>40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32082A-8307-44C8-9C52-99F144366BEC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AAB4A6-E7E9-4ABF-8BAE-13E6D91F7703}" type="slidenum">
              <a:rPr lang="en-US" smtClean="0"/>
              <a:pPr/>
              <a:t>41</a:t>
            </a:fld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3001ED-DBDF-44A7-A084-0E49682BC7AC}" type="slidenum">
              <a:rPr lang="en-US" smtClean="0"/>
              <a:pPr/>
              <a:t>42</a:t>
            </a:fld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3001ED-DBDF-44A7-A084-0E49682BC7AC}" type="slidenum">
              <a:rPr lang="en-US" smtClean="0"/>
              <a:pPr/>
              <a:t>43</a:t>
            </a:fld>
            <a:endParaRPr 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3001ED-DBDF-44A7-A084-0E49682BC7AC}" type="slidenum">
              <a:rPr lang="en-US" smtClean="0"/>
              <a:pPr/>
              <a:t>44</a:t>
            </a:fld>
            <a:endParaRPr 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B27D36-74AF-41CD-8B90-6BAFF5181B3B}" type="slidenum">
              <a:rPr lang="en-US" smtClean="0"/>
              <a:pPr/>
              <a:t>45</a:t>
            </a:fld>
            <a:endParaRPr 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3001ED-DBDF-44A7-A084-0E49682BC7AC}" type="slidenum">
              <a:rPr lang="en-US" smtClean="0"/>
              <a:pPr/>
              <a:t>46</a:t>
            </a:fld>
            <a:endParaRPr 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3001ED-DBDF-44A7-A084-0E49682BC7AC}" type="slidenum">
              <a:rPr lang="en-US" smtClean="0"/>
              <a:pPr/>
              <a:t>47</a:t>
            </a:fld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dirty="0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B27D36-74AF-41CD-8B90-6BAFF5181B3B}" type="slidenum">
              <a:rPr lang="en-US" smtClean="0"/>
              <a:pPr/>
              <a:t>48</a:t>
            </a:fld>
            <a:endParaRPr 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B27D36-74AF-41CD-8B90-6BAFF5181B3B}" type="slidenum">
              <a:rPr lang="en-US" smtClean="0"/>
              <a:pPr/>
              <a:t>49</a:t>
            </a:fld>
            <a:endParaRPr 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B27D36-74AF-41CD-8B90-6BAFF5181B3B}" type="slidenum">
              <a:rPr lang="en-US" smtClean="0"/>
              <a:pPr/>
              <a:t>50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0B3B09-B2B2-4FE2-88FE-D19B3A53AFAD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B27D36-74AF-41CD-8B90-6BAFF5181B3B}" type="slidenum">
              <a:rPr lang="en-US" smtClean="0"/>
              <a:pPr/>
              <a:t>51</a:t>
            </a:fld>
            <a:endParaRPr 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E2E07F-25CA-4F28-B9BE-643888AD645D}" type="slidenum">
              <a:rPr lang="en-US" smtClean="0"/>
              <a:pPr/>
              <a:t>52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0B3B09-B2B2-4FE2-88FE-D19B3A53AFAD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047AAD-4F36-42F1-B4E4-E12CAA15712C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FD92E6-FC35-4125-A68C-88ECDA6E6B45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111FCF-EB76-4893-B7B9-3287D40B630F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eaLnBrk="1" hangingPunct="1"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CC7502FB-A61D-4F1B-94B1-1CAF19F621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C1B0A-EB1C-420B-8CB4-C43143167A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F60D1-40B0-4DBC-A433-A4FBC69808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827F7-FF62-4D95-AFAE-4CC383DBB2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eaLnBrk="1" hangingPunct="1"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A21A5C0-11F6-4962-BCA5-2E0FBCB161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0DD3B6B-CEAD-4343-BA9B-DEEFDB0C05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8945F6A-872E-4E54-8F36-5F87319CEE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760393-4F94-4495-AC1D-E7918538F2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CB6E7-5AFF-4FB6-A0CC-4C6DDBD61C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7371CBE-CC80-429D-BCE3-7DAE3876AC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eaLnBrk="1" hangingPunct="1"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eaLnBrk="1" hangingPunct="1"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8D177E6-9DF1-45EE-90A3-1A5CDFEED7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FE1B412-EF43-4DBD-BC50-6BE80E210F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4" r:id="rId1"/>
    <p:sldLayoutId id="2147484079" r:id="rId2"/>
    <p:sldLayoutId id="2147484085" r:id="rId3"/>
    <p:sldLayoutId id="2147484086" r:id="rId4"/>
    <p:sldLayoutId id="2147484087" r:id="rId5"/>
    <p:sldLayoutId id="2147484088" r:id="rId6"/>
    <p:sldLayoutId id="2147484080" r:id="rId7"/>
    <p:sldLayoutId id="2147484089" r:id="rId8"/>
    <p:sldLayoutId id="2147484090" r:id="rId9"/>
    <p:sldLayoutId id="2147484081" r:id="rId10"/>
    <p:sldLayoutId id="214748408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214313"/>
            <a:ext cx="8134350" cy="6238875"/>
          </a:xfrm>
          <a:scene3d>
            <a:camera prst="orthographicFront"/>
            <a:lightRig rig="soft" dir="t"/>
          </a:scene3d>
          <a:sp3d>
            <a:bevelT w="114300" prst="artDeco"/>
          </a:sp3d>
        </p:spPr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id-ID" sz="2700" dirty="0" smtClean="0">
                <a:solidFill>
                  <a:schemeClr val="tx1"/>
                </a:solidFill>
                <a:latin typeface="Centaur" pitchFamily="18" charset="0"/>
              </a:rPr>
              <a:t>TATA </a:t>
            </a:r>
            <a:r>
              <a:rPr lang="id-ID" sz="2700" dirty="0" smtClean="0">
                <a:solidFill>
                  <a:schemeClr val="tx1"/>
                </a:solidFill>
                <a:latin typeface="Centaur" pitchFamily="18" charset="0"/>
              </a:rPr>
              <a:t>CARA PERTANGGUNG JAWABAN  PENGELOLAAN KEUANGAN  BAGI PERGURUAN TINGGI SWASTA DI LINGKUNGAN KOPERTIS WILAYAH V</a:t>
            </a:r>
            <a:r>
              <a:rPr lang="id-ID" sz="2700" dirty="0" smtClean="0">
                <a:solidFill>
                  <a:srgbClr val="002060"/>
                </a:solidFill>
                <a:latin typeface="Centaur" pitchFamily="18" charset="0"/>
              </a:rPr>
              <a:t/>
            </a:r>
            <a:br>
              <a:rPr lang="id-ID" sz="2700" dirty="0" smtClean="0">
                <a:solidFill>
                  <a:srgbClr val="002060"/>
                </a:solidFill>
                <a:latin typeface="Centaur" pitchFamily="18" charset="0"/>
              </a:rPr>
            </a:br>
            <a:r>
              <a:rPr lang="en-US" sz="3600" dirty="0" smtClean="0">
                <a:solidFill>
                  <a:srgbClr val="002060"/>
                </a:solidFill>
                <a:latin typeface="Centaur" pitchFamily="18" charset="0"/>
              </a:rPr>
              <a:t/>
            </a:r>
            <a:br>
              <a:rPr lang="en-US" sz="3600" dirty="0" smtClean="0">
                <a:solidFill>
                  <a:srgbClr val="002060"/>
                </a:solidFill>
                <a:latin typeface="Centaur" pitchFamily="18" charset="0"/>
              </a:rPr>
            </a:br>
            <a:r>
              <a:rPr lang="id-ID" sz="3100" i="1" dirty="0" smtClean="0">
                <a:solidFill>
                  <a:schemeClr val="tx1"/>
                </a:solidFill>
                <a:latin typeface="Centaur" pitchFamily="18" charset="0"/>
              </a:rPr>
              <a:t>Sumber dana</a:t>
            </a:r>
            <a:r>
              <a:rPr lang="en-US" sz="4600" dirty="0" smtClean="0">
                <a:solidFill>
                  <a:schemeClr val="tx1"/>
                </a:solidFill>
                <a:latin typeface="Centaur" pitchFamily="18" charset="0"/>
              </a:rPr>
              <a:t/>
            </a:r>
            <a:br>
              <a:rPr lang="en-US" sz="46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id-ID" sz="2700" dirty="0" smtClean="0">
                <a:solidFill>
                  <a:schemeClr val="tx1"/>
                </a:solidFill>
                <a:latin typeface="Centaur" pitchFamily="18" charset="0"/>
              </a:rPr>
              <a:t>ANGGARAN PENDAPATAN BELANJA NEGARA (APBN)</a:t>
            </a:r>
            <a:r>
              <a:rPr lang="en-US" sz="2700" dirty="0" smtClean="0">
                <a:solidFill>
                  <a:schemeClr val="tx1"/>
                </a:solidFill>
                <a:latin typeface="Centaur" pitchFamily="18" charset="0"/>
              </a:rPr>
              <a:t/>
            </a:r>
            <a:br>
              <a:rPr lang="en-US" sz="27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en-US" sz="2700" dirty="0" smtClean="0">
                <a:solidFill>
                  <a:schemeClr val="tx1"/>
                </a:solidFill>
                <a:latin typeface="Centaur" pitchFamily="18" charset="0"/>
              </a:rPr>
              <a:t/>
            </a:r>
            <a:br>
              <a:rPr lang="en-US" sz="27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en-US" sz="2700" dirty="0" smtClean="0">
                <a:solidFill>
                  <a:schemeClr val="tx1"/>
                </a:solidFill>
                <a:latin typeface="Centaur" pitchFamily="18" charset="0"/>
              </a:rPr>
              <a:t/>
            </a:r>
            <a:br>
              <a:rPr lang="en-US" sz="27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en-US" sz="2700" dirty="0" err="1" smtClean="0">
                <a:solidFill>
                  <a:schemeClr val="tx1"/>
                </a:solidFill>
                <a:latin typeface="Centaur" pitchFamily="18" charset="0"/>
              </a:rPr>
              <a:t>disampaikan</a:t>
            </a:r>
            <a:r>
              <a:rPr lang="en-US" sz="2700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en-US" sz="2700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en-US" sz="2700" dirty="0" err="1" smtClean="0">
                <a:solidFill>
                  <a:schemeClr val="tx1"/>
                </a:solidFill>
                <a:latin typeface="Centaur" pitchFamily="18" charset="0"/>
              </a:rPr>
              <a:t>oleh</a:t>
            </a:r>
            <a:r>
              <a:rPr lang="en-US" sz="2700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en-US" sz="2700" dirty="0" err="1" smtClean="0">
                <a:solidFill>
                  <a:schemeClr val="tx1"/>
                </a:solidFill>
                <a:latin typeface="Centaur" pitchFamily="18" charset="0"/>
              </a:rPr>
              <a:t>Djoko</a:t>
            </a:r>
            <a:r>
              <a:rPr lang="en-US" sz="2700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en-US" sz="2700" dirty="0" err="1" smtClean="0">
                <a:solidFill>
                  <a:schemeClr val="tx1"/>
                </a:solidFill>
                <a:latin typeface="Centaur" pitchFamily="18" charset="0"/>
              </a:rPr>
              <a:t>Harjono</a:t>
            </a:r>
            <a:r>
              <a:rPr lang="en-US" sz="2700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br>
              <a:rPr lang="en-US" sz="27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en-US" sz="2700" dirty="0" err="1" smtClean="0">
                <a:solidFill>
                  <a:schemeClr val="tx1"/>
                </a:solidFill>
                <a:latin typeface="Centaur" pitchFamily="18" charset="0"/>
              </a:rPr>
              <a:t>Dalam</a:t>
            </a:r>
            <a:r>
              <a:rPr lang="en-US" sz="2700" dirty="0" smtClean="0">
                <a:solidFill>
                  <a:schemeClr val="tx1"/>
                </a:solidFill>
                <a:latin typeface="Centaur" pitchFamily="18" charset="0"/>
              </a:rPr>
              <a:t>  </a:t>
            </a:r>
            <a:r>
              <a:rPr lang="en-US" sz="2700" dirty="0" err="1" smtClean="0">
                <a:solidFill>
                  <a:schemeClr val="tx1"/>
                </a:solidFill>
                <a:latin typeface="Centaur" pitchFamily="18" charset="0"/>
              </a:rPr>
              <a:t>kegiatan</a:t>
            </a:r>
            <a:r>
              <a:rPr lang="id-ID" sz="2700" dirty="0" smtClean="0">
                <a:solidFill>
                  <a:schemeClr val="tx1"/>
                </a:solidFill>
                <a:latin typeface="Centaur" pitchFamily="18" charset="0"/>
              </a:rPr>
              <a:t>Workshop </a:t>
            </a:r>
            <a:r>
              <a:rPr lang="id-ID" sz="2700" dirty="0" smtClean="0">
                <a:solidFill>
                  <a:schemeClr val="tx1"/>
                </a:solidFill>
                <a:latin typeface="Centaur" pitchFamily="18" charset="0"/>
              </a:rPr>
              <a:t>Pengelolaan Keuangan</a:t>
            </a:r>
            <a:r>
              <a:rPr lang="en-US" sz="2700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br>
              <a:rPr lang="en-US" sz="27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en-US" sz="2700" dirty="0" smtClean="0">
                <a:solidFill>
                  <a:schemeClr val="tx1"/>
                </a:solidFill>
                <a:latin typeface="Centaur" pitchFamily="18" charset="0"/>
              </a:rPr>
              <a:t/>
            </a:r>
            <a:br>
              <a:rPr lang="en-US" sz="27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id-ID" sz="1800" dirty="0" smtClean="0">
                <a:solidFill>
                  <a:schemeClr val="tx1"/>
                </a:solidFill>
                <a:latin typeface="Centaur" pitchFamily="18" charset="0"/>
              </a:rPr>
              <a:t/>
            </a:r>
            <a:br>
              <a:rPr lang="id-ID" sz="18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id-ID" sz="1800" dirty="0" smtClean="0">
                <a:solidFill>
                  <a:schemeClr val="tx1"/>
                </a:solidFill>
                <a:latin typeface="Centaur" pitchFamily="18" charset="0"/>
              </a:rPr>
              <a:t/>
            </a:r>
            <a:br>
              <a:rPr lang="id-ID" sz="18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id-ID" sz="1800" dirty="0" smtClean="0">
                <a:solidFill>
                  <a:schemeClr val="tx1"/>
                </a:solidFill>
                <a:latin typeface="Centaur" pitchFamily="18" charset="0"/>
              </a:rPr>
              <a:t/>
            </a:r>
            <a:br>
              <a:rPr lang="id-ID" sz="18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id-ID" sz="1800" dirty="0" smtClean="0">
                <a:solidFill>
                  <a:schemeClr val="tx1"/>
                </a:solidFill>
                <a:latin typeface="Centaur" pitchFamily="18" charset="0"/>
              </a:rPr>
              <a:t/>
            </a:r>
            <a:br>
              <a:rPr lang="id-ID" sz="18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id-ID" sz="1800" dirty="0" smtClean="0">
                <a:solidFill>
                  <a:schemeClr val="tx1"/>
                </a:solidFill>
                <a:latin typeface="Centaur" pitchFamily="18" charset="0"/>
              </a:rPr>
              <a:t>                                                                                                              </a:t>
            </a:r>
            <a:r>
              <a:rPr lang="en-US" sz="1800" i="1" dirty="0" smtClean="0">
                <a:solidFill>
                  <a:schemeClr val="tx1"/>
                </a:solidFill>
                <a:latin typeface="Centaur" pitchFamily="18" charset="0"/>
              </a:rPr>
              <a:t>21</a:t>
            </a:r>
            <a:r>
              <a:rPr lang="id-ID" sz="1800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id-ID" sz="1800" i="1" dirty="0" smtClean="0">
                <a:solidFill>
                  <a:schemeClr val="tx1"/>
                </a:solidFill>
                <a:latin typeface="Centaur" pitchFamily="18" charset="0"/>
              </a:rPr>
              <a:t>SEPTEMBER </a:t>
            </a:r>
            <a:r>
              <a:rPr lang="id-ID" sz="1800" i="1" dirty="0" smtClean="0">
                <a:solidFill>
                  <a:schemeClr val="tx1"/>
                </a:solidFill>
                <a:latin typeface="Centaur" pitchFamily="18" charset="0"/>
              </a:rPr>
              <a:t>201</a:t>
            </a:r>
            <a:r>
              <a:rPr lang="en-US" sz="1800" i="1" dirty="0" smtClean="0">
                <a:solidFill>
                  <a:schemeClr val="tx1"/>
                </a:solidFill>
                <a:latin typeface="Centaur" pitchFamily="18" charset="0"/>
              </a:rPr>
              <a:t>5</a:t>
            </a:r>
            <a:r>
              <a:rPr lang="id-ID" sz="1800" dirty="0" smtClean="0">
                <a:solidFill>
                  <a:schemeClr val="tx1"/>
                </a:solidFill>
                <a:latin typeface="Centaur" pitchFamily="18" charset="0"/>
              </a:rPr>
              <a:t/>
            </a:r>
            <a:br>
              <a:rPr lang="id-ID" sz="1800" dirty="0" smtClean="0">
                <a:solidFill>
                  <a:schemeClr val="tx1"/>
                </a:solidFill>
                <a:latin typeface="Centaur" pitchFamily="18" charset="0"/>
              </a:rPr>
            </a:br>
            <a:endParaRPr lang="en-US" sz="2700" dirty="0" smtClean="0">
              <a:solidFill>
                <a:schemeClr val="tx1"/>
              </a:solidFill>
              <a:latin typeface="Centaur" pitchFamily="18" charset="0"/>
            </a:endParaRPr>
          </a:p>
        </p:txBody>
      </p:sp>
      <p:sp>
        <p:nvSpPr>
          <p:cNvPr id="9219" name="Rectangle 139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5C442B5-D3E9-460B-ADD2-B6ACA8F5E116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125538"/>
            <a:ext cx="8280400" cy="4970462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42913" indent="-442913" algn="just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3100" dirty="0" smtClean="0">
                <a:latin typeface="Arial" charset="0"/>
              </a:rPr>
              <a:t>    PERPRES 70/2012 </a:t>
            </a:r>
            <a:r>
              <a:rPr lang="en-US" sz="3100" dirty="0" err="1" smtClean="0">
                <a:latin typeface="Arial" charset="0"/>
              </a:rPr>
              <a:t>perubahan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ke</a:t>
            </a:r>
            <a:r>
              <a:rPr lang="en-US" sz="3100" dirty="0" smtClean="0">
                <a:latin typeface="Arial" charset="0"/>
              </a:rPr>
              <a:t> 2 </a:t>
            </a:r>
            <a:r>
              <a:rPr lang="en-US" sz="3100" dirty="0" err="1" smtClean="0">
                <a:latin typeface="Arial" charset="0"/>
              </a:rPr>
              <a:t>Perpres</a:t>
            </a:r>
            <a:r>
              <a:rPr lang="en-US" sz="3100" dirty="0" smtClean="0">
                <a:latin typeface="Arial" charset="0"/>
              </a:rPr>
              <a:t> 54/2010 </a:t>
            </a:r>
            <a:r>
              <a:rPr lang="en-US" sz="3100" dirty="0" err="1" smtClean="0">
                <a:latin typeface="Arial" charset="0"/>
              </a:rPr>
              <a:t>tentang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pengadaan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barang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dan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jasa</a:t>
            </a:r>
            <a:r>
              <a:rPr lang="en-US" sz="3100" dirty="0" smtClean="0">
                <a:latin typeface="Arial" charset="0"/>
              </a:rPr>
              <a:t>, </a:t>
            </a:r>
            <a:r>
              <a:rPr lang="en-US" sz="3100" dirty="0" err="1" smtClean="0">
                <a:latin typeface="Arial" charset="0"/>
              </a:rPr>
              <a:t>pasal</a:t>
            </a:r>
            <a:r>
              <a:rPr lang="en-US" sz="3100" dirty="0" smtClean="0">
                <a:latin typeface="Arial" charset="0"/>
              </a:rPr>
              <a:t> 55 </a:t>
            </a:r>
            <a:r>
              <a:rPr lang="en-US" sz="3100" dirty="0" err="1" smtClean="0">
                <a:latin typeface="Arial" charset="0"/>
              </a:rPr>
              <a:t>disebutkan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Bukti</a:t>
            </a:r>
            <a:r>
              <a:rPr lang="en-US" sz="3100" dirty="0" smtClean="0">
                <a:latin typeface="Arial" charset="0"/>
              </a:rPr>
              <a:t>  </a:t>
            </a:r>
            <a:r>
              <a:rPr lang="en-US" sz="3100" dirty="0" err="1" smtClean="0">
                <a:latin typeface="Arial" charset="0"/>
              </a:rPr>
              <a:t>perjanjian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terdiri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atas</a:t>
            </a:r>
            <a:r>
              <a:rPr lang="en-US" sz="3100" dirty="0" smtClean="0">
                <a:latin typeface="Arial" charset="0"/>
              </a:rPr>
              <a:t>:</a:t>
            </a:r>
          </a:p>
          <a:p>
            <a:pPr marL="514350" indent="-51435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3100" dirty="0" smtClean="0">
                <a:latin typeface="Arial" charset="0"/>
              </a:rPr>
              <a:t>1.  </a:t>
            </a:r>
            <a:r>
              <a:rPr lang="en-US" sz="3100" dirty="0" err="1" smtClean="0">
                <a:latin typeface="Arial" charset="0"/>
              </a:rPr>
              <a:t>Bukti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pembelian</a:t>
            </a:r>
            <a:r>
              <a:rPr lang="en-US" sz="3100" dirty="0" smtClean="0">
                <a:latin typeface="Arial" charset="0"/>
              </a:rPr>
              <a:t>: </a:t>
            </a:r>
          </a:p>
          <a:p>
            <a:pPr marL="514350" indent="-51435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3100" dirty="0" smtClean="0">
                <a:latin typeface="Arial" charset="0"/>
              </a:rPr>
              <a:t>     </a:t>
            </a:r>
            <a:r>
              <a:rPr lang="en-US" sz="3100" dirty="0" err="1" smtClean="0">
                <a:latin typeface="Arial" charset="0"/>
              </a:rPr>
              <a:t>pengadaan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barang</a:t>
            </a:r>
            <a:r>
              <a:rPr lang="en-US" sz="3100" dirty="0" smtClean="0">
                <a:latin typeface="Arial" charset="0"/>
              </a:rPr>
              <a:t> &amp; </a:t>
            </a:r>
            <a:r>
              <a:rPr lang="en-US" sz="3100" dirty="0" err="1" smtClean="0">
                <a:latin typeface="Arial" charset="0"/>
              </a:rPr>
              <a:t>jasa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nilainya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sampai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Rp</a:t>
            </a:r>
            <a:r>
              <a:rPr lang="en-US" sz="3100" dirty="0" smtClean="0">
                <a:latin typeface="Arial" charset="0"/>
              </a:rPr>
              <a:t>. 10 </a:t>
            </a:r>
            <a:r>
              <a:rPr lang="en-US" sz="3100" dirty="0" err="1" smtClean="0">
                <a:latin typeface="Arial" charset="0"/>
              </a:rPr>
              <a:t>Juta</a:t>
            </a:r>
            <a:endParaRPr lang="en-US" sz="3100" dirty="0" smtClean="0">
              <a:latin typeface="Arial" charset="0"/>
            </a:endParaRPr>
          </a:p>
          <a:p>
            <a:pPr marL="514350" indent="-51435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3100" dirty="0" smtClean="0">
                <a:latin typeface="Arial" charset="0"/>
              </a:rPr>
              <a:t>2.  </a:t>
            </a:r>
            <a:r>
              <a:rPr lang="en-US" sz="3100" dirty="0" err="1" smtClean="0">
                <a:latin typeface="Arial" charset="0"/>
              </a:rPr>
              <a:t>Kuitansi</a:t>
            </a:r>
            <a:r>
              <a:rPr lang="en-US" sz="3100" dirty="0" smtClean="0">
                <a:latin typeface="Arial" charset="0"/>
              </a:rPr>
              <a:t> : </a:t>
            </a:r>
          </a:p>
          <a:p>
            <a:pPr marL="514350" indent="-51435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3100" dirty="0" smtClean="0">
                <a:latin typeface="Arial" charset="0"/>
              </a:rPr>
              <a:t>     </a:t>
            </a:r>
            <a:r>
              <a:rPr lang="en-US" sz="3100" dirty="0" err="1" smtClean="0">
                <a:latin typeface="Arial" charset="0"/>
              </a:rPr>
              <a:t>Pengadaan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barang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dan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jasa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nilainya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sampai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Rp</a:t>
            </a:r>
            <a:r>
              <a:rPr lang="en-US" sz="3100" dirty="0" smtClean="0">
                <a:latin typeface="Arial" charset="0"/>
              </a:rPr>
              <a:t>. 50 </a:t>
            </a:r>
            <a:r>
              <a:rPr lang="en-US" sz="3100" dirty="0" err="1" smtClean="0">
                <a:latin typeface="Arial" charset="0"/>
              </a:rPr>
              <a:t>Juta</a:t>
            </a:r>
            <a:endParaRPr lang="en-US" sz="3100" dirty="0" smtClean="0">
              <a:latin typeface="Arial" charset="0"/>
            </a:endParaRPr>
          </a:p>
          <a:p>
            <a:pPr marL="514350" indent="-514350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en-US" sz="3100" dirty="0" smtClean="0">
              <a:solidFill>
                <a:srgbClr val="0099FF"/>
              </a:solidFill>
              <a:latin typeface="Arial" charset="0"/>
            </a:endParaRPr>
          </a:p>
        </p:txBody>
      </p:sp>
      <p:sp>
        <p:nvSpPr>
          <p:cNvPr id="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3C917AD-941C-4C43-A0B7-10B2695399EE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301625"/>
            <a:ext cx="8280920" cy="679450"/>
          </a:xfrm>
          <a:scene3d>
            <a:camera prst="orthographicFront"/>
            <a:lightRig rig="sof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Arial" charset="0"/>
              </a:rPr>
              <a:t>BUKTI-BUKTI PENGELUARAN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692150"/>
            <a:ext cx="8569325" cy="5403850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442913" indent="-442913" eaLnBrk="1" hangingPunct="1">
              <a:buFont typeface="Wingdings 2" pitchFamily="18" charset="2"/>
              <a:buNone/>
            </a:pPr>
            <a:r>
              <a:rPr lang="en-US" sz="3000" dirty="0" smtClean="0">
                <a:latin typeface="Arial" charset="0"/>
              </a:rPr>
              <a:t>3. </a:t>
            </a:r>
            <a:r>
              <a:rPr lang="en-US" sz="3000" dirty="0" err="1" smtClean="0">
                <a:latin typeface="Arial" charset="0"/>
              </a:rPr>
              <a:t>Surat</a:t>
            </a:r>
            <a:r>
              <a:rPr lang="en-US" sz="3000" dirty="0" smtClean="0">
                <a:latin typeface="Arial" charset="0"/>
              </a:rPr>
              <a:t> </a:t>
            </a:r>
            <a:r>
              <a:rPr lang="en-US" sz="3000" dirty="0" err="1" smtClean="0">
                <a:latin typeface="Arial" charset="0"/>
              </a:rPr>
              <a:t>perintah</a:t>
            </a:r>
            <a:r>
              <a:rPr lang="en-US" sz="3000" dirty="0" smtClean="0">
                <a:latin typeface="Arial" charset="0"/>
              </a:rPr>
              <a:t> </a:t>
            </a:r>
            <a:r>
              <a:rPr lang="en-US" sz="3000" dirty="0" err="1" smtClean="0">
                <a:latin typeface="Arial" charset="0"/>
              </a:rPr>
              <a:t>kerja</a:t>
            </a:r>
            <a:r>
              <a:rPr lang="en-US" sz="3000" dirty="0" smtClean="0">
                <a:latin typeface="Arial" charset="0"/>
              </a:rPr>
              <a:t> (SPK):</a:t>
            </a:r>
          </a:p>
          <a:p>
            <a:pPr marL="442913" indent="-442913" algn="just" eaLnBrk="1" hangingPunct="1">
              <a:buFont typeface="Wingdings 2" pitchFamily="18" charset="2"/>
              <a:buNone/>
            </a:pPr>
            <a:r>
              <a:rPr lang="en-US" sz="3000" dirty="0" smtClean="0">
                <a:latin typeface="Arial" charset="0"/>
              </a:rPr>
              <a:t>    </a:t>
            </a:r>
            <a:r>
              <a:rPr lang="en-US" sz="3000" dirty="0" err="1" smtClean="0">
                <a:latin typeface="Arial" charset="0"/>
              </a:rPr>
              <a:t>Untuk</a:t>
            </a:r>
            <a:r>
              <a:rPr lang="en-US" sz="3000" dirty="0" smtClean="0">
                <a:latin typeface="Arial" charset="0"/>
              </a:rPr>
              <a:t> </a:t>
            </a:r>
            <a:r>
              <a:rPr lang="en-US" sz="3000" dirty="0" err="1" smtClean="0">
                <a:latin typeface="Arial" charset="0"/>
              </a:rPr>
              <a:t>pengadaan</a:t>
            </a:r>
            <a:r>
              <a:rPr lang="en-US" sz="3000" dirty="0" smtClean="0">
                <a:latin typeface="Arial" charset="0"/>
              </a:rPr>
              <a:t> </a:t>
            </a:r>
            <a:r>
              <a:rPr lang="en-US" sz="3000" dirty="0" err="1" smtClean="0">
                <a:latin typeface="Arial" charset="0"/>
              </a:rPr>
              <a:t>barang</a:t>
            </a:r>
            <a:r>
              <a:rPr lang="en-US" sz="3000" dirty="0" smtClean="0">
                <a:latin typeface="Arial" charset="0"/>
              </a:rPr>
              <a:t>/</a:t>
            </a:r>
            <a:r>
              <a:rPr lang="en-US" sz="3000" dirty="0" err="1" smtClean="0">
                <a:latin typeface="Arial" charset="0"/>
              </a:rPr>
              <a:t>kontruksi</a:t>
            </a:r>
            <a:r>
              <a:rPr lang="en-US" sz="3000" dirty="0" smtClean="0">
                <a:latin typeface="Arial" charset="0"/>
              </a:rPr>
              <a:t>/</a:t>
            </a:r>
            <a:r>
              <a:rPr lang="en-US" sz="3000" dirty="0" err="1" smtClean="0">
                <a:latin typeface="Arial" charset="0"/>
              </a:rPr>
              <a:t>jasa</a:t>
            </a:r>
            <a:r>
              <a:rPr lang="en-US" sz="3000" dirty="0" smtClean="0">
                <a:latin typeface="Arial" charset="0"/>
              </a:rPr>
              <a:t> </a:t>
            </a:r>
            <a:r>
              <a:rPr lang="en-US" sz="3000" dirty="0" err="1" smtClean="0">
                <a:latin typeface="Arial" charset="0"/>
              </a:rPr>
              <a:t>lainnya</a:t>
            </a:r>
            <a:r>
              <a:rPr lang="en-US" sz="3000" dirty="0" smtClean="0">
                <a:latin typeface="Arial" charset="0"/>
              </a:rPr>
              <a:t> </a:t>
            </a:r>
            <a:r>
              <a:rPr lang="en-US" sz="3000" dirty="0" err="1" smtClean="0">
                <a:latin typeface="Arial" charset="0"/>
              </a:rPr>
              <a:t>dengan</a:t>
            </a:r>
            <a:r>
              <a:rPr lang="en-US" sz="3000" dirty="0" smtClean="0">
                <a:latin typeface="Arial" charset="0"/>
              </a:rPr>
              <a:t> </a:t>
            </a:r>
            <a:r>
              <a:rPr lang="en-US" sz="3000" dirty="0" err="1" smtClean="0">
                <a:latin typeface="Arial" charset="0"/>
              </a:rPr>
              <a:t>nilai</a:t>
            </a:r>
            <a:r>
              <a:rPr lang="en-US" sz="3000" dirty="0" smtClean="0">
                <a:latin typeface="Arial" charset="0"/>
              </a:rPr>
              <a:t> Rp.200 </a:t>
            </a:r>
            <a:r>
              <a:rPr lang="en-US" sz="3000" dirty="0" err="1" smtClean="0">
                <a:latin typeface="Arial" charset="0"/>
              </a:rPr>
              <a:t>juta</a:t>
            </a:r>
            <a:r>
              <a:rPr lang="en-US" sz="3000" dirty="0" smtClean="0">
                <a:latin typeface="Arial" charset="0"/>
              </a:rPr>
              <a:t> </a:t>
            </a:r>
            <a:r>
              <a:rPr lang="en-US" sz="3000" dirty="0" err="1" smtClean="0">
                <a:latin typeface="Arial" charset="0"/>
              </a:rPr>
              <a:t>dan</a:t>
            </a:r>
            <a:r>
              <a:rPr lang="en-US" sz="3000" dirty="0" smtClean="0">
                <a:latin typeface="Arial" charset="0"/>
              </a:rPr>
              <a:t> </a:t>
            </a:r>
            <a:r>
              <a:rPr lang="en-US" sz="3000" dirty="0" err="1" smtClean="0">
                <a:latin typeface="Arial" charset="0"/>
              </a:rPr>
              <a:t>konsultan</a:t>
            </a:r>
            <a:r>
              <a:rPr lang="en-US" sz="3000" dirty="0" smtClean="0">
                <a:latin typeface="Arial" charset="0"/>
              </a:rPr>
              <a:t> </a:t>
            </a:r>
            <a:r>
              <a:rPr lang="en-US" sz="3000" dirty="0" err="1" smtClean="0">
                <a:latin typeface="Arial" charset="0"/>
              </a:rPr>
              <a:t>sampai</a:t>
            </a:r>
            <a:r>
              <a:rPr lang="en-US" sz="3000" dirty="0" smtClean="0">
                <a:latin typeface="Arial" charset="0"/>
              </a:rPr>
              <a:t> Rp.50 </a:t>
            </a:r>
            <a:r>
              <a:rPr lang="en-US" sz="3000" dirty="0" err="1" smtClean="0">
                <a:latin typeface="Arial" charset="0"/>
              </a:rPr>
              <a:t>juta</a:t>
            </a:r>
            <a:endParaRPr lang="en-US" sz="3000" dirty="0" smtClean="0">
              <a:latin typeface="Arial" charset="0"/>
            </a:endParaRPr>
          </a:p>
        </p:txBody>
      </p:sp>
      <p:sp>
        <p:nvSpPr>
          <p:cNvPr id="1638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C859EE8-5C29-403B-95CE-BDDC5AA6D735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692150"/>
            <a:ext cx="8496300" cy="5403850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4.</a:t>
            </a:r>
            <a:r>
              <a:rPr lang="en-US" dirty="0" smtClean="0">
                <a:solidFill>
                  <a:srgbClr val="0099FF"/>
                </a:solidFill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Pertanggung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jawaban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atas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pelaksanaan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pengadaan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barang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dan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jasa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harus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dilengkapi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dokumen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pendukung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pembayaran</a:t>
            </a:r>
            <a:r>
              <a:rPr lang="en-US" dirty="0" smtClean="0">
                <a:latin typeface="Arial" charset="0"/>
              </a:rPr>
              <a:t>/</a:t>
            </a:r>
            <a:r>
              <a:rPr lang="en-US" dirty="0" err="1" smtClean="0">
                <a:latin typeface="Arial" charset="0"/>
              </a:rPr>
              <a:t>pertanggung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jawaban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keuangan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diantaranya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bukti-bukti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pengeluaran</a:t>
            </a:r>
            <a:endParaRPr lang="en-US" dirty="0" smtClean="0">
              <a:latin typeface="Arial" charset="0"/>
            </a:endParaRP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</a:pPr>
            <a:endParaRPr lang="en-US" dirty="0" smtClean="0">
              <a:latin typeface="Arial" charset="0"/>
            </a:endParaRP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dirty="0" smtClean="0">
                <a:latin typeface="Arial" charset="0"/>
              </a:rPr>
              <a:t>    </a:t>
            </a:r>
            <a:r>
              <a:rPr lang="en-US" dirty="0" err="1" smtClean="0">
                <a:latin typeface="Arial" charset="0"/>
              </a:rPr>
              <a:t>Bukti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pengeluaran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menurut</a:t>
            </a:r>
            <a:r>
              <a:rPr lang="en-US" dirty="0" smtClean="0">
                <a:latin typeface="Arial" charset="0"/>
              </a:rPr>
              <a:t> PMK 190/2012 </a:t>
            </a:r>
            <a:r>
              <a:rPr lang="en-US" dirty="0" err="1" smtClean="0">
                <a:latin typeface="Arial" charset="0"/>
              </a:rPr>
              <a:t>pasal</a:t>
            </a:r>
            <a:r>
              <a:rPr lang="en-US" dirty="0" smtClean="0">
                <a:latin typeface="Arial" charset="0"/>
              </a:rPr>
              <a:t> 51 </a:t>
            </a:r>
            <a:r>
              <a:rPr lang="en-US" dirty="0" err="1" smtClean="0">
                <a:latin typeface="Arial" charset="0"/>
              </a:rPr>
              <a:t>antara</a:t>
            </a:r>
            <a:r>
              <a:rPr lang="en-US" dirty="0" smtClean="0">
                <a:latin typeface="Arial" charset="0"/>
              </a:rPr>
              <a:t> lain:</a:t>
            </a: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dirty="0" smtClean="0">
                <a:latin typeface="Arial" charset="0"/>
              </a:rPr>
              <a:t>    </a:t>
            </a: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dirty="0" smtClean="0">
                <a:latin typeface="Arial" charset="0"/>
              </a:rPr>
              <a:t>     - </a:t>
            </a:r>
            <a:r>
              <a:rPr lang="en-US" dirty="0" err="1" smtClean="0">
                <a:latin typeface="Arial" charset="0"/>
              </a:rPr>
              <a:t>Kuitansi</a:t>
            </a:r>
            <a:r>
              <a:rPr lang="id-ID" dirty="0" smtClean="0">
                <a:latin typeface="Arial" charset="0"/>
              </a:rPr>
              <a:t>  atau</a:t>
            </a: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</a:pPr>
            <a:endParaRPr lang="id-ID" dirty="0" smtClean="0">
              <a:latin typeface="Arial" charset="0"/>
            </a:endParaRP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id-ID" dirty="0" smtClean="0">
                <a:latin typeface="Arial" charset="0"/>
              </a:rPr>
              <a:t>     - B</a:t>
            </a:r>
            <a:r>
              <a:rPr lang="en-US" dirty="0" err="1" smtClean="0">
                <a:latin typeface="Arial" charset="0"/>
              </a:rPr>
              <a:t>ukti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pembelian</a:t>
            </a:r>
            <a:endParaRPr lang="en-US" dirty="0" smtClean="0">
              <a:latin typeface="Arial" charset="0"/>
            </a:endParaRP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</a:pPr>
            <a:endParaRPr lang="en-US" dirty="0" smtClean="0">
              <a:solidFill>
                <a:srgbClr val="0099FF"/>
              </a:solidFill>
              <a:latin typeface="Arial" charset="0"/>
            </a:endParaRP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dirty="0" smtClean="0">
                <a:solidFill>
                  <a:srgbClr val="0099FF"/>
                </a:solidFill>
                <a:latin typeface="Arial" charset="0"/>
              </a:rPr>
              <a:t>     </a:t>
            </a:r>
          </a:p>
        </p:txBody>
      </p:sp>
      <p:sp>
        <p:nvSpPr>
          <p:cNvPr id="1741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820CE728-BB6E-4952-9DF9-B29778D1EA7E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196752"/>
            <a:ext cx="8280400" cy="4899248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514350" indent="-514350" eaLnBrk="1" hangingPunct="1">
              <a:buNone/>
            </a:pPr>
            <a:r>
              <a:rPr lang="en-US" sz="2800" dirty="0" smtClean="0">
                <a:latin typeface="Arial" charset="0"/>
              </a:rPr>
              <a:t>1.  </a:t>
            </a:r>
            <a:r>
              <a:rPr lang="en-US" sz="2800" dirty="0" err="1" smtClean="0">
                <a:latin typeface="Arial" charset="0"/>
              </a:rPr>
              <a:t>Kuitansi</a:t>
            </a:r>
            <a:r>
              <a:rPr lang="en-US" sz="2800" dirty="0" smtClean="0">
                <a:latin typeface="Arial" charset="0"/>
              </a:rPr>
              <a:t> :</a:t>
            </a:r>
          </a:p>
          <a:p>
            <a:pPr marL="514350" indent="-514350" eaLnBrk="1" hangingPunct="1">
              <a:buNone/>
            </a:pPr>
            <a:r>
              <a:rPr lang="en-US" sz="2800" dirty="0" smtClean="0">
                <a:latin typeface="Arial" charset="0"/>
              </a:rPr>
              <a:t>     </a:t>
            </a:r>
            <a:r>
              <a:rPr lang="en-US" sz="2800" dirty="0" err="1" smtClean="0">
                <a:latin typeface="Arial" charset="0"/>
              </a:rPr>
              <a:t>merupakan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bukti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pembayaran</a:t>
            </a:r>
            <a:r>
              <a:rPr lang="en-US" sz="2800" dirty="0" smtClean="0">
                <a:latin typeface="Arial" charset="0"/>
              </a:rPr>
              <a:t>/</a:t>
            </a:r>
            <a:r>
              <a:rPr lang="en-US" sz="2800" dirty="0" err="1" smtClean="0">
                <a:latin typeface="Arial" charset="0"/>
              </a:rPr>
              <a:t>pembelian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sebagai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bukti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perjanjian</a:t>
            </a:r>
            <a:endParaRPr lang="en-US" sz="2800" dirty="0" smtClean="0">
              <a:latin typeface="Arial" charset="0"/>
            </a:endParaRPr>
          </a:p>
          <a:p>
            <a:pPr marL="442913" indent="-442913" eaLnBrk="1" hangingPunct="1">
              <a:buFont typeface="Wingdings 2" pitchFamily="18" charset="2"/>
              <a:buNone/>
            </a:pPr>
            <a:endParaRPr lang="en-US" sz="2800" dirty="0" smtClean="0">
              <a:latin typeface="Arial" charset="0"/>
            </a:endParaRPr>
          </a:p>
          <a:p>
            <a:pPr marL="442913" indent="-442913" eaLnBrk="1" hangingPunct="1">
              <a:buFont typeface="Wingdings 2" pitchFamily="18" charset="2"/>
              <a:buNone/>
            </a:pPr>
            <a:r>
              <a:rPr lang="en-US" sz="2800" dirty="0" smtClean="0">
                <a:latin typeface="Arial" charset="0"/>
              </a:rPr>
              <a:t>2. </a:t>
            </a:r>
            <a:r>
              <a:rPr lang="en-US" sz="2800" dirty="0" err="1" smtClean="0">
                <a:latin typeface="Arial" charset="0"/>
              </a:rPr>
              <a:t>Bukti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pengeluaran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dgn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nilai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kecil-kecil</a:t>
            </a:r>
            <a:r>
              <a:rPr lang="en-US" sz="2800" dirty="0" smtClean="0">
                <a:latin typeface="Arial" charset="0"/>
              </a:rPr>
              <a:t> (</a:t>
            </a:r>
            <a:r>
              <a:rPr lang="en-US" sz="2800" dirty="0" err="1" smtClean="0">
                <a:latin typeface="Arial" charset="0"/>
              </a:rPr>
              <a:t>akun</a:t>
            </a:r>
            <a:r>
              <a:rPr lang="en-US" sz="2800" dirty="0" smtClean="0">
                <a:latin typeface="Arial" charset="0"/>
              </a:rPr>
              <a:t> &amp;</a:t>
            </a:r>
            <a:r>
              <a:rPr lang="en-US" sz="2800" dirty="0" err="1" smtClean="0">
                <a:latin typeface="Arial" charset="0"/>
              </a:rPr>
              <a:t>uraian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sama</a:t>
            </a:r>
            <a:r>
              <a:rPr lang="en-US" sz="2800" dirty="0" smtClean="0">
                <a:latin typeface="Arial" charset="0"/>
              </a:rPr>
              <a:t>) </a:t>
            </a:r>
            <a:r>
              <a:rPr lang="en-US" sz="2800" dirty="0" err="1" smtClean="0">
                <a:latin typeface="Arial" charset="0"/>
              </a:rPr>
              <a:t>dapat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digabung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menjadi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daftar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rincian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pembayaran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id-ID" sz="2800" dirty="0" smtClean="0">
                <a:latin typeface="Arial" charset="0"/>
              </a:rPr>
              <a:t>(bukti dilampirkan)</a:t>
            </a:r>
          </a:p>
          <a:p>
            <a:pPr marL="442913" indent="-442913" eaLnBrk="1" hangingPunct="1">
              <a:buFont typeface="Wingdings 2" pitchFamily="18" charset="2"/>
              <a:buNone/>
            </a:pPr>
            <a:endParaRPr lang="id-ID" sz="2800" dirty="0" smtClean="0">
              <a:latin typeface="Arial" charset="0"/>
            </a:endParaRPr>
          </a:p>
          <a:p>
            <a:pPr marL="442913" indent="-442913" eaLnBrk="1" hangingPunct="1">
              <a:buFont typeface="Wingdings 2" pitchFamily="18" charset="2"/>
              <a:buNone/>
            </a:pPr>
            <a:r>
              <a:rPr lang="en-US" sz="2800" dirty="0" smtClean="0">
                <a:latin typeface="Arial" charset="0"/>
              </a:rPr>
              <a:t>3.</a:t>
            </a:r>
            <a:r>
              <a:rPr lang="id-ID" sz="2800" dirty="0" smtClean="0">
                <a:latin typeface="Arial" charset="0"/>
              </a:rPr>
              <a:t> Kedua dokumen tsb </a:t>
            </a:r>
            <a:r>
              <a:rPr lang="en-US" sz="2800" dirty="0" err="1" smtClean="0">
                <a:latin typeface="Arial" charset="0"/>
              </a:rPr>
              <a:t>disahkan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oleh</a:t>
            </a:r>
            <a:r>
              <a:rPr lang="en-US" sz="2800" dirty="0" smtClean="0">
                <a:latin typeface="Arial" charset="0"/>
              </a:rPr>
              <a:t> PPK</a:t>
            </a:r>
            <a:r>
              <a:rPr lang="id-ID" sz="2800" dirty="0" smtClean="0">
                <a:latin typeface="Arial" charset="0"/>
              </a:rPr>
              <a:t> </a:t>
            </a:r>
            <a:endParaRPr lang="en-US" sz="2800" dirty="0" smtClean="0">
              <a:latin typeface="Arial" charset="0"/>
            </a:endParaRPr>
          </a:p>
        </p:txBody>
      </p:sp>
      <p:sp>
        <p:nvSpPr>
          <p:cNvPr id="2048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A16097D-985B-4538-811A-1BEABDD2D368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301625"/>
            <a:ext cx="8280920" cy="679450"/>
          </a:xfrm>
          <a:scene3d>
            <a:camera prst="orthographicFront"/>
            <a:lightRig rig="sof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tx1"/>
                </a:solidFill>
                <a:latin typeface="Arial" charset="0"/>
              </a:rPr>
              <a:t>DOKUMEN</a:t>
            </a:r>
            <a:r>
              <a:rPr lang="en-US" sz="32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Arial" charset="0"/>
              </a:rPr>
              <a:t>KEUANGAN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052513"/>
            <a:ext cx="8569325" cy="5043487"/>
          </a:xfr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442913" indent="-442913" eaLnBrk="1" fontAlgn="auto" hangingPunct="1">
              <a:spcAft>
                <a:spcPts val="0"/>
              </a:spcAft>
              <a:buNone/>
              <a:defRPr/>
            </a:pPr>
            <a:r>
              <a:rPr lang="en-US" sz="2900" dirty="0" smtClean="0">
                <a:latin typeface="Arial" charset="0"/>
              </a:rPr>
              <a:t>    </a:t>
            </a:r>
            <a:r>
              <a:rPr lang="en-US" sz="2900" dirty="0" err="1" smtClean="0">
                <a:latin typeface="Arial" charset="0"/>
              </a:rPr>
              <a:t>Mengedepankan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prinsip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pengelolaan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keuangan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Yaitu</a:t>
            </a:r>
            <a:r>
              <a:rPr lang="en-US" sz="2900" dirty="0" smtClean="0">
                <a:latin typeface="Arial" charset="0"/>
              </a:rPr>
              <a:t>:    </a:t>
            </a:r>
          </a:p>
          <a:p>
            <a:pPr marL="442913" indent="-442913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900" dirty="0" smtClean="0">
                <a:latin typeface="Arial" charset="0"/>
              </a:rPr>
              <a:t>    </a:t>
            </a:r>
            <a:r>
              <a:rPr lang="en-US" sz="2900" dirty="0" err="1" smtClean="0">
                <a:latin typeface="Arial" charset="0"/>
              </a:rPr>
              <a:t>Efisien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dan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efektif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serta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tidak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mengurangi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akuntabilitas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bukti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pengeluaran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tidak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harus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berbentuk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kuitansi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namun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dalam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bentuk</a:t>
            </a:r>
            <a:r>
              <a:rPr lang="en-US" sz="2900" dirty="0" smtClean="0">
                <a:latin typeface="Arial" charset="0"/>
              </a:rPr>
              <a:t>  </a:t>
            </a:r>
            <a:r>
              <a:rPr lang="en-US" sz="2900" dirty="0" err="1" smtClean="0">
                <a:latin typeface="Arial" charset="0"/>
              </a:rPr>
              <a:t>dokumen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lainnya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dipersamakan</a:t>
            </a:r>
            <a:r>
              <a:rPr lang="en-US" sz="2900" dirty="0" smtClean="0">
                <a:latin typeface="Arial" charset="0"/>
              </a:rPr>
              <a:t> (</a:t>
            </a:r>
            <a:r>
              <a:rPr lang="en-US" sz="2900" dirty="0" err="1" smtClean="0">
                <a:latin typeface="Arial" charset="0"/>
              </a:rPr>
              <a:t>bukti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pembelian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berupa</a:t>
            </a:r>
            <a:r>
              <a:rPr lang="en-US" sz="2900" dirty="0" smtClean="0">
                <a:latin typeface="Arial" charset="0"/>
              </a:rPr>
              <a:t>: nota, </a:t>
            </a:r>
            <a:r>
              <a:rPr lang="en-US" sz="2900" dirty="0" err="1" smtClean="0">
                <a:latin typeface="Arial" charset="0"/>
              </a:rPr>
              <a:t>struk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pembayaran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dan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sejenisnya</a:t>
            </a:r>
            <a:r>
              <a:rPr lang="en-US" sz="2900" dirty="0" smtClean="0">
                <a:latin typeface="Arial" charset="0"/>
              </a:rPr>
              <a:t>) </a:t>
            </a:r>
            <a:r>
              <a:rPr lang="en-US" sz="2900" dirty="0" err="1" smtClean="0">
                <a:latin typeface="Arial" charset="0"/>
              </a:rPr>
              <a:t>misalnya</a:t>
            </a:r>
            <a:r>
              <a:rPr lang="en-US" sz="2900" dirty="0" smtClean="0">
                <a:latin typeface="Arial" charset="0"/>
              </a:rPr>
              <a:t>:</a:t>
            </a:r>
          </a:p>
          <a:p>
            <a:pPr marL="442913" indent="-442913" algn="just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900" dirty="0" smtClean="0">
                <a:latin typeface="Arial" charset="0"/>
              </a:rPr>
              <a:t>    </a:t>
            </a:r>
            <a:r>
              <a:rPr lang="en-US" sz="2900" dirty="0" err="1" smtClean="0">
                <a:latin typeface="Arial" charset="0"/>
              </a:rPr>
              <a:t>Pengeluaran</a:t>
            </a:r>
            <a:r>
              <a:rPr lang="en-US" sz="2900" dirty="0" smtClean="0">
                <a:latin typeface="Arial" charset="0"/>
              </a:rPr>
              <a:t> yang </a:t>
            </a:r>
            <a:r>
              <a:rPr lang="en-US" sz="2900" dirty="0" err="1" smtClean="0">
                <a:latin typeface="Arial" charset="0"/>
              </a:rPr>
              <a:t>tidak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dapat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dikuitansikan</a:t>
            </a:r>
            <a:r>
              <a:rPr lang="en-US" sz="2900" dirty="0" smtClean="0">
                <a:latin typeface="Arial" charset="0"/>
              </a:rPr>
              <a:t>,   </a:t>
            </a:r>
            <a:r>
              <a:rPr lang="en-US" sz="2900" dirty="0" err="1" smtClean="0">
                <a:latin typeface="Arial" charset="0"/>
              </a:rPr>
              <a:t>dapat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digabungkan</a:t>
            </a:r>
            <a:r>
              <a:rPr lang="en-US" sz="2900" dirty="0" smtClean="0">
                <a:latin typeface="Arial" charset="0"/>
              </a:rPr>
              <a:t>/</a:t>
            </a:r>
            <a:r>
              <a:rPr lang="en-US" sz="2900" dirty="0" err="1" smtClean="0">
                <a:latin typeface="Arial" charset="0"/>
              </a:rPr>
              <a:t>direkapitulasi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dari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beberapa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bukti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pengeluaran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dalam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jumlah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sampai</a:t>
            </a:r>
            <a:r>
              <a:rPr lang="en-US" sz="2900" dirty="0" smtClean="0">
                <a:latin typeface="Arial" charset="0"/>
              </a:rPr>
              <a:t> 1 </a:t>
            </a:r>
            <a:r>
              <a:rPr lang="en-US" sz="2900" dirty="0" err="1" smtClean="0">
                <a:latin typeface="Arial" charset="0"/>
              </a:rPr>
              <a:t>juta</a:t>
            </a:r>
            <a:endParaRPr lang="en-US" sz="2900" dirty="0" smtClean="0">
              <a:latin typeface="Arial" charset="0"/>
            </a:endParaRPr>
          </a:p>
          <a:p>
            <a:pPr marL="442913" indent="-442913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900" dirty="0" smtClean="0">
                <a:latin typeface="Arial" charset="0"/>
              </a:rPr>
              <a:t> </a:t>
            </a:r>
          </a:p>
          <a:p>
            <a:pPr marL="442913" indent="-442913" eaLnBrk="1" fontAlgn="auto" hangingPunct="1">
              <a:spcAft>
                <a:spcPts val="0"/>
              </a:spcAft>
              <a:buFontTx/>
              <a:buNone/>
              <a:defRPr/>
            </a:pPr>
            <a:endParaRPr lang="en-US" sz="2900" dirty="0" smtClean="0">
              <a:solidFill>
                <a:srgbClr val="0099FF"/>
              </a:solidFill>
              <a:latin typeface="Arial" charset="0"/>
            </a:endParaRPr>
          </a:p>
          <a:p>
            <a:pPr marL="442913" indent="-442913" eaLnBrk="1" fontAlgn="auto" hangingPunct="1">
              <a:spcAft>
                <a:spcPts val="0"/>
              </a:spcAft>
              <a:buFontTx/>
              <a:buAutoNum type="arabicPeriod"/>
              <a:defRPr/>
            </a:pPr>
            <a:endParaRPr lang="en-US" sz="2900" dirty="0" smtClean="0">
              <a:solidFill>
                <a:srgbClr val="0099FF"/>
              </a:solidFill>
              <a:latin typeface="Arial" charset="0"/>
            </a:endParaRPr>
          </a:p>
        </p:txBody>
      </p:sp>
      <p:sp>
        <p:nvSpPr>
          <p:cNvPr id="18435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AFA17906-584D-46D1-9120-4F52B378A425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534430" cy="57626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1"/>
                </a:solidFill>
                <a:latin typeface="Arial" charset="0"/>
              </a:rPr>
              <a:t>PMK 190/2012 </a:t>
            </a:r>
            <a:r>
              <a:rPr lang="en-US" sz="2800" dirty="0" err="1" smtClean="0">
                <a:solidFill>
                  <a:schemeClr val="tx1"/>
                </a:solidFill>
                <a:latin typeface="Arial" charset="0"/>
              </a:rPr>
              <a:t>pasal</a:t>
            </a:r>
            <a:r>
              <a:rPr lang="en-US" sz="2800" dirty="0" smtClean="0">
                <a:solidFill>
                  <a:schemeClr val="tx1"/>
                </a:solidFill>
                <a:latin typeface="Arial" charset="0"/>
              </a:rPr>
              <a:t> 51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428750"/>
            <a:ext cx="8353425" cy="4879975"/>
          </a:xfr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357188" indent="-357188" eaLnBrk="1" hangingPunct="1">
              <a:lnSpc>
                <a:spcPct val="90000"/>
              </a:lnSpc>
              <a:buFontTx/>
              <a:buNone/>
              <a:defRPr/>
            </a:pPr>
            <a:endParaRPr lang="en-US" sz="2900" dirty="0" smtClean="0">
              <a:solidFill>
                <a:srgbClr val="0099FF"/>
              </a:solidFill>
              <a:latin typeface="Arial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900" dirty="0" smtClean="0">
                <a:latin typeface="Arial" charset="0"/>
              </a:rPr>
              <a:t>1</a:t>
            </a:r>
            <a:r>
              <a:rPr lang="en-US" sz="2900" dirty="0" smtClean="0">
                <a:latin typeface="Arial" charset="0"/>
              </a:rPr>
              <a:t>. </a:t>
            </a:r>
            <a:r>
              <a:rPr lang="en-US" sz="2900" dirty="0" err="1" smtClean="0">
                <a:latin typeface="Arial" charset="0"/>
              </a:rPr>
              <a:t>Belanja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p</a:t>
            </a:r>
            <a:r>
              <a:rPr lang="en-US" sz="2900" dirty="0" err="1" smtClean="0">
                <a:latin typeface="Arial" charset="0"/>
              </a:rPr>
              <a:t>egawai</a:t>
            </a:r>
            <a:endParaRPr lang="en-US" sz="2900" dirty="0" smtClean="0">
              <a:latin typeface="Arial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en-US" sz="2900" dirty="0" smtClean="0">
              <a:latin typeface="Arial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900" dirty="0" smtClean="0">
                <a:latin typeface="Arial" charset="0"/>
              </a:rPr>
              <a:t>2. </a:t>
            </a:r>
            <a:r>
              <a:rPr lang="en-US" sz="2900" dirty="0" err="1" smtClean="0">
                <a:latin typeface="Arial" charset="0"/>
              </a:rPr>
              <a:t>Belanja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bahan</a:t>
            </a:r>
            <a:endParaRPr lang="en-US" sz="2900" dirty="0" smtClean="0">
              <a:latin typeface="Arial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en-US" sz="2900" dirty="0" smtClean="0">
              <a:latin typeface="Arial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900" dirty="0" smtClean="0">
                <a:latin typeface="Arial" charset="0"/>
              </a:rPr>
              <a:t>3. </a:t>
            </a:r>
            <a:r>
              <a:rPr lang="en-US" sz="2900" dirty="0" err="1" smtClean="0">
                <a:latin typeface="Arial" charset="0"/>
              </a:rPr>
              <a:t>Perjalanan</a:t>
            </a:r>
            <a:endParaRPr lang="en-US" sz="2900" dirty="0" smtClean="0">
              <a:latin typeface="Arial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en-US" sz="2900" dirty="0" smtClean="0">
              <a:latin typeface="Arial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900" dirty="0" smtClean="0">
                <a:latin typeface="Arial" charset="0"/>
              </a:rPr>
              <a:t>4. </a:t>
            </a:r>
            <a:r>
              <a:rPr lang="en-US" sz="2900" dirty="0" err="1" smtClean="0">
                <a:latin typeface="Arial" charset="0"/>
              </a:rPr>
              <a:t>Bantuan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Sosial</a:t>
            </a:r>
            <a:endParaRPr lang="en-US" sz="2900" dirty="0" smtClean="0">
              <a:latin typeface="Arial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en-US" sz="2900" dirty="0" smtClean="0">
              <a:latin typeface="Arial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900" dirty="0" smtClean="0">
                <a:latin typeface="Arial" charset="0"/>
              </a:rPr>
              <a:t>5. </a:t>
            </a:r>
            <a:r>
              <a:rPr lang="en-US" sz="2900" dirty="0" err="1" smtClean="0">
                <a:latin typeface="Arial" charset="0"/>
              </a:rPr>
              <a:t>Belanja</a:t>
            </a:r>
            <a:r>
              <a:rPr lang="en-US" sz="2900" dirty="0" smtClean="0">
                <a:latin typeface="Arial" charset="0"/>
              </a:rPr>
              <a:t> modal</a:t>
            </a:r>
            <a:endParaRPr lang="en-US" sz="2900" dirty="0" smtClean="0">
              <a:latin typeface="Arial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en-US" sz="2900" dirty="0" smtClean="0">
              <a:latin typeface="Arial" charset="0"/>
            </a:endParaRPr>
          </a:p>
          <a:p>
            <a:pPr marL="357188" indent="-357188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en-US" sz="2900" dirty="0" smtClean="0">
              <a:latin typeface="Arial" charset="0"/>
            </a:endParaRPr>
          </a:p>
        </p:txBody>
      </p:sp>
      <p:sp>
        <p:nvSpPr>
          <p:cNvPr id="1433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83A09808-AB3D-4CE0-A987-66E54C6C9F8B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285728"/>
            <a:ext cx="8429685" cy="1071571"/>
          </a:xfrm>
          <a:scene3d>
            <a:camera prst="orthographicFront"/>
            <a:lightRig rig="soft" dir="t"/>
          </a:scene3d>
          <a:sp3d>
            <a:bevelT prst="slop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1"/>
                </a:solidFill>
                <a:latin typeface="Century" pitchFamily="18" charset="0"/>
              </a:rPr>
              <a:t/>
            </a:r>
            <a:br>
              <a:rPr lang="en-US" sz="4000" dirty="0" smtClean="0">
                <a:solidFill>
                  <a:schemeClr val="tx1"/>
                </a:solidFill>
                <a:latin typeface="Century" pitchFamily="18" charset="0"/>
              </a:rPr>
            </a:br>
            <a:r>
              <a:rPr lang="en-US" sz="4000" dirty="0" err="1" smtClean="0">
                <a:solidFill>
                  <a:schemeClr val="tx1"/>
                </a:solidFill>
                <a:latin typeface="Century" pitchFamily="18" charset="0"/>
              </a:rPr>
              <a:t>Jenis-jenis</a:t>
            </a:r>
            <a:r>
              <a:rPr lang="en-US" sz="40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Century" pitchFamily="18" charset="0"/>
              </a:rPr>
              <a:t>belanja</a:t>
            </a:r>
            <a:r>
              <a:rPr lang="en-US" sz="40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3600" dirty="0" smtClean="0">
                <a:solidFill>
                  <a:schemeClr val="tx1"/>
                </a:solidFill>
                <a:latin typeface="Century" pitchFamily="18" charset="0"/>
              </a:rPr>
              <a:t/>
            </a:r>
            <a:br>
              <a:rPr lang="en-US" sz="3600" dirty="0" smtClean="0">
                <a:solidFill>
                  <a:schemeClr val="tx1"/>
                </a:solidFill>
                <a:latin typeface="Century" pitchFamily="18" charset="0"/>
              </a:rPr>
            </a:br>
            <a:endParaRPr lang="en-US" sz="3600" dirty="0" smtClean="0">
              <a:solidFill>
                <a:schemeClr val="tx1"/>
              </a:solidFill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428750"/>
            <a:ext cx="8353425" cy="4879975"/>
          </a:xfr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357188" indent="-357188" eaLnBrk="1" hangingPunct="1">
              <a:lnSpc>
                <a:spcPct val="90000"/>
              </a:lnSpc>
              <a:buFontTx/>
              <a:buNone/>
              <a:defRPr/>
            </a:pPr>
            <a:endParaRPr lang="en-US" sz="2900" dirty="0" smtClean="0">
              <a:solidFill>
                <a:srgbClr val="0099FF"/>
              </a:solidFill>
              <a:latin typeface="Arial" charset="0"/>
            </a:endParaRPr>
          </a:p>
          <a:p>
            <a:pPr marL="357188" indent="-357188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900" dirty="0" err="1" smtClean="0">
                <a:latin typeface="Arial" charset="0"/>
              </a:rPr>
              <a:t>Kelengkapan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administrasi</a:t>
            </a:r>
            <a:r>
              <a:rPr lang="en-US" sz="2900" dirty="0" smtClean="0">
                <a:latin typeface="Arial" charset="0"/>
              </a:rPr>
              <a:t> :</a:t>
            </a:r>
          </a:p>
          <a:p>
            <a:pPr marL="357188" indent="-357188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en-US" sz="2900" dirty="0" smtClean="0">
              <a:latin typeface="Arial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900" dirty="0" smtClean="0">
                <a:latin typeface="Arial" charset="0"/>
              </a:rPr>
              <a:t>1. </a:t>
            </a:r>
            <a:r>
              <a:rPr lang="en-US" sz="2900" dirty="0" err="1" smtClean="0">
                <a:latin typeface="Arial" charset="0"/>
              </a:rPr>
              <a:t>Kuitansi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atau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daftar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penerima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upah</a:t>
            </a:r>
            <a:r>
              <a:rPr lang="en-US" sz="2900" dirty="0" smtClean="0">
                <a:latin typeface="Arial" charset="0"/>
              </a:rPr>
              <a:t>/honor;</a:t>
            </a: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en-US" sz="2900" dirty="0" smtClean="0">
              <a:latin typeface="Arial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900" dirty="0" smtClean="0">
                <a:latin typeface="Arial" charset="0"/>
              </a:rPr>
              <a:t>2. SSP </a:t>
            </a:r>
            <a:r>
              <a:rPr lang="en-US" sz="2900" dirty="0" err="1" smtClean="0">
                <a:latin typeface="Arial" charset="0"/>
              </a:rPr>
              <a:t>pajak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PPh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pasal</a:t>
            </a:r>
            <a:r>
              <a:rPr lang="en-US" sz="2900" dirty="0" smtClean="0">
                <a:latin typeface="Arial" charset="0"/>
              </a:rPr>
              <a:t> 21</a:t>
            </a: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en-US" sz="2900" dirty="0" smtClean="0">
              <a:latin typeface="Arial" charset="0"/>
            </a:endParaRPr>
          </a:p>
          <a:p>
            <a:pPr marL="357188" indent="-357188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en-US" sz="2900" dirty="0" smtClean="0">
              <a:latin typeface="Arial" charset="0"/>
            </a:endParaRPr>
          </a:p>
        </p:txBody>
      </p:sp>
      <p:sp>
        <p:nvSpPr>
          <p:cNvPr id="1433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83A09808-AB3D-4CE0-A987-66E54C6C9F8B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285728"/>
            <a:ext cx="8429685" cy="1071571"/>
          </a:xfrm>
          <a:scene3d>
            <a:camera prst="orthographicFront"/>
            <a:lightRig rig="soft" dir="t"/>
          </a:scene3d>
          <a:sp3d>
            <a:bevelT prst="slop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1"/>
                </a:solidFill>
                <a:latin typeface="Century" pitchFamily="18" charset="0"/>
              </a:rPr>
              <a:t/>
            </a:r>
            <a:br>
              <a:rPr lang="en-US" sz="4000" dirty="0" smtClean="0">
                <a:solidFill>
                  <a:schemeClr val="tx1"/>
                </a:solidFill>
                <a:latin typeface="Century" pitchFamily="18" charset="0"/>
              </a:rPr>
            </a:br>
            <a:r>
              <a:rPr lang="en-US" sz="4000" dirty="0" smtClean="0">
                <a:solidFill>
                  <a:schemeClr val="tx1"/>
                </a:solidFill>
                <a:latin typeface="Century" pitchFamily="18" charset="0"/>
              </a:rPr>
              <a:t>A. </a:t>
            </a:r>
            <a:r>
              <a:rPr lang="en-US" sz="4000" dirty="0" err="1" smtClean="0">
                <a:solidFill>
                  <a:schemeClr val="tx1"/>
                </a:solidFill>
                <a:latin typeface="Century" pitchFamily="18" charset="0"/>
              </a:rPr>
              <a:t>Belanja</a:t>
            </a:r>
            <a:r>
              <a:rPr lang="en-US" sz="40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Century" pitchFamily="18" charset="0"/>
              </a:rPr>
              <a:t>Upah</a:t>
            </a:r>
            <a:r>
              <a:rPr lang="en-US" sz="4000" dirty="0" smtClean="0">
                <a:solidFill>
                  <a:schemeClr val="tx1"/>
                </a:solidFill>
                <a:latin typeface="Century" pitchFamily="18" charset="0"/>
              </a:rPr>
              <a:t>/Honorarium</a:t>
            </a:r>
            <a:r>
              <a:rPr lang="en-US" sz="3600" dirty="0" smtClean="0">
                <a:solidFill>
                  <a:schemeClr val="tx1"/>
                </a:solidFill>
                <a:latin typeface="Century" pitchFamily="18" charset="0"/>
              </a:rPr>
              <a:t/>
            </a:r>
            <a:br>
              <a:rPr lang="en-US" sz="3600" dirty="0" smtClean="0">
                <a:solidFill>
                  <a:schemeClr val="tx1"/>
                </a:solidFill>
                <a:latin typeface="Century" pitchFamily="18" charset="0"/>
              </a:rPr>
            </a:br>
            <a:endParaRPr lang="en-US" sz="3600" dirty="0" smtClean="0">
              <a:solidFill>
                <a:schemeClr val="tx1"/>
              </a:solidFill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428750"/>
            <a:ext cx="8353425" cy="5000646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900" dirty="0" smtClean="0">
                <a:latin typeface="Arial" charset="0"/>
              </a:rPr>
              <a:t>a.  </a:t>
            </a:r>
            <a:r>
              <a:rPr lang="en-US" sz="2900" dirty="0" err="1" smtClean="0">
                <a:latin typeface="Arial" charset="0"/>
              </a:rPr>
              <a:t>Dipungut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pada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saat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menerima</a:t>
            </a:r>
            <a:r>
              <a:rPr lang="en-US" sz="2900" dirty="0" smtClean="0">
                <a:latin typeface="Arial" charset="0"/>
              </a:rPr>
              <a:t> honorarium</a:t>
            </a: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900" dirty="0" smtClean="0">
                <a:latin typeface="Arial" charset="0"/>
              </a:rPr>
              <a:t>b.  </a:t>
            </a:r>
            <a:r>
              <a:rPr lang="en-US" sz="2900" dirty="0" err="1" smtClean="0">
                <a:latin typeface="Arial" charset="0"/>
              </a:rPr>
              <a:t>Tarif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untuk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pajak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penghasilan</a:t>
            </a:r>
            <a:r>
              <a:rPr lang="en-US" sz="2900" dirty="0" smtClean="0">
                <a:latin typeface="Arial" charset="0"/>
              </a:rPr>
              <a:t> (</a:t>
            </a:r>
            <a:r>
              <a:rPr lang="en-US" sz="2900" dirty="0" err="1" smtClean="0">
                <a:latin typeface="Arial" charset="0"/>
              </a:rPr>
              <a:t>PPh</a:t>
            </a:r>
            <a:r>
              <a:rPr lang="en-US" sz="2900" dirty="0" smtClean="0">
                <a:latin typeface="Arial" charset="0"/>
              </a:rPr>
              <a:t>) </a:t>
            </a:r>
            <a:r>
              <a:rPr lang="en-US" sz="2900" dirty="0" err="1" smtClean="0">
                <a:latin typeface="Arial" charset="0"/>
              </a:rPr>
              <a:t>pasal</a:t>
            </a:r>
            <a:r>
              <a:rPr lang="en-US" sz="2900" dirty="0" smtClean="0">
                <a:latin typeface="Arial" charset="0"/>
              </a:rPr>
              <a:t> 21 final PNS </a:t>
            </a:r>
            <a:r>
              <a:rPr lang="en-US" sz="2900" dirty="0" err="1" smtClean="0">
                <a:latin typeface="Arial" charset="0"/>
              </a:rPr>
              <a:t>sbb</a:t>
            </a:r>
            <a:r>
              <a:rPr lang="en-US" sz="2900" dirty="0" smtClean="0">
                <a:latin typeface="Arial" charset="0"/>
              </a:rPr>
              <a:t>:</a:t>
            </a: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900" dirty="0" smtClean="0">
                <a:latin typeface="Arial" charset="0"/>
              </a:rPr>
              <a:t>     - </a:t>
            </a:r>
            <a:r>
              <a:rPr lang="en-US" sz="2900" dirty="0" err="1" smtClean="0">
                <a:latin typeface="Arial" charset="0"/>
              </a:rPr>
              <a:t>Golongan</a:t>
            </a:r>
            <a:r>
              <a:rPr lang="en-US" sz="2900" dirty="0" smtClean="0">
                <a:latin typeface="Arial" charset="0"/>
              </a:rPr>
              <a:t> IV        : 15 %</a:t>
            </a: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900" dirty="0" smtClean="0">
                <a:latin typeface="Arial" charset="0"/>
              </a:rPr>
              <a:t>     - </a:t>
            </a:r>
            <a:r>
              <a:rPr lang="en-US" sz="2900" dirty="0" err="1" smtClean="0">
                <a:latin typeface="Arial" charset="0"/>
              </a:rPr>
              <a:t>Golongan</a:t>
            </a:r>
            <a:r>
              <a:rPr lang="en-US" sz="2900" dirty="0" smtClean="0">
                <a:latin typeface="Arial" charset="0"/>
              </a:rPr>
              <a:t> III         :  5  %</a:t>
            </a: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900" dirty="0" smtClean="0">
                <a:latin typeface="Arial" charset="0"/>
              </a:rPr>
              <a:t>     - </a:t>
            </a:r>
            <a:r>
              <a:rPr lang="en-US" sz="2900" dirty="0" err="1" smtClean="0">
                <a:latin typeface="Arial" charset="0"/>
              </a:rPr>
              <a:t>Golongan</a:t>
            </a:r>
            <a:r>
              <a:rPr lang="en-US" sz="2900" dirty="0" smtClean="0">
                <a:latin typeface="Arial" charset="0"/>
              </a:rPr>
              <a:t> II/I        : </a:t>
            </a:r>
            <a:r>
              <a:rPr lang="en-US" sz="2900" dirty="0" err="1" smtClean="0">
                <a:latin typeface="Arial" charset="0"/>
              </a:rPr>
              <a:t>tidak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dikenakan</a:t>
            </a:r>
            <a:r>
              <a:rPr lang="en-US" sz="2900" dirty="0" smtClean="0">
                <a:latin typeface="Arial" charset="0"/>
              </a:rPr>
              <a:t> </a:t>
            </a: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900" dirty="0" smtClean="0">
                <a:latin typeface="Arial" charset="0"/>
              </a:rPr>
              <a:t>c.  </a:t>
            </a:r>
            <a:r>
              <a:rPr lang="en-US" sz="2900" dirty="0" err="1" smtClean="0">
                <a:latin typeface="Arial" charset="0"/>
              </a:rPr>
              <a:t>Jika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bukan</a:t>
            </a:r>
            <a:r>
              <a:rPr lang="en-US" sz="2900" dirty="0" smtClean="0">
                <a:latin typeface="Arial" charset="0"/>
              </a:rPr>
              <a:t> PNS, </a:t>
            </a:r>
            <a:r>
              <a:rPr lang="en-US" sz="2900" dirty="0" err="1" smtClean="0">
                <a:latin typeface="Arial" charset="0"/>
              </a:rPr>
              <a:t>maka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perhitungan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pajak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PPh</a:t>
            </a:r>
            <a:r>
              <a:rPr lang="en-US" sz="2900" dirty="0" smtClean="0">
                <a:latin typeface="Arial" charset="0"/>
              </a:rPr>
              <a:t> 21 </a:t>
            </a:r>
            <a:r>
              <a:rPr lang="en-US" sz="2900" dirty="0" err="1" smtClean="0">
                <a:latin typeface="Arial" charset="0"/>
              </a:rPr>
              <a:t>menggunakan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tarif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pasal</a:t>
            </a:r>
            <a:r>
              <a:rPr lang="en-US" sz="2900" dirty="0" smtClean="0">
                <a:latin typeface="Arial" charset="0"/>
              </a:rPr>
              <a:t> 17 (</a:t>
            </a:r>
            <a:r>
              <a:rPr lang="en-US" sz="2900" dirty="0" err="1" smtClean="0">
                <a:latin typeface="Arial" charset="0"/>
              </a:rPr>
              <a:t>progresif</a:t>
            </a:r>
            <a:r>
              <a:rPr lang="en-US" sz="2900" dirty="0" smtClean="0">
                <a:latin typeface="Arial" charset="0"/>
              </a:rPr>
              <a:t>), </a:t>
            </a:r>
            <a:r>
              <a:rPr lang="en-US" sz="2900" dirty="0" err="1" smtClean="0">
                <a:latin typeface="Arial" charset="0"/>
              </a:rPr>
              <a:t>yaitu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sebesar</a:t>
            </a:r>
            <a:r>
              <a:rPr lang="en-US" sz="2900" dirty="0" smtClean="0">
                <a:latin typeface="Arial" charset="0"/>
              </a:rPr>
              <a:t> 5% </a:t>
            </a:r>
            <a:r>
              <a:rPr lang="en-US" sz="2900" dirty="0" err="1" smtClean="0">
                <a:latin typeface="Arial" charset="0"/>
              </a:rPr>
              <a:t>dari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jumlah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bruto</a:t>
            </a:r>
            <a:r>
              <a:rPr lang="en-US" sz="2900" dirty="0" smtClean="0">
                <a:latin typeface="Arial" charset="0"/>
              </a:rPr>
              <a:t> yang </a:t>
            </a:r>
            <a:r>
              <a:rPr lang="en-US" sz="2900" dirty="0" err="1" smtClean="0">
                <a:latin typeface="Arial" charset="0"/>
              </a:rPr>
              <a:t>diterima</a:t>
            </a:r>
            <a:r>
              <a:rPr lang="en-US" sz="2900" dirty="0" smtClean="0">
                <a:latin typeface="Arial" charset="0"/>
              </a:rPr>
              <a:t>, </a:t>
            </a:r>
            <a:r>
              <a:rPr lang="en-US" sz="2900" dirty="0" err="1" smtClean="0">
                <a:latin typeface="Arial" charset="0"/>
              </a:rPr>
              <a:t>bagi</a:t>
            </a:r>
            <a:r>
              <a:rPr lang="en-US" sz="2900" dirty="0" smtClean="0">
                <a:latin typeface="Arial" charset="0"/>
              </a:rPr>
              <a:t> yang </a:t>
            </a:r>
            <a:r>
              <a:rPr lang="en-US" sz="2900" dirty="0" err="1" smtClean="0">
                <a:latin typeface="Arial" charset="0"/>
              </a:rPr>
              <a:t>tidak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punya</a:t>
            </a:r>
            <a:r>
              <a:rPr lang="en-US" sz="2900" dirty="0" smtClean="0">
                <a:latin typeface="Arial" charset="0"/>
              </a:rPr>
              <a:t> NPWP </a:t>
            </a:r>
            <a:r>
              <a:rPr lang="en-US" sz="2900" dirty="0" err="1" smtClean="0">
                <a:latin typeface="Arial" charset="0"/>
              </a:rPr>
              <a:t>sebesar</a:t>
            </a:r>
            <a:r>
              <a:rPr lang="en-US" sz="2900" dirty="0" smtClean="0">
                <a:latin typeface="Arial" charset="0"/>
              </a:rPr>
              <a:t> 6%</a:t>
            </a:r>
          </a:p>
          <a:p>
            <a:pPr marL="357188" indent="-357188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en-US" sz="2900" dirty="0" smtClean="0">
              <a:latin typeface="Arial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en-US" sz="2900" dirty="0" smtClean="0">
              <a:latin typeface="Arial" charset="0"/>
            </a:endParaRPr>
          </a:p>
          <a:p>
            <a:pPr marL="357188" indent="-357188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en-US" sz="2900" dirty="0" smtClean="0">
              <a:latin typeface="Arial" charset="0"/>
            </a:endParaRPr>
          </a:p>
        </p:txBody>
      </p:sp>
      <p:sp>
        <p:nvSpPr>
          <p:cNvPr id="1536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E0F464D8-0C71-4BE7-B749-CF1B938856EB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428605"/>
            <a:ext cx="8429684" cy="928693"/>
          </a:xfrm>
          <a:scene3d>
            <a:camera prst="orthographicFront"/>
            <a:lightRig rig="soft" dir="t"/>
          </a:scene3d>
          <a:sp3d>
            <a:bevelT w="114300" prst="artDeco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err="1" smtClean="0">
                <a:solidFill>
                  <a:schemeClr val="tx1"/>
                </a:solidFill>
                <a:latin typeface="Century" pitchFamily="18" charset="0"/>
              </a:rPr>
              <a:t>Perpajakan</a:t>
            </a:r>
            <a:r>
              <a:rPr lang="en-US" sz="3600" dirty="0" smtClean="0">
                <a:solidFill>
                  <a:schemeClr val="tx1"/>
                </a:solidFill>
                <a:latin typeface="Century" pitchFamily="18" charset="0"/>
              </a:rPr>
              <a:t/>
            </a:r>
            <a:br>
              <a:rPr lang="en-US" sz="3600" dirty="0" smtClean="0">
                <a:solidFill>
                  <a:schemeClr val="tx1"/>
                </a:solidFill>
                <a:latin typeface="Century" pitchFamily="18" charset="0"/>
              </a:rPr>
            </a:br>
            <a:endParaRPr lang="en-US" sz="3600" dirty="0" smtClean="0">
              <a:solidFill>
                <a:schemeClr val="tx1"/>
              </a:solidFill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643063"/>
            <a:ext cx="8353425" cy="4357687"/>
          </a:xfr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900" dirty="0" smtClean="0">
                <a:latin typeface="Arial" charset="0"/>
              </a:rPr>
              <a:t>d.  </a:t>
            </a:r>
            <a:r>
              <a:rPr lang="en-US" sz="2900" dirty="0" err="1" smtClean="0">
                <a:latin typeface="Arial" charset="0"/>
              </a:rPr>
              <a:t>Surat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Setoran</a:t>
            </a:r>
            <a:r>
              <a:rPr lang="en-US" sz="2900" dirty="0" smtClean="0">
                <a:latin typeface="Arial" charset="0"/>
              </a:rPr>
              <a:t> (SSP) </a:t>
            </a:r>
            <a:r>
              <a:rPr lang="en-US" sz="2900" dirty="0" err="1" smtClean="0">
                <a:latin typeface="Arial" charset="0"/>
              </a:rPr>
              <a:t>disetor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ke</a:t>
            </a:r>
            <a:r>
              <a:rPr lang="en-US" sz="2900" dirty="0" smtClean="0">
                <a:latin typeface="Arial" charset="0"/>
              </a:rPr>
              <a:t> bank </a:t>
            </a:r>
            <a:r>
              <a:rPr lang="en-US" sz="2900" dirty="0" err="1" smtClean="0">
                <a:latin typeface="Arial" charset="0"/>
              </a:rPr>
              <a:t>persepsi</a:t>
            </a:r>
            <a:r>
              <a:rPr lang="en-US" sz="2900" dirty="0" smtClean="0">
                <a:latin typeface="Arial" charset="0"/>
              </a:rPr>
              <a:t> paling </a:t>
            </a:r>
            <a:r>
              <a:rPr lang="en-US" sz="2900" dirty="0" err="1" smtClean="0">
                <a:latin typeface="Arial" charset="0"/>
              </a:rPr>
              <a:t>lambat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tgl</a:t>
            </a:r>
            <a:r>
              <a:rPr lang="en-US" sz="2900" dirty="0" smtClean="0">
                <a:latin typeface="Arial" charset="0"/>
              </a:rPr>
              <a:t> 10 </a:t>
            </a:r>
            <a:r>
              <a:rPr lang="en-US" sz="2900" dirty="0" err="1" smtClean="0">
                <a:latin typeface="Arial" charset="0"/>
              </a:rPr>
              <a:t>bulan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berikutnya</a:t>
            </a:r>
            <a:r>
              <a:rPr lang="en-US" sz="2900" dirty="0" smtClean="0">
                <a:latin typeface="Arial" charset="0"/>
              </a:rPr>
              <a:t>, </a:t>
            </a:r>
            <a:r>
              <a:rPr lang="en-US" sz="2900" dirty="0" err="1" smtClean="0">
                <a:latin typeface="Arial" charset="0"/>
              </a:rPr>
              <a:t>dgn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menggunakan</a:t>
            </a:r>
            <a:r>
              <a:rPr lang="en-US" sz="2900" dirty="0" smtClean="0">
                <a:latin typeface="Arial" charset="0"/>
              </a:rPr>
              <a:t>:</a:t>
            </a: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900" dirty="0" smtClean="0">
                <a:latin typeface="Arial" charset="0"/>
              </a:rPr>
              <a:t>     NPWP        :</a:t>
            </a: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900" dirty="0" smtClean="0">
                <a:latin typeface="Arial" charset="0"/>
              </a:rPr>
              <a:t>     1. </a:t>
            </a:r>
            <a:r>
              <a:rPr lang="en-US" sz="2900" dirty="0" err="1" smtClean="0">
                <a:latin typeface="Arial" charset="0"/>
              </a:rPr>
              <a:t>dapat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milik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institusi</a:t>
            </a:r>
            <a:endParaRPr lang="en-US" sz="2900" dirty="0" smtClean="0">
              <a:latin typeface="Arial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900" dirty="0" smtClean="0">
                <a:latin typeface="Arial" charset="0"/>
              </a:rPr>
              <a:t>     2. </a:t>
            </a:r>
            <a:r>
              <a:rPr lang="en-US" sz="2900" dirty="0" err="1" smtClean="0">
                <a:latin typeface="Arial" charset="0"/>
              </a:rPr>
              <a:t>bisa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milik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perorangan</a:t>
            </a:r>
            <a:endParaRPr lang="en-US" sz="2900" dirty="0" smtClean="0">
              <a:latin typeface="Arial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900" dirty="0" smtClean="0">
                <a:latin typeface="Arial" charset="0"/>
              </a:rPr>
              <a:t>e.  </a:t>
            </a:r>
            <a:r>
              <a:rPr lang="en-US" sz="2900" dirty="0" err="1" smtClean="0">
                <a:latin typeface="Arial" charset="0"/>
              </a:rPr>
              <a:t>Bukti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setor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pajak</a:t>
            </a:r>
            <a:r>
              <a:rPr lang="en-US" sz="2900" dirty="0" smtClean="0">
                <a:latin typeface="Arial" charset="0"/>
              </a:rPr>
              <a:t> (SSP) </a:t>
            </a:r>
            <a:r>
              <a:rPr lang="en-US" sz="2900" dirty="0" err="1" smtClean="0">
                <a:latin typeface="Arial" charset="0"/>
              </a:rPr>
              <a:t>lampiran</a:t>
            </a:r>
            <a:r>
              <a:rPr lang="en-US" sz="2900" dirty="0" smtClean="0">
                <a:latin typeface="Arial" charset="0"/>
              </a:rPr>
              <a:t> 1 &amp; 3 </a:t>
            </a:r>
            <a:r>
              <a:rPr lang="en-US" sz="2900" dirty="0" err="1" smtClean="0">
                <a:latin typeface="Arial" charset="0"/>
              </a:rPr>
              <a:t>dan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daftar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penerima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upah</a:t>
            </a:r>
            <a:r>
              <a:rPr lang="en-US" sz="2900" dirty="0" smtClean="0">
                <a:latin typeface="Arial" charset="0"/>
              </a:rPr>
              <a:t>/honorarium </a:t>
            </a:r>
            <a:r>
              <a:rPr lang="en-US" sz="2900" dirty="0" err="1" smtClean="0">
                <a:latin typeface="Arial" charset="0"/>
              </a:rPr>
              <a:t>untuk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dilaporkan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pada</a:t>
            </a:r>
            <a:r>
              <a:rPr lang="en-US" sz="2900" dirty="0" smtClean="0">
                <a:latin typeface="Arial" charset="0"/>
              </a:rPr>
              <a:t> SPT </a:t>
            </a:r>
            <a:r>
              <a:rPr lang="en-US" sz="2900" dirty="0" err="1" smtClean="0">
                <a:latin typeface="Arial" charset="0"/>
              </a:rPr>
              <a:t>masa</a:t>
            </a:r>
            <a:r>
              <a:rPr lang="en-US" sz="2900" dirty="0" smtClean="0">
                <a:latin typeface="Arial" charset="0"/>
              </a:rPr>
              <a:t> </a:t>
            </a:r>
            <a:r>
              <a:rPr lang="en-US" sz="2900" dirty="0" err="1" smtClean="0">
                <a:latin typeface="Arial" charset="0"/>
              </a:rPr>
              <a:t>bulanan</a:t>
            </a:r>
            <a:endParaRPr lang="en-US" sz="2900" dirty="0" smtClean="0">
              <a:latin typeface="Arial" charset="0"/>
            </a:endParaRPr>
          </a:p>
          <a:p>
            <a:pPr marL="357188" indent="-357188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en-US" sz="2900" dirty="0" smtClean="0">
              <a:latin typeface="Arial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en-US" sz="2900" dirty="0" smtClean="0">
              <a:latin typeface="Arial" charset="0"/>
            </a:endParaRPr>
          </a:p>
          <a:p>
            <a:pPr marL="357188" indent="-357188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en-US" sz="2900" dirty="0" smtClean="0">
              <a:latin typeface="Arial" charset="0"/>
            </a:endParaRPr>
          </a:p>
        </p:txBody>
      </p:sp>
      <p:sp>
        <p:nvSpPr>
          <p:cNvPr id="1638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7256BFF3-72BB-4DDC-8647-F2610B09F424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642939"/>
            <a:ext cx="7772400" cy="10001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dirty="0" err="1" smtClean="0">
                <a:solidFill>
                  <a:schemeClr val="tx1"/>
                </a:solidFill>
                <a:latin typeface="Century" pitchFamily="18" charset="0"/>
              </a:rPr>
              <a:t>Lanjutan</a:t>
            </a:r>
            <a:r>
              <a:rPr lang="en-US" sz="2000" dirty="0" smtClean="0">
                <a:solidFill>
                  <a:schemeClr val="tx1"/>
                </a:solidFill>
                <a:latin typeface="Century" pitchFamily="18" charset="0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C5DCC6A-D1D9-42C6-9FAC-F85DF653B425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17411" name="Text Box 7"/>
          <p:cNvSpPr txBox="1">
            <a:spLocks noChangeArrowheads="1"/>
          </p:cNvSpPr>
          <p:nvPr/>
        </p:nvSpPr>
        <p:spPr bwMode="auto">
          <a:xfrm>
            <a:off x="611188" y="142875"/>
            <a:ext cx="4864100" cy="3698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sz="1800" b="1" dirty="0" err="1"/>
              <a:t>Contoh</a:t>
            </a:r>
            <a:r>
              <a:rPr lang="en-US" sz="1800" b="1" dirty="0"/>
              <a:t> </a:t>
            </a:r>
            <a:r>
              <a:rPr lang="id-ID" sz="1800" b="1" dirty="0" smtClean="0"/>
              <a:t> I </a:t>
            </a:r>
            <a:r>
              <a:rPr lang="en-US" sz="1800" b="1" dirty="0" smtClean="0"/>
              <a:t>: </a:t>
            </a:r>
            <a:r>
              <a:rPr lang="en-US" sz="1800" b="1" dirty="0" err="1"/>
              <a:t>Kuitansi</a:t>
            </a:r>
            <a:r>
              <a:rPr lang="en-US" sz="1800" b="1" dirty="0"/>
              <a:t> </a:t>
            </a:r>
            <a:r>
              <a:rPr lang="en-US" sz="1800" b="1" dirty="0" err="1"/>
              <a:t>Upah</a:t>
            </a:r>
            <a:r>
              <a:rPr lang="en-US" sz="1800" b="1" dirty="0"/>
              <a:t>/Honorarium</a:t>
            </a:r>
            <a:r>
              <a:rPr lang="en-US" sz="1800" dirty="0"/>
              <a:t> </a:t>
            </a:r>
          </a:p>
        </p:txBody>
      </p:sp>
      <p:sp>
        <p:nvSpPr>
          <p:cNvPr id="17412" name="Text Box 8"/>
          <p:cNvSpPr txBox="1">
            <a:spLocks noChangeArrowheads="1"/>
          </p:cNvSpPr>
          <p:nvPr/>
        </p:nvSpPr>
        <p:spPr bwMode="auto">
          <a:xfrm>
            <a:off x="6927850" y="260648"/>
            <a:ext cx="1676598" cy="461665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/>
              <a:t>T A         : 201</a:t>
            </a:r>
            <a:r>
              <a:rPr lang="id-ID" dirty="0"/>
              <a:t>5</a:t>
            </a:r>
            <a:endParaRPr lang="en-US" dirty="0"/>
          </a:p>
          <a:p>
            <a:r>
              <a:rPr lang="en-US" dirty="0"/>
              <a:t>No </a:t>
            </a:r>
            <a:r>
              <a:rPr lang="en-US" dirty="0" err="1"/>
              <a:t>bukti</a:t>
            </a:r>
            <a:r>
              <a:rPr lang="en-US" dirty="0"/>
              <a:t>  : 001</a:t>
            </a:r>
          </a:p>
        </p:txBody>
      </p:sp>
      <p:sp>
        <p:nvSpPr>
          <p:cNvPr id="17413" name="Text Box 11"/>
          <p:cNvSpPr txBox="1">
            <a:spLocks noChangeArrowheads="1"/>
          </p:cNvSpPr>
          <p:nvPr/>
        </p:nvSpPr>
        <p:spPr bwMode="auto">
          <a:xfrm>
            <a:off x="3184525" y="571500"/>
            <a:ext cx="2865438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sz="1400"/>
              <a:t>KUITANSI/BUKTI PEMBAYARAN</a:t>
            </a:r>
          </a:p>
        </p:txBody>
      </p:sp>
      <p:sp>
        <p:nvSpPr>
          <p:cNvPr id="17414" name="Text Box 12"/>
          <p:cNvSpPr txBox="1">
            <a:spLocks noChangeArrowheads="1"/>
          </p:cNvSpPr>
          <p:nvPr/>
        </p:nvSpPr>
        <p:spPr bwMode="auto">
          <a:xfrm>
            <a:off x="808038" y="2081213"/>
            <a:ext cx="184150" cy="366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endParaRPr lang="id-ID" sz="1800"/>
          </a:p>
        </p:txBody>
      </p:sp>
      <p:sp>
        <p:nvSpPr>
          <p:cNvPr id="17415" name="Text Box 13"/>
          <p:cNvSpPr txBox="1">
            <a:spLocks noChangeArrowheads="1"/>
          </p:cNvSpPr>
          <p:nvPr/>
        </p:nvSpPr>
        <p:spPr bwMode="auto">
          <a:xfrm>
            <a:off x="879475" y="1071563"/>
            <a:ext cx="7346950" cy="50784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terima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        : </a:t>
            </a:r>
            <a:r>
              <a:rPr lang="id-ID" dirty="0" smtClean="0"/>
              <a:t>Rektor/Ketua/Dekan</a:t>
            </a:r>
            <a:r>
              <a:rPr lang="en-US" dirty="0" smtClean="0"/>
              <a:t> ………………..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uang</a:t>
            </a:r>
            <a:r>
              <a:rPr lang="en-US" dirty="0"/>
              <a:t>                : </a:t>
            </a:r>
            <a:r>
              <a:rPr lang="en-US" dirty="0" err="1"/>
              <a:t>Rp</a:t>
            </a:r>
            <a:r>
              <a:rPr lang="en-US" dirty="0"/>
              <a:t>. 2.000.000,-</a:t>
            </a:r>
          </a:p>
          <a:p>
            <a:endParaRPr lang="en-US" dirty="0"/>
          </a:p>
          <a:p>
            <a:r>
              <a:rPr lang="en-US" dirty="0" err="1"/>
              <a:t>Terbilang</a:t>
            </a:r>
            <a:r>
              <a:rPr lang="en-US" dirty="0"/>
              <a:t>                      : </a:t>
            </a:r>
            <a:r>
              <a:rPr lang="en-US" dirty="0" err="1"/>
              <a:t>Dua</a:t>
            </a:r>
            <a:r>
              <a:rPr lang="en-US" dirty="0"/>
              <a:t> </a:t>
            </a:r>
            <a:r>
              <a:rPr lang="en-US" dirty="0" err="1"/>
              <a:t>juta</a:t>
            </a:r>
            <a:r>
              <a:rPr lang="en-US" dirty="0"/>
              <a:t> rupiah</a:t>
            </a:r>
          </a:p>
          <a:p>
            <a:endParaRPr lang="en-US" dirty="0"/>
          </a:p>
          <a:p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keperluan</a:t>
            </a:r>
            <a:r>
              <a:rPr lang="en-US" dirty="0"/>
              <a:t>         : Honorarium </a:t>
            </a:r>
            <a:r>
              <a:rPr lang="en-US" dirty="0" err="1"/>
              <a:t>peneliti</a:t>
            </a:r>
            <a:r>
              <a:rPr lang="en-US" dirty="0"/>
              <a:t> 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</a:t>
            </a:r>
            <a:r>
              <a:rPr lang="en-US" dirty="0" err="1"/>
              <a:t>penelitian</a:t>
            </a:r>
            <a:r>
              <a:rPr lang="en-US" dirty="0"/>
              <a:t> </a:t>
            </a:r>
            <a:r>
              <a:rPr lang="en-US" dirty="0" err="1"/>
              <a:t>Hibah</a:t>
            </a:r>
            <a:r>
              <a:rPr lang="en-US" dirty="0"/>
              <a:t> </a:t>
            </a:r>
            <a:r>
              <a:rPr lang="en-US" dirty="0" err="1"/>
              <a:t>bersaing</a:t>
            </a:r>
            <a:r>
              <a:rPr lang="en-US" dirty="0"/>
              <a:t>   </a:t>
            </a:r>
          </a:p>
          <a:p>
            <a:r>
              <a:rPr lang="en-US" dirty="0"/>
              <a:t>                                     </a:t>
            </a:r>
            <a:r>
              <a:rPr lang="id-ID" dirty="0" smtClean="0"/>
              <a:t>sesuai kontrak No.......... Tanggal.............,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/>
              <a:t>rincian</a:t>
            </a:r>
            <a:r>
              <a:rPr lang="en-US" dirty="0"/>
              <a:t> </a:t>
            </a:r>
            <a:r>
              <a:rPr lang="en-US" dirty="0" err="1"/>
              <a:t>sbb</a:t>
            </a:r>
            <a:r>
              <a:rPr lang="en-US" dirty="0"/>
              <a:t>:</a:t>
            </a:r>
          </a:p>
          <a:p>
            <a:r>
              <a:rPr lang="en-US" dirty="0"/>
              <a:t>                                     -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bruto</a:t>
            </a:r>
            <a:r>
              <a:rPr lang="en-US" dirty="0"/>
              <a:t>                                  </a:t>
            </a:r>
            <a:r>
              <a:rPr lang="en-US" dirty="0" err="1"/>
              <a:t>Rp</a:t>
            </a:r>
            <a:r>
              <a:rPr lang="en-US" dirty="0"/>
              <a:t>.  2.000.000,-</a:t>
            </a:r>
          </a:p>
          <a:p>
            <a:r>
              <a:rPr lang="en-US" dirty="0"/>
              <a:t>                                     - </a:t>
            </a:r>
            <a:r>
              <a:rPr lang="en-US" dirty="0" err="1"/>
              <a:t>Pajak</a:t>
            </a:r>
            <a:r>
              <a:rPr lang="en-US" dirty="0"/>
              <a:t> </a:t>
            </a:r>
            <a:r>
              <a:rPr lang="en-US" dirty="0" err="1"/>
              <a:t>PPh</a:t>
            </a:r>
            <a:r>
              <a:rPr lang="en-US" dirty="0"/>
              <a:t> </a:t>
            </a:r>
            <a:r>
              <a:rPr lang="en-US" dirty="0" err="1"/>
              <a:t>pasakl</a:t>
            </a:r>
            <a:r>
              <a:rPr lang="en-US" dirty="0"/>
              <a:t> 21     15%          </a:t>
            </a:r>
            <a:r>
              <a:rPr lang="en-US" u="sng" dirty="0" err="1"/>
              <a:t>Rp</a:t>
            </a:r>
            <a:r>
              <a:rPr lang="en-US" u="sng" dirty="0"/>
              <a:t>.     300.000,-</a:t>
            </a:r>
            <a:endParaRPr lang="en-US" dirty="0"/>
          </a:p>
          <a:p>
            <a:r>
              <a:rPr lang="en-US" dirty="0"/>
              <a:t>                                        </a:t>
            </a:r>
            <a:r>
              <a:rPr lang="en-US" dirty="0" err="1"/>
              <a:t>Jml</a:t>
            </a:r>
            <a:r>
              <a:rPr lang="en-US" dirty="0"/>
              <a:t> yang </a:t>
            </a:r>
            <a:r>
              <a:rPr lang="en-US" dirty="0" err="1"/>
              <a:t>diterimakan</a:t>
            </a:r>
            <a:r>
              <a:rPr lang="en-US" dirty="0"/>
              <a:t>                    </a:t>
            </a:r>
            <a:r>
              <a:rPr lang="en-US" dirty="0" err="1"/>
              <a:t>Rp</a:t>
            </a:r>
            <a:r>
              <a:rPr lang="en-US" dirty="0"/>
              <a:t>.  1.700.000,-</a:t>
            </a:r>
          </a:p>
          <a:p>
            <a:r>
              <a:rPr lang="en-US" dirty="0"/>
              <a:t>                                                                                                           </a:t>
            </a:r>
          </a:p>
          <a:p>
            <a:r>
              <a:rPr lang="en-US" dirty="0"/>
              <a:t>                                                                                                            Yogyakarta, </a:t>
            </a:r>
            <a:r>
              <a:rPr lang="id-ID" dirty="0"/>
              <a:t>..........</a:t>
            </a:r>
            <a:endParaRPr lang="en-US" dirty="0"/>
          </a:p>
          <a:p>
            <a:r>
              <a:rPr lang="en-US" dirty="0"/>
              <a:t>                                                                                                             </a:t>
            </a:r>
            <a:r>
              <a:rPr lang="en-US" dirty="0" err="1"/>
              <a:t>Penerima</a:t>
            </a:r>
            <a:endParaRPr lang="en-US" dirty="0"/>
          </a:p>
          <a:p>
            <a:r>
              <a:rPr lang="en-US" dirty="0"/>
              <a:t>					     </a:t>
            </a:r>
          </a:p>
          <a:p>
            <a:r>
              <a:rPr lang="en-US" dirty="0"/>
              <a:t>					        </a:t>
            </a:r>
            <a:r>
              <a:rPr lang="en-US" dirty="0" err="1"/>
              <a:t>ttd</a:t>
            </a:r>
            <a:endParaRPr lang="en-US" dirty="0"/>
          </a:p>
          <a:p>
            <a:r>
              <a:rPr lang="en-US" dirty="0"/>
              <a:t>					</a:t>
            </a:r>
          </a:p>
          <a:p>
            <a:r>
              <a:rPr lang="en-US" dirty="0"/>
              <a:t>                                                                                                            </a:t>
            </a:r>
            <a:r>
              <a:rPr lang="en-US" dirty="0" err="1"/>
              <a:t>Herlima</a:t>
            </a:r>
            <a:r>
              <a:rPr lang="en-US" dirty="0"/>
              <a:t>, SE</a:t>
            </a:r>
          </a:p>
          <a:p>
            <a:r>
              <a:rPr lang="en-US" dirty="0"/>
              <a:t>---------------------------------------------------------------------------------------------------------------------------------------------</a:t>
            </a:r>
          </a:p>
          <a:p>
            <a:r>
              <a:rPr lang="en-US" dirty="0"/>
              <a:t>               </a:t>
            </a:r>
            <a:r>
              <a:rPr lang="en-US" dirty="0" err="1"/>
              <a:t>Setujuh</a:t>
            </a:r>
            <a:r>
              <a:rPr lang="en-US" dirty="0"/>
              <a:t> </a:t>
            </a:r>
            <a:r>
              <a:rPr lang="en-US" dirty="0" err="1"/>
              <a:t>dibayar</a:t>
            </a:r>
            <a:r>
              <a:rPr lang="en-US" dirty="0"/>
              <a:t>                                                                            </a:t>
            </a:r>
            <a:r>
              <a:rPr lang="en-US" dirty="0" err="1"/>
              <a:t>Lunas</a:t>
            </a:r>
            <a:r>
              <a:rPr lang="en-US" dirty="0"/>
              <a:t> </a:t>
            </a:r>
            <a:r>
              <a:rPr lang="en-US" dirty="0" err="1"/>
              <a:t>dibayar</a:t>
            </a:r>
            <a:endParaRPr lang="en-US" dirty="0"/>
          </a:p>
          <a:p>
            <a:r>
              <a:rPr lang="en-US" dirty="0"/>
              <a:t>           </a:t>
            </a:r>
            <a:r>
              <a:rPr lang="en-US" dirty="0" err="1"/>
              <a:t>Ketua</a:t>
            </a:r>
            <a:r>
              <a:rPr lang="en-US" dirty="0"/>
              <a:t> </a:t>
            </a:r>
            <a:r>
              <a:rPr lang="id-ID" dirty="0" smtClean="0"/>
              <a:t>.........................</a:t>
            </a:r>
            <a:r>
              <a:rPr lang="en-US" dirty="0" smtClean="0"/>
              <a:t>                                                                     </a:t>
            </a:r>
            <a:r>
              <a:rPr lang="en-US" dirty="0" err="1"/>
              <a:t>Tanggal</a:t>
            </a:r>
            <a:r>
              <a:rPr lang="en-US" dirty="0"/>
              <a:t> …………….</a:t>
            </a:r>
          </a:p>
          <a:p>
            <a:endParaRPr lang="en-US" dirty="0"/>
          </a:p>
          <a:p>
            <a:r>
              <a:rPr lang="en-US" dirty="0"/>
              <a:t>                   </a:t>
            </a:r>
            <a:r>
              <a:rPr lang="en-US" dirty="0" err="1"/>
              <a:t>ttd</a:t>
            </a:r>
            <a:r>
              <a:rPr lang="en-US" dirty="0"/>
              <a:t>				               </a:t>
            </a:r>
            <a:r>
              <a:rPr lang="en-US" dirty="0" err="1"/>
              <a:t>ttd</a:t>
            </a:r>
            <a:endParaRPr lang="en-US" dirty="0"/>
          </a:p>
          <a:p>
            <a:endParaRPr lang="en-US" dirty="0"/>
          </a:p>
          <a:p>
            <a:r>
              <a:rPr lang="en-US" dirty="0"/>
              <a:t>          </a:t>
            </a:r>
            <a:r>
              <a:rPr lang="en-US" dirty="0" err="1"/>
              <a:t>Nama</a:t>
            </a:r>
            <a:r>
              <a:rPr lang="en-US" dirty="0"/>
              <a:t>……………..			                              </a:t>
            </a:r>
            <a:r>
              <a:rPr lang="en-US" dirty="0" err="1"/>
              <a:t>Nama</a:t>
            </a:r>
            <a:r>
              <a:rPr lang="en-US" dirty="0"/>
              <a:t>………….</a:t>
            </a:r>
          </a:p>
          <a:p>
            <a:r>
              <a:rPr lang="en-US" dirty="0"/>
              <a:t>          NIP/NIK………….			                              </a:t>
            </a:r>
            <a:r>
              <a:rPr lang="en-US" dirty="0" err="1"/>
              <a:t>Nama</a:t>
            </a:r>
            <a:r>
              <a:rPr lang="en-US" dirty="0"/>
              <a:t>/NIK……… </a:t>
            </a:r>
          </a:p>
          <a:p>
            <a:r>
              <a:rPr lang="en-US" dirty="0"/>
              <a:t>                                                                 </a:t>
            </a:r>
          </a:p>
        </p:txBody>
      </p:sp>
      <p:sp>
        <p:nvSpPr>
          <p:cNvPr id="12" name="Oval 11"/>
          <p:cNvSpPr/>
          <p:nvPr/>
        </p:nvSpPr>
        <p:spPr>
          <a:xfrm>
            <a:off x="6786563" y="1214438"/>
            <a:ext cx="1771650" cy="5715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 err="1"/>
              <a:t>Harus</a:t>
            </a:r>
            <a:r>
              <a:rPr lang="en-US" sz="1400" b="1" dirty="0"/>
              <a:t> </a:t>
            </a:r>
            <a:r>
              <a:rPr lang="en-US" sz="1400" b="1" dirty="0" err="1"/>
              <a:t>sama</a:t>
            </a:r>
            <a:endParaRPr lang="en-US" sz="1400" b="1" dirty="0"/>
          </a:p>
        </p:txBody>
      </p:sp>
      <p:cxnSp>
        <p:nvCxnSpPr>
          <p:cNvPr id="14" name="Straight Arrow Connector 13"/>
          <p:cNvCxnSpPr/>
          <p:nvPr/>
        </p:nvCxnSpPr>
        <p:spPr>
          <a:xfrm rot="10800000" flipV="1">
            <a:off x="3714750" y="1500188"/>
            <a:ext cx="3000375" cy="714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 flipV="1">
            <a:off x="5786438" y="1643063"/>
            <a:ext cx="1071562" cy="9286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0800000" flipV="1">
            <a:off x="3786188" y="1571625"/>
            <a:ext cx="2928937" cy="3571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" name="Explosion 1 12"/>
          <p:cNvSpPr/>
          <p:nvPr/>
        </p:nvSpPr>
        <p:spPr>
          <a:xfrm>
            <a:off x="214313" y="2857500"/>
            <a:ext cx="2357437" cy="1500188"/>
          </a:xfrm>
          <a:prstGeom prst="irregularSeal1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/>
              <a:t>Disesesuaikan</a:t>
            </a:r>
            <a:r>
              <a:rPr lang="en-US" dirty="0"/>
              <a:t> </a:t>
            </a:r>
            <a:r>
              <a:rPr lang="en-US" dirty="0" err="1"/>
              <a:t>golongan</a:t>
            </a:r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 rot="10800000" flipV="1">
            <a:off x="2571750" y="2928938"/>
            <a:ext cx="1714500" cy="428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17412" idx="1"/>
            <a:endCxn id="17412" idx="3"/>
          </p:cNvCxnSpPr>
          <p:nvPr/>
        </p:nvCxnSpPr>
        <p:spPr>
          <a:xfrm>
            <a:off x="6927850" y="491481"/>
            <a:ext cx="167659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1928803"/>
            <a:ext cx="8280400" cy="4643469"/>
          </a:xfr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2800" dirty="0" smtClean="0">
                <a:solidFill>
                  <a:srgbClr val="0099FF"/>
                </a:solidFill>
                <a:latin typeface="Arial" charset="0"/>
              </a:rPr>
              <a:t>    </a:t>
            </a:r>
            <a:r>
              <a:rPr lang="id-ID" sz="2400" b="1" dirty="0" smtClean="0">
                <a:solidFill>
                  <a:srgbClr val="002060"/>
                </a:solidFill>
                <a:latin typeface="Centaur" pitchFamily="18" charset="0"/>
              </a:rPr>
              <a:t>Jabatan Tambahan 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: </a:t>
            </a: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    KETUA SATUAN PENGAWASAN INTERN</a:t>
            </a: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    </a:t>
            </a:r>
            <a:r>
              <a:rPr lang="en-US" sz="2000" b="1" dirty="0" smtClean="0">
                <a:solidFill>
                  <a:srgbClr val="002060"/>
                </a:solidFill>
                <a:latin typeface="Centaur" pitchFamily="18" charset="0"/>
              </a:rPr>
              <a:t>(KOPERTIS WILAYAH V DI YOGYAKARTA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)</a:t>
            </a: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   </a:t>
            </a: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    1.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Diklat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Pengelola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Keuangan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(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Dep.Keuangan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)-1</a:t>
            </a:r>
            <a:r>
              <a:rPr lang="id-ID" sz="2400" b="1" dirty="0" smtClean="0">
                <a:solidFill>
                  <a:srgbClr val="002060"/>
                </a:solidFill>
                <a:latin typeface="Centaur" pitchFamily="18" charset="0"/>
              </a:rPr>
              <a:t>6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0 jam </a:t>
            </a: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    2.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Diklat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Akuntansi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Pemerintahan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 (DEPKEU) 2008</a:t>
            </a:r>
            <a:endParaRPr lang="id-ID" sz="2400" b="1" dirty="0" smtClean="0">
              <a:solidFill>
                <a:srgbClr val="002060"/>
              </a:solidFill>
              <a:latin typeface="Centaur" pitchFamily="18" charset="0"/>
            </a:endParaRP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id-ID" sz="2400" b="1" dirty="0" smtClean="0">
                <a:solidFill>
                  <a:srgbClr val="002060"/>
                </a:solidFill>
                <a:latin typeface="Centaur" pitchFamily="18" charset="0"/>
              </a:rPr>
              <a:t>     3. Diklat Percepatan  Akuntabilitas Laporan Keuangan (Dep.Keu)</a:t>
            </a:r>
            <a:endParaRPr lang="en-US" sz="2400" b="1" dirty="0" smtClean="0">
              <a:solidFill>
                <a:srgbClr val="002060"/>
              </a:solidFill>
              <a:latin typeface="Centaur" pitchFamily="18" charset="0"/>
            </a:endParaRP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    </a:t>
            </a:r>
            <a:r>
              <a:rPr lang="id-ID" sz="2400" b="1" dirty="0" smtClean="0">
                <a:solidFill>
                  <a:srgbClr val="002060"/>
                </a:solidFill>
                <a:latin typeface="Centaur" pitchFamily="18" charset="0"/>
              </a:rPr>
              <a:t>4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.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Diklat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SPIP (BPKP-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Itjen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Kemdikbud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)  2012</a:t>
            </a: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    </a:t>
            </a:r>
            <a:r>
              <a:rPr lang="id-ID" sz="2400" b="1" dirty="0" smtClean="0">
                <a:solidFill>
                  <a:srgbClr val="002060"/>
                </a:solidFill>
                <a:latin typeface="Centaur" pitchFamily="18" charset="0"/>
              </a:rPr>
              <a:t>5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.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Diklat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SPI   (BPKP-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Itjen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Kemdikbud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)  2013</a:t>
            </a: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    </a:t>
            </a:r>
            <a:r>
              <a:rPr lang="id-ID" sz="2400" b="1" dirty="0" smtClean="0">
                <a:solidFill>
                  <a:srgbClr val="002060"/>
                </a:solidFill>
                <a:latin typeface="Centaur" pitchFamily="18" charset="0"/>
              </a:rPr>
              <a:t>6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.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Diklat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Reviu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Laporan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Keuangan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(BPKP-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Itjen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kemdikbud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) 2013</a:t>
            </a: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    </a:t>
            </a:r>
            <a:r>
              <a:rPr lang="id-ID" sz="2400" b="1" dirty="0" smtClean="0">
                <a:solidFill>
                  <a:srgbClr val="002060"/>
                </a:solidFill>
                <a:latin typeface="Centaur" pitchFamily="18" charset="0"/>
              </a:rPr>
              <a:t>7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.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Diklat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Pengawasan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Kepegawaian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(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Itjen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Kemdikbud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) 2014</a:t>
            </a: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    </a:t>
            </a:r>
          </a:p>
        </p:txBody>
      </p:sp>
      <p:sp>
        <p:nvSpPr>
          <p:cNvPr id="921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48247944-FB57-475D-954E-4F73C8DBA5DB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548680"/>
            <a:ext cx="8280920" cy="1296144"/>
          </a:xfrm>
          <a:ln/>
          <a:scene3d>
            <a:camera prst="orthographicFront"/>
            <a:lightRig rig="sof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rgbClr val="002060"/>
                </a:solidFill>
                <a:latin typeface="Centaur" pitchFamily="18" charset="0"/>
              </a:rPr>
              <a:t>DJOKO HARJONO, SIP</a:t>
            </a:r>
            <a:r>
              <a:rPr lang="id-ID" sz="3200" dirty="0" smtClean="0">
                <a:solidFill>
                  <a:srgbClr val="002060"/>
                </a:solidFill>
                <a:latin typeface="Centaur" pitchFamily="18" charset="0"/>
              </a:rPr>
              <a:t>     </a:t>
            </a:r>
            <a:br>
              <a:rPr lang="id-ID" sz="3200" dirty="0" smtClean="0">
                <a:solidFill>
                  <a:srgbClr val="002060"/>
                </a:solidFill>
                <a:latin typeface="Centaur" pitchFamily="18" charset="0"/>
              </a:rPr>
            </a:br>
            <a:r>
              <a:rPr lang="id-ID" sz="3200" dirty="0" smtClean="0">
                <a:solidFill>
                  <a:srgbClr val="002060"/>
                </a:solidFill>
                <a:latin typeface="Centaur" pitchFamily="18" charset="0"/>
              </a:rPr>
              <a:t>( Jabatan Fungsional Umum  pada Subbag. Keu)                   </a:t>
            </a:r>
            <a:endParaRPr lang="en-US" sz="3200" dirty="0" smtClean="0">
              <a:solidFill>
                <a:srgbClr val="002060"/>
              </a:solidFill>
              <a:latin typeface="Centaur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676825C-B83A-4342-863F-65B16349238E}" type="slidenum">
              <a:rPr lang="en-US" smtClean="0"/>
              <a:pPr/>
              <a:t>20</a:t>
            </a:fld>
            <a:endParaRPr lang="en-US" smtClean="0"/>
          </a:p>
        </p:txBody>
      </p:sp>
      <p:graphicFrame>
        <p:nvGraphicFramePr>
          <p:cNvPr id="28734" name="Group 62"/>
          <p:cNvGraphicFramePr>
            <a:graphicFrameLocks noGrp="1"/>
          </p:cNvGraphicFramePr>
          <p:nvPr/>
        </p:nvGraphicFramePr>
        <p:xfrm>
          <a:off x="684213" y="1571625"/>
          <a:ext cx="7991475" cy="3528060"/>
        </p:xfrm>
        <a:graphic>
          <a:graphicData uri="http://schemas.openxmlformats.org/drawingml/2006/table">
            <a:tbl>
              <a:tblPr/>
              <a:tblGrid>
                <a:gridCol w="431800"/>
                <a:gridCol w="1955789"/>
                <a:gridCol w="1038236"/>
                <a:gridCol w="1139825"/>
                <a:gridCol w="1143000"/>
                <a:gridCol w="987425"/>
                <a:gridCol w="1295400"/>
              </a:tblGrid>
              <a:tr h="4730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No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Nama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/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Pangkat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/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Gol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/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NPWP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Jabatan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Brutto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Pot PPh 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Netto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Tanda tangan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611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Dr. Ir.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Erlina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Pembina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Tk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I/IV/b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67.081.472.2-404.000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Ir.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Maman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Penata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, III/c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67.081.475.2-404.000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Hasyim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Peneliti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I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Peneliti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II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Pembantu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Pelaksana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2.000.000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1.750.000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 500.000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    300.000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      87.500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  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1.700.000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1.662.500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  500.000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………………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……………….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……………….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3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Jumlah</a:t>
                      </a:r>
                      <a:r>
                        <a:rPr kumimoji="0" lang="id-ID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total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Terbilang : Empat juta dua ratus lima puluh ribu rupiah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4.250.000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387.000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3.863.000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69" name="Text Box 53"/>
          <p:cNvSpPr txBox="1">
            <a:spLocks noChangeArrowheads="1"/>
          </p:cNvSpPr>
          <p:nvPr/>
        </p:nvSpPr>
        <p:spPr bwMode="auto">
          <a:xfrm>
            <a:off x="357188" y="620689"/>
            <a:ext cx="8643937" cy="98488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r>
              <a:rPr lang="en-US" sz="1600" dirty="0"/>
              <a:t>CONTOH II</a:t>
            </a:r>
          </a:p>
          <a:p>
            <a:r>
              <a:rPr lang="en-US" sz="1400" dirty="0" err="1"/>
              <a:t>Pembayaran</a:t>
            </a:r>
            <a:r>
              <a:rPr lang="en-US" sz="1400" dirty="0"/>
              <a:t> </a:t>
            </a:r>
            <a:r>
              <a:rPr lang="en-US" sz="1400" dirty="0" err="1"/>
              <a:t>Upah</a:t>
            </a:r>
            <a:r>
              <a:rPr lang="en-US" sz="1400" dirty="0"/>
              <a:t>/honorarium </a:t>
            </a:r>
            <a:r>
              <a:rPr lang="en-US" sz="1400" dirty="0" err="1"/>
              <a:t>Peneliti</a:t>
            </a:r>
            <a:r>
              <a:rPr lang="en-US" sz="1400" dirty="0"/>
              <a:t> </a:t>
            </a:r>
            <a:r>
              <a:rPr lang="en-US" sz="1400" dirty="0" err="1"/>
              <a:t>untuk</a:t>
            </a:r>
            <a:r>
              <a:rPr lang="en-US" sz="1400" dirty="0"/>
              <a:t> </a:t>
            </a:r>
            <a:r>
              <a:rPr lang="en-US" sz="1400" dirty="0" err="1"/>
              <a:t>kegiatan</a:t>
            </a:r>
            <a:r>
              <a:rPr lang="en-US" sz="1400" dirty="0"/>
              <a:t> </a:t>
            </a:r>
            <a:r>
              <a:rPr lang="en-US" sz="1400" dirty="0" err="1"/>
              <a:t>penelitian</a:t>
            </a:r>
            <a:r>
              <a:rPr lang="en-US" sz="1400" dirty="0"/>
              <a:t> </a:t>
            </a:r>
            <a:r>
              <a:rPr lang="en-US" sz="1400" dirty="0" err="1" smtClean="0"/>
              <a:t>dalam</a:t>
            </a:r>
            <a:r>
              <a:rPr lang="en-US" sz="1400" dirty="0" smtClean="0"/>
              <a:t> </a:t>
            </a:r>
            <a:r>
              <a:rPr lang="en-US" sz="1400" dirty="0" err="1"/>
              <a:t>rangka</a:t>
            </a:r>
            <a:r>
              <a:rPr lang="en-US" sz="1400" dirty="0"/>
              <a:t> </a:t>
            </a:r>
            <a:r>
              <a:rPr lang="en-US" sz="1400" dirty="0" err="1"/>
              <a:t>penerimaan</a:t>
            </a:r>
            <a:r>
              <a:rPr lang="en-US" sz="1400" dirty="0"/>
              <a:t> </a:t>
            </a:r>
            <a:r>
              <a:rPr lang="en-US" sz="1400" dirty="0" err="1"/>
              <a:t>bantuan</a:t>
            </a:r>
            <a:r>
              <a:rPr lang="en-US" sz="1400" dirty="0"/>
              <a:t> </a:t>
            </a:r>
            <a:r>
              <a:rPr lang="en-US" sz="1400" dirty="0" err="1"/>
              <a:t>dana</a:t>
            </a:r>
            <a:r>
              <a:rPr lang="en-US" sz="1400" dirty="0"/>
              <a:t>  </a:t>
            </a:r>
            <a:r>
              <a:rPr lang="en-US" sz="1400" dirty="0" err="1"/>
              <a:t>Penelitian</a:t>
            </a:r>
            <a:r>
              <a:rPr lang="en-US" sz="1400" dirty="0"/>
              <a:t> </a:t>
            </a:r>
            <a:r>
              <a:rPr lang="en-US" sz="1400" dirty="0" err="1"/>
              <a:t>hibah</a:t>
            </a:r>
            <a:r>
              <a:rPr lang="en-US" sz="1400" dirty="0"/>
              <a:t> </a:t>
            </a:r>
            <a:r>
              <a:rPr lang="en-US" sz="1400" dirty="0" err="1"/>
              <a:t>penelitian</a:t>
            </a:r>
            <a:r>
              <a:rPr lang="en-US" sz="1400" dirty="0"/>
              <a:t> </a:t>
            </a:r>
            <a:r>
              <a:rPr lang="en-US" sz="1400" dirty="0" err="1"/>
              <a:t>hibah</a:t>
            </a:r>
            <a:r>
              <a:rPr lang="en-US" sz="1400" dirty="0"/>
              <a:t> </a:t>
            </a:r>
            <a:r>
              <a:rPr lang="en-US" sz="1400" dirty="0" err="1"/>
              <a:t>bersaing</a:t>
            </a:r>
            <a:r>
              <a:rPr lang="en-US" sz="1400" dirty="0"/>
              <a:t>  </a:t>
            </a:r>
            <a:r>
              <a:rPr lang="en-US" sz="1400" dirty="0" err="1"/>
              <a:t>sesuai</a:t>
            </a:r>
            <a:r>
              <a:rPr lang="en-US" sz="1400" dirty="0"/>
              <a:t> </a:t>
            </a:r>
            <a:r>
              <a:rPr lang="en-US" sz="1400" dirty="0" err="1"/>
              <a:t>kontrak</a:t>
            </a:r>
            <a:r>
              <a:rPr lang="en-US" sz="1400" dirty="0"/>
              <a:t> </a:t>
            </a:r>
            <a:r>
              <a:rPr lang="en-US" sz="1400" dirty="0" err="1"/>
              <a:t>Nomor</a:t>
            </a:r>
            <a:r>
              <a:rPr lang="en-US" sz="1400" dirty="0"/>
              <a:t>……….</a:t>
            </a:r>
            <a:r>
              <a:rPr lang="en-US" sz="1400" dirty="0" err="1"/>
              <a:t>tanggal</a:t>
            </a:r>
            <a:r>
              <a:rPr lang="en-US" sz="1400" dirty="0"/>
              <a:t>……… </a:t>
            </a:r>
            <a:r>
              <a:rPr lang="en-US" sz="1400" dirty="0" err="1"/>
              <a:t>Tahun</a:t>
            </a:r>
            <a:r>
              <a:rPr lang="en-US" sz="1400" dirty="0"/>
              <a:t> </a:t>
            </a:r>
            <a:r>
              <a:rPr lang="en-US" sz="1400" dirty="0" err="1"/>
              <a:t>Anggaran</a:t>
            </a:r>
            <a:r>
              <a:rPr lang="en-US" sz="1400" dirty="0"/>
              <a:t> 2014</a:t>
            </a:r>
          </a:p>
        </p:txBody>
      </p:sp>
      <p:sp>
        <p:nvSpPr>
          <p:cNvPr id="18470" name="Text Box 54"/>
          <p:cNvSpPr txBox="1">
            <a:spLocks noChangeArrowheads="1"/>
          </p:cNvSpPr>
          <p:nvPr/>
        </p:nvSpPr>
        <p:spPr bwMode="auto">
          <a:xfrm>
            <a:off x="6804248" y="260648"/>
            <a:ext cx="1744440" cy="461665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/>
              <a:t>TA    : 201</a:t>
            </a:r>
            <a:r>
              <a:rPr lang="id-ID" dirty="0"/>
              <a:t>5</a:t>
            </a:r>
            <a:endParaRPr lang="en-US" dirty="0"/>
          </a:p>
          <a:p>
            <a:r>
              <a:rPr lang="en-US" dirty="0" err="1"/>
              <a:t>Bukti</a:t>
            </a:r>
            <a:r>
              <a:rPr lang="en-US" dirty="0"/>
              <a:t>:   </a:t>
            </a:r>
            <a:r>
              <a:rPr lang="id-ID" dirty="0" smtClean="0"/>
              <a:t>....</a:t>
            </a:r>
            <a:endParaRPr lang="en-US" dirty="0"/>
          </a:p>
        </p:txBody>
      </p:sp>
      <p:sp>
        <p:nvSpPr>
          <p:cNvPr id="18471" name="Text Box 60"/>
          <p:cNvSpPr txBox="1">
            <a:spLocks noChangeArrowheads="1"/>
          </p:cNvSpPr>
          <p:nvPr/>
        </p:nvSpPr>
        <p:spPr bwMode="auto">
          <a:xfrm>
            <a:off x="1095375" y="5500688"/>
            <a:ext cx="7258050" cy="13843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dirty="0" err="1"/>
              <a:t>Setuju</a:t>
            </a:r>
            <a:r>
              <a:rPr lang="en-US" dirty="0"/>
              <a:t> </a:t>
            </a:r>
            <a:r>
              <a:rPr lang="en-US" dirty="0" err="1"/>
              <a:t>dibayar</a:t>
            </a:r>
            <a:r>
              <a:rPr lang="en-US" dirty="0"/>
              <a:t>                                                                                          </a:t>
            </a:r>
            <a:r>
              <a:rPr lang="en-US" dirty="0" err="1"/>
              <a:t>Lunas</a:t>
            </a:r>
            <a:r>
              <a:rPr lang="en-US" dirty="0"/>
              <a:t> </a:t>
            </a:r>
            <a:r>
              <a:rPr lang="en-US" dirty="0" err="1"/>
              <a:t>dibayar</a:t>
            </a:r>
            <a:r>
              <a:rPr lang="en-US" dirty="0"/>
              <a:t> </a:t>
            </a:r>
            <a:r>
              <a:rPr lang="en-US" dirty="0" err="1"/>
              <a:t>tgl</a:t>
            </a:r>
            <a:r>
              <a:rPr lang="en-US" dirty="0"/>
              <a:t> </a:t>
            </a:r>
            <a:r>
              <a:rPr lang="id-ID" dirty="0"/>
              <a:t>..............</a:t>
            </a:r>
            <a:endParaRPr lang="en-US" dirty="0"/>
          </a:p>
          <a:p>
            <a:r>
              <a:rPr lang="en-US" dirty="0" err="1"/>
              <a:t>Ketua</a:t>
            </a:r>
            <a:r>
              <a:rPr lang="en-US" dirty="0"/>
              <a:t> </a:t>
            </a:r>
            <a:r>
              <a:rPr lang="id-ID" dirty="0" smtClean="0"/>
              <a:t>...........</a:t>
            </a:r>
            <a:r>
              <a:rPr lang="en-US" dirty="0" smtClean="0"/>
              <a:t>                                                                                           </a:t>
            </a:r>
            <a:r>
              <a:rPr lang="en-US" dirty="0" err="1"/>
              <a:t>Bendahara</a:t>
            </a:r>
            <a:r>
              <a:rPr lang="en-US" dirty="0"/>
              <a:t>/</a:t>
            </a:r>
            <a:r>
              <a:rPr lang="en-US" dirty="0" err="1"/>
              <a:t>juru</a:t>
            </a:r>
            <a:r>
              <a:rPr lang="en-US" dirty="0"/>
              <a:t> </a:t>
            </a:r>
            <a:r>
              <a:rPr lang="en-US" dirty="0" err="1"/>
              <a:t>bayar</a:t>
            </a:r>
            <a:endParaRPr lang="en-US" dirty="0"/>
          </a:p>
          <a:p>
            <a:endParaRPr lang="en-US" dirty="0"/>
          </a:p>
          <a:p>
            <a:r>
              <a:rPr lang="en-US" dirty="0"/>
              <a:t>       </a:t>
            </a:r>
            <a:r>
              <a:rPr lang="en-US" dirty="0" err="1"/>
              <a:t>ttd</a:t>
            </a:r>
            <a:r>
              <a:rPr lang="en-US" dirty="0"/>
              <a:t>                                                                                                                     </a:t>
            </a:r>
            <a:r>
              <a:rPr lang="en-US" dirty="0" err="1"/>
              <a:t>ttd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Nama</a:t>
            </a:r>
            <a:r>
              <a:rPr lang="en-US" dirty="0"/>
              <a:t>………..				      </a:t>
            </a:r>
            <a:r>
              <a:rPr lang="en-US" dirty="0" err="1"/>
              <a:t>Nama</a:t>
            </a:r>
            <a:r>
              <a:rPr lang="en-US" dirty="0"/>
              <a:t>………….</a:t>
            </a:r>
          </a:p>
          <a:p>
            <a:r>
              <a:rPr lang="en-US" dirty="0"/>
              <a:t>NIP/NIK					      NIP/NIK</a:t>
            </a:r>
          </a:p>
        </p:txBody>
      </p:sp>
      <p:sp>
        <p:nvSpPr>
          <p:cNvPr id="18472" name="Text Box 61"/>
          <p:cNvSpPr txBox="1">
            <a:spLocks noChangeArrowheads="1"/>
          </p:cNvSpPr>
          <p:nvPr/>
        </p:nvSpPr>
        <p:spPr bwMode="auto">
          <a:xfrm>
            <a:off x="5919788" y="5000625"/>
            <a:ext cx="2371725" cy="4619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endParaRPr lang="en-US"/>
          </a:p>
          <a:p>
            <a:r>
              <a:rPr lang="en-US"/>
              <a:t>Yogyakarta, </a:t>
            </a:r>
            <a:r>
              <a:rPr lang="id-ID"/>
              <a:t>....................</a:t>
            </a:r>
            <a:endParaRPr lang="en-US"/>
          </a:p>
        </p:txBody>
      </p:sp>
      <p:cxnSp>
        <p:nvCxnSpPr>
          <p:cNvPr id="9" name="Straight Connector 8"/>
          <p:cNvCxnSpPr>
            <a:stCxn id="18470" idx="1"/>
            <a:endCxn id="18470" idx="3"/>
          </p:cNvCxnSpPr>
          <p:nvPr/>
        </p:nvCxnSpPr>
        <p:spPr>
          <a:xfrm>
            <a:off x="6804248" y="491481"/>
            <a:ext cx="17444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214422"/>
            <a:ext cx="8280400" cy="5500703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1.  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Jika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Belanja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: s/d ≤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Rp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. 1.000.000,-</a:t>
            </a: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    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Kelengkapan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administrasi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:</a:t>
            </a: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     -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Kuitansi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, Bon/Nota</a:t>
            </a: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     -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Materai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3000 (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jika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belanja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&gt;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Rp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. 250.000,- s/d  </a:t>
            </a: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       Rp.1.000.000,-</a:t>
            </a: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     -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Stampel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toko</a:t>
            </a:r>
            <a:endParaRPr lang="en-US" sz="2400" b="1" dirty="0" smtClean="0">
              <a:latin typeface="Arno Pro" pitchFamily="18" charset="0"/>
              <a:cs typeface="Arial" pitchFamily="34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     -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Nama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jelas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dan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tanda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tangan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penerima</a:t>
            </a:r>
            <a:endParaRPr lang="en-US" sz="2400" b="1" dirty="0" smtClean="0">
              <a:latin typeface="Arno Pro" pitchFamily="18" charset="0"/>
              <a:cs typeface="Arial" pitchFamily="34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en-US" sz="2400" b="1" dirty="0" smtClean="0">
              <a:latin typeface="Arno Pro" pitchFamily="18" charset="0"/>
              <a:cs typeface="Arial" pitchFamily="34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2.  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Jika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belanja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bahan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yang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bernilai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&gt;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Rp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.</a:t>
            </a:r>
            <a:r>
              <a:rPr lang="id-ID" sz="2400" b="1" dirty="0" smtClean="0">
                <a:latin typeface="Arno Pro" pitchFamily="18" charset="0"/>
                <a:cs typeface="Arial" pitchFamily="34" charset="0"/>
              </a:rPr>
              <a:t>l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.000.000,- s/d &lt; </a:t>
            </a: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     Rp.50.000.000,- ,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Kelengkapan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administrasi</a:t>
            </a:r>
            <a:endParaRPr lang="en-US" sz="2400" b="1" dirty="0" smtClean="0">
              <a:latin typeface="Arno Pro" pitchFamily="18" charset="0"/>
              <a:cs typeface="Arial" pitchFamily="34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     -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Kuitansi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(+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bea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materai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6000)</a:t>
            </a: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     - Bon/Nota, No NPWP, PKP (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Pengusaha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Kena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Pajak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)</a:t>
            </a: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     -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Stampel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toko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,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Nama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jelas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&amp;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ttd</a:t>
            </a:r>
            <a:r>
              <a:rPr lang="en-US" sz="2400" b="1" dirty="0" smtClean="0">
                <a:latin typeface="Arno Pro" pitchFamily="18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no Pro" pitchFamily="18" charset="0"/>
                <a:cs typeface="Arial" pitchFamily="34" charset="0"/>
              </a:rPr>
              <a:t>penerima</a:t>
            </a:r>
            <a:endParaRPr lang="en-US" sz="2400" b="1" dirty="0" smtClean="0">
              <a:latin typeface="Arno Pro" pitchFamily="18" charset="0"/>
              <a:cs typeface="Arial" pitchFamily="34" charset="0"/>
            </a:endParaRP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endParaRPr lang="en-US" sz="3000" dirty="0" smtClean="0">
              <a:solidFill>
                <a:srgbClr val="0099FF"/>
              </a:solidFill>
              <a:latin typeface="Arial" charset="0"/>
            </a:endParaRP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endParaRPr lang="en-US" sz="3000" dirty="0" smtClean="0">
              <a:solidFill>
                <a:srgbClr val="0099FF"/>
              </a:solidFill>
              <a:latin typeface="Arial" charset="0"/>
            </a:endParaRPr>
          </a:p>
        </p:txBody>
      </p:sp>
      <p:sp>
        <p:nvSpPr>
          <p:cNvPr id="1945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FA90337-8D7C-4BC3-AAC3-D2F0514E9D51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301625"/>
            <a:ext cx="8358246" cy="698483"/>
          </a:xfrm>
          <a:scene3d>
            <a:camera prst="orthographicFront"/>
            <a:lightRig rig="soft" dir="t"/>
          </a:scene3d>
          <a:sp3d>
            <a:bevelT w="165100" prst="coolSlant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tx1"/>
                </a:solidFill>
                <a:latin typeface="Berlin Sans FB Demi" pitchFamily="34" charset="0"/>
              </a:rPr>
              <a:t>B. BELANJA  BAHAN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>
          <a:xfrm>
            <a:off x="142875" y="1214438"/>
            <a:ext cx="8677275" cy="5500687"/>
          </a:xfr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Arno Pro Smbd" pitchFamily="18" charset="0"/>
              </a:rPr>
              <a:t>3.    </a:t>
            </a:r>
            <a:r>
              <a:rPr lang="en-US" sz="2400" b="1" dirty="0" err="1" smtClean="0">
                <a:latin typeface="Arno Pro Smbd" pitchFamily="18" charset="0"/>
              </a:rPr>
              <a:t>Jika</a:t>
            </a:r>
            <a:r>
              <a:rPr lang="en-US" sz="2400" b="1" dirty="0" smtClean="0">
                <a:latin typeface="Arno Pro Smbd" pitchFamily="18" charset="0"/>
              </a:rPr>
              <a:t> </a:t>
            </a:r>
            <a:r>
              <a:rPr lang="en-US" sz="2400" b="1" dirty="0" err="1" smtClean="0">
                <a:latin typeface="Arno Pro Smbd" pitchFamily="18" charset="0"/>
              </a:rPr>
              <a:t>Belanja</a:t>
            </a:r>
            <a:r>
              <a:rPr lang="en-US" sz="2400" b="1" dirty="0" smtClean="0">
                <a:latin typeface="Arno Pro Smbd" pitchFamily="18" charset="0"/>
              </a:rPr>
              <a:t> ≥ Rp.50.000.000,- (</a:t>
            </a:r>
            <a:r>
              <a:rPr lang="en-US" sz="2400" b="1" dirty="0" err="1" smtClean="0">
                <a:latin typeface="Arno Pro Smbd" pitchFamily="18" charset="0"/>
              </a:rPr>
              <a:t>oleh</a:t>
            </a:r>
            <a:r>
              <a:rPr lang="en-US" sz="2400" b="1" dirty="0" smtClean="0">
                <a:latin typeface="Arno Pro Smbd" pitchFamily="18" charset="0"/>
              </a:rPr>
              <a:t> </a:t>
            </a:r>
            <a:r>
              <a:rPr lang="en-US" sz="2400" b="1" dirty="0" err="1" smtClean="0">
                <a:latin typeface="Arno Pro Smbd" pitchFamily="18" charset="0"/>
              </a:rPr>
              <a:t>Panitia</a:t>
            </a:r>
            <a:r>
              <a:rPr lang="en-US" sz="2400" b="1" dirty="0" smtClean="0">
                <a:latin typeface="Arno Pro Smbd" pitchFamily="18" charset="0"/>
              </a:rPr>
              <a:t>/ULP</a:t>
            </a: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Arno Pro Smbd" pitchFamily="18" charset="0"/>
              </a:rPr>
              <a:t>      </a:t>
            </a:r>
            <a:r>
              <a:rPr lang="en-US" sz="2400" b="1" dirty="0" err="1" smtClean="0">
                <a:latin typeface="Arno Pro Smbd" pitchFamily="18" charset="0"/>
              </a:rPr>
              <a:t>Kelengkapan</a:t>
            </a:r>
            <a:r>
              <a:rPr lang="en-US" sz="2400" b="1" dirty="0" smtClean="0">
                <a:latin typeface="Arno Pro Smbd" pitchFamily="18" charset="0"/>
              </a:rPr>
              <a:t> </a:t>
            </a:r>
            <a:r>
              <a:rPr lang="en-US" sz="2400" b="1" dirty="0" err="1" smtClean="0">
                <a:latin typeface="Arno Pro Smbd" pitchFamily="18" charset="0"/>
              </a:rPr>
              <a:t>administrasi</a:t>
            </a:r>
            <a:r>
              <a:rPr lang="en-US" sz="2400" b="1" dirty="0" smtClean="0">
                <a:latin typeface="Arno Pro Smbd" pitchFamily="18" charset="0"/>
              </a:rPr>
              <a:t> :</a:t>
            </a: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Arno Pro Smbd" pitchFamily="18" charset="0"/>
              </a:rPr>
              <a:t>      - </a:t>
            </a:r>
            <a:r>
              <a:rPr lang="en-US" sz="2400" b="1" dirty="0" err="1" smtClean="0">
                <a:latin typeface="Arno Pro Smbd" pitchFamily="18" charset="0"/>
              </a:rPr>
              <a:t>Surat</a:t>
            </a:r>
            <a:r>
              <a:rPr lang="en-US" sz="2400" b="1" dirty="0" smtClean="0">
                <a:latin typeface="Arno Pro Smbd" pitchFamily="18" charset="0"/>
              </a:rPr>
              <a:t> </a:t>
            </a:r>
            <a:r>
              <a:rPr lang="en-US" sz="2400" b="1" dirty="0" err="1" smtClean="0">
                <a:latin typeface="Arno Pro Smbd" pitchFamily="18" charset="0"/>
              </a:rPr>
              <a:t>Perintah</a:t>
            </a:r>
            <a:r>
              <a:rPr lang="en-US" sz="2400" b="1" dirty="0" smtClean="0">
                <a:latin typeface="Arno Pro Smbd" pitchFamily="18" charset="0"/>
              </a:rPr>
              <a:t> </a:t>
            </a:r>
            <a:r>
              <a:rPr lang="en-US" sz="2400" b="1" dirty="0" err="1" smtClean="0">
                <a:latin typeface="Arno Pro Smbd" pitchFamily="18" charset="0"/>
              </a:rPr>
              <a:t>Kerja</a:t>
            </a:r>
            <a:r>
              <a:rPr lang="en-US" sz="2400" b="1" dirty="0" smtClean="0">
                <a:latin typeface="Arno Pro Smbd" pitchFamily="18" charset="0"/>
              </a:rPr>
              <a:t> (SPK) </a:t>
            </a:r>
            <a:r>
              <a:rPr lang="en-US" sz="2400" b="1" dirty="0" err="1" smtClean="0">
                <a:latin typeface="Arno Pro Smbd" pitchFamily="18" charset="0"/>
              </a:rPr>
              <a:t>atau</a:t>
            </a:r>
            <a:r>
              <a:rPr lang="en-US" sz="2400" b="1" dirty="0" smtClean="0">
                <a:latin typeface="Arno Pro Smbd" pitchFamily="18" charset="0"/>
              </a:rPr>
              <a:t> </a:t>
            </a:r>
            <a:r>
              <a:rPr lang="en-US" sz="2400" b="1" dirty="0" err="1" smtClean="0">
                <a:latin typeface="Arno Pro Smbd" pitchFamily="18" charset="0"/>
              </a:rPr>
              <a:t>kontrak</a:t>
            </a:r>
            <a:r>
              <a:rPr lang="en-US" sz="2400" b="1" dirty="0" smtClean="0">
                <a:latin typeface="Arno Pro Smbd" pitchFamily="18" charset="0"/>
              </a:rPr>
              <a:t> (</a:t>
            </a:r>
            <a:r>
              <a:rPr lang="en-US" sz="2400" b="1" dirty="0" err="1" smtClean="0">
                <a:latin typeface="Arno Pro Smbd" pitchFamily="18" charset="0"/>
              </a:rPr>
              <a:t>Keppres</a:t>
            </a:r>
            <a:r>
              <a:rPr lang="en-US" sz="2400" b="1" dirty="0" smtClean="0">
                <a:latin typeface="Arno Pro Smbd" pitchFamily="18" charset="0"/>
              </a:rPr>
              <a:t> </a:t>
            </a:r>
            <a:r>
              <a:rPr lang="en-US" sz="2400" b="1" dirty="0" err="1" smtClean="0">
                <a:latin typeface="Arno Pro Smbd" pitchFamily="18" charset="0"/>
              </a:rPr>
              <a:t>Nomor</a:t>
            </a:r>
            <a:r>
              <a:rPr lang="en-US" sz="2400" b="1" dirty="0" smtClean="0">
                <a:latin typeface="Arno Pro Smbd" pitchFamily="18" charset="0"/>
              </a:rPr>
              <a:t> 70   </a:t>
            </a: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Arno Pro Smbd" pitchFamily="18" charset="0"/>
              </a:rPr>
              <a:t>         </a:t>
            </a:r>
            <a:r>
              <a:rPr lang="en-US" sz="2400" b="1" dirty="0" err="1" smtClean="0">
                <a:latin typeface="Arno Pro Smbd" pitchFamily="18" charset="0"/>
              </a:rPr>
              <a:t>Tahun</a:t>
            </a:r>
            <a:r>
              <a:rPr lang="en-US" sz="2400" b="1" dirty="0" smtClean="0">
                <a:latin typeface="Arno Pro Smbd" pitchFamily="18" charset="0"/>
              </a:rPr>
              <a:t> 2012</a:t>
            </a: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Arno Pro Smbd" pitchFamily="18" charset="0"/>
              </a:rPr>
              <a:t>      - BA </a:t>
            </a:r>
            <a:r>
              <a:rPr lang="en-US" sz="2400" b="1" dirty="0" err="1" smtClean="0">
                <a:latin typeface="Arno Pro Smbd" pitchFamily="18" charset="0"/>
              </a:rPr>
              <a:t>Pemeriksaan</a:t>
            </a:r>
            <a:r>
              <a:rPr lang="en-US" sz="2400" b="1" dirty="0" smtClean="0">
                <a:latin typeface="Arno Pro Smbd" pitchFamily="18" charset="0"/>
              </a:rPr>
              <a:t> </a:t>
            </a:r>
            <a:r>
              <a:rPr lang="en-US" sz="2400" b="1" dirty="0" err="1" smtClean="0">
                <a:latin typeface="Arno Pro Smbd" pitchFamily="18" charset="0"/>
              </a:rPr>
              <a:t>Barang</a:t>
            </a:r>
            <a:r>
              <a:rPr lang="en-US" sz="2400" b="1" dirty="0" smtClean="0">
                <a:latin typeface="Arno Pro Smbd" pitchFamily="18" charset="0"/>
              </a:rPr>
              <a:t> </a:t>
            </a: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Arno Pro Smbd" pitchFamily="18" charset="0"/>
              </a:rPr>
              <a:t>      - BA </a:t>
            </a:r>
            <a:r>
              <a:rPr lang="en-US" sz="2400" b="1" dirty="0" err="1" smtClean="0">
                <a:latin typeface="Arno Pro Smbd" pitchFamily="18" charset="0"/>
              </a:rPr>
              <a:t>Serah</a:t>
            </a:r>
            <a:r>
              <a:rPr lang="en-US" sz="2400" b="1" dirty="0" smtClean="0">
                <a:latin typeface="Arno Pro Smbd" pitchFamily="18" charset="0"/>
              </a:rPr>
              <a:t> </a:t>
            </a:r>
            <a:r>
              <a:rPr lang="en-US" sz="2400" b="1" dirty="0" err="1" smtClean="0">
                <a:latin typeface="Arno Pro Smbd" pitchFamily="18" charset="0"/>
              </a:rPr>
              <a:t>Terima</a:t>
            </a:r>
            <a:r>
              <a:rPr lang="en-US" sz="2400" b="1" dirty="0" smtClean="0">
                <a:latin typeface="Arno Pro Smbd" pitchFamily="18" charset="0"/>
              </a:rPr>
              <a:t>  </a:t>
            </a:r>
            <a:r>
              <a:rPr lang="en-US" sz="2400" b="1" dirty="0" err="1" smtClean="0">
                <a:latin typeface="Arno Pro Smbd" pitchFamily="18" charset="0"/>
              </a:rPr>
              <a:t>Barang</a:t>
            </a:r>
            <a:endParaRPr lang="en-US" sz="2400" b="1" dirty="0" smtClean="0">
              <a:latin typeface="Arno Pro Smbd" pitchFamily="18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Arno Pro Smbd" pitchFamily="18" charset="0"/>
              </a:rPr>
              <a:t>      - BA </a:t>
            </a:r>
            <a:r>
              <a:rPr lang="en-US" sz="2400" b="1" dirty="0" err="1" smtClean="0">
                <a:latin typeface="Arno Pro Smbd" pitchFamily="18" charset="0"/>
              </a:rPr>
              <a:t>Pembayaran</a:t>
            </a:r>
            <a:endParaRPr lang="en-US" sz="2400" b="1" dirty="0" smtClean="0">
              <a:latin typeface="Arno Pro Smbd" pitchFamily="18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Arno Pro Smbd" pitchFamily="18" charset="0"/>
              </a:rPr>
              <a:t>      - </a:t>
            </a:r>
            <a:r>
              <a:rPr lang="en-US" sz="2400" b="1" dirty="0" err="1" smtClean="0">
                <a:latin typeface="Arno Pro Smbd" pitchFamily="18" charset="0"/>
              </a:rPr>
              <a:t>Kuitansi</a:t>
            </a:r>
            <a:r>
              <a:rPr lang="en-US" sz="2400" b="1" dirty="0" smtClean="0">
                <a:latin typeface="Arno Pro Smbd" pitchFamily="18" charset="0"/>
              </a:rPr>
              <a:t>/</a:t>
            </a:r>
            <a:r>
              <a:rPr lang="en-US" sz="2400" b="1" dirty="0" err="1" smtClean="0">
                <a:latin typeface="Arno Pro Smbd" pitchFamily="18" charset="0"/>
              </a:rPr>
              <a:t>Faktur</a:t>
            </a:r>
            <a:r>
              <a:rPr lang="en-US" sz="2400" b="1" dirty="0" smtClean="0">
                <a:latin typeface="Arno Pro Smbd" pitchFamily="18" charset="0"/>
              </a:rPr>
              <a:t> </a:t>
            </a:r>
            <a:r>
              <a:rPr lang="en-US" sz="2400" b="1" dirty="0" err="1" smtClean="0">
                <a:latin typeface="Arno Pro Smbd" pitchFamily="18" charset="0"/>
              </a:rPr>
              <a:t>barang</a:t>
            </a:r>
            <a:endParaRPr lang="en-US" sz="2400" b="1" dirty="0" smtClean="0">
              <a:latin typeface="Arno Pro Smbd" pitchFamily="18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Arno Pro Smbd" pitchFamily="18" charset="0"/>
              </a:rPr>
              <a:t>      - </a:t>
            </a:r>
            <a:r>
              <a:rPr lang="en-US" sz="2400" b="1" dirty="0" err="1" smtClean="0">
                <a:latin typeface="Arno Pro Smbd" pitchFamily="18" charset="0"/>
              </a:rPr>
              <a:t>Faktur</a:t>
            </a:r>
            <a:r>
              <a:rPr lang="en-US" sz="2400" b="1" dirty="0" smtClean="0">
                <a:latin typeface="Arno Pro Smbd" pitchFamily="18" charset="0"/>
              </a:rPr>
              <a:t> </a:t>
            </a:r>
            <a:r>
              <a:rPr lang="en-US" sz="2400" b="1" dirty="0" err="1" smtClean="0">
                <a:latin typeface="Arno Pro Smbd" pitchFamily="18" charset="0"/>
              </a:rPr>
              <a:t>Pajak</a:t>
            </a:r>
            <a:endParaRPr lang="en-US" sz="2400" b="1" dirty="0" smtClean="0">
              <a:latin typeface="Arno Pro Smbd" pitchFamily="18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Arno Pro Smbd" pitchFamily="18" charset="0"/>
              </a:rPr>
              <a:t>      - SSP </a:t>
            </a:r>
            <a:r>
              <a:rPr lang="en-US" sz="2400" b="1" dirty="0" err="1" smtClean="0">
                <a:latin typeface="Arno Pro Smbd" pitchFamily="18" charset="0"/>
              </a:rPr>
              <a:t>PPn</a:t>
            </a:r>
            <a:r>
              <a:rPr lang="en-US" sz="2400" b="1" dirty="0" smtClean="0">
                <a:latin typeface="Arno Pro Smbd" pitchFamily="18" charset="0"/>
              </a:rPr>
              <a:t>, </a:t>
            </a:r>
            <a:r>
              <a:rPr lang="en-US" sz="2400" b="1" dirty="0" err="1" smtClean="0">
                <a:latin typeface="Arno Pro Smbd" pitchFamily="18" charset="0"/>
              </a:rPr>
              <a:t>PPh</a:t>
            </a:r>
            <a:r>
              <a:rPr lang="en-US" sz="2400" b="1" dirty="0" smtClean="0">
                <a:latin typeface="Arno Pro Smbd" pitchFamily="18" charset="0"/>
              </a:rPr>
              <a:t> </a:t>
            </a:r>
            <a:r>
              <a:rPr lang="en-US" sz="2400" b="1" dirty="0" err="1" smtClean="0">
                <a:latin typeface="Arno Pro Smbd" pitchFamily="18" charset="0"/>
              </a:rPr>
              <a:t>pasal</a:t>
            </a:r>
            <a:r>
              <a:rPr lang="en-US" sz="2400" b="1" dirty="0" smtClean="0">
                <a:latin typeface="Arno Pro Smbd" pitchFamily="18" charset="0"/>
              </a:rPr>
              <a:t> 22</a:t>
            </a: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Arno Pro Smbd" pitchFamily="18" charset="0"/>
              </a:rPr>
              <a:t>      - </a:t>
            </a:r>
            <a:r>
              <a:rPr lang="en-US" sz="2400" b="1" dirty="0" err="1" smtClean="0">
                <a:latin typeface="Arno Pro Smbd" pitchFamily="18" charset="0"/>
              </a:rPr>
              <a:t>Nama</a:t>
            </a:r>
            <a:r>
              <a:rPr lang="en-US" sz="2400" b="1" dirty="0" smtClean="0">
                <a:latin typeface="Arno Pro Smbd" pitchFamily="18" charset="0"/>
              </a:rPr>
              <a:t> </a:t>
            </a:r>
            <a:r>
              <a:rPr lang="en-US" sz="2400" b="1" dirty="0" err="1" smtClean="0">
                <a:latin typeface="Arno Pro Smbd" pitchFamily="18" charset="0"/>
              </a:rPr>
              <a:t>jelas</a:t>
            </a:r>
            <a:r>
              <a:rPr lang="en-US" sz="2400" b="1" dirty="0" smtClean="0">
                <a:latin typeface="Arno Pro Smbd" pitchFamily="18" charset="0"/>
              </a:rPr>
              <a:t> </a:t>
            </a:r>
            <a:r>
              <a:rPr lang="en-US" sz="2400" b="1" dirty="0" err="1" smtClean="0">
                <a:latin typeface="Arno Pro Smbd" pitchFamily="18" charset="0"/>
              </a:rPr>
              <a:t>dan</a:t>
            </a:r>
            <a:r>
              <a:rPr lang="en-US" sz="2400" b="1" dirty="0" smtClean="0">
                <a:latin typeface="Arno Pro Smbd" pitchFamily="18" charset="0"/>
              </a:rPr>
              <a:t> </a:t>
            </a:r>
            <a:r>
              <a:rPr lang="en-US" sz="2400" b="1" dirty="0" err="1" smtClean="0">
                <a:latin typeface="Arno Pro Smbd" pitchFamily="18" charset="0"/>
              </a:rPr>
              <a:t>tanda</a:t>
            </a:r>
            <a:r>
              <a:rPr lang="en-US" sz="2400" b="1" dirty="0" smtClean="0">
                <a:latin typeface="Arno Pro Smbd" pitchFamily="18" charset="0"/>
              </a:rPr>
              <a:t> </a:t>
            </a:r>
            <a:r>
              <a:rPr lang="en-US" sz="2400" b="1" dirty="0" err="1" smtClean="0">
                <a:latin typeface="Arno Pro Smbd" pitchFamily="18" charset="0"/>
              </a:rPr>
              <a:t>tangan</a:t>
            </a:r>
            <a:r>
              <a:rPr lang="en-US" sz="2400" b="1" dirty="0" smtClean="0">
                <a:latin typeface="Arno Pro Smbd" pitchFamily="18" charset="0"/>
              </a:rPr>
              <a:t> </a:t>
            </a:r>
            <a:r>
              <a:rPr lang="en-US" sz="2400" b="1" dirty="0" err="1" smtClean="0">
                <a:latin typeface="Arno Pro Smbd" pitchFamily="18" charset="0"/>
              </a:rPr>
              <a:t>penerima</a:t>
            </a:r>
            <a:endParaRPr lang="en-US" sz="2400" b="1" dirty="0" smtClean="0">
              <a:latin typeface="Arno Pro Smbd" pitchFamily="18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en-US" sz="2400" dirty="0" smtClean="0">
              <a:latin typeface="Centaur" pitchFamily="18" charset="0"/>
            </a:endParaRP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endParaRPr lang="en-US" sz="3000" dirty="0" smtClean="0">
              <a:solidFill>
                <a:srgbClr val="0099FF"/>
              </a:solidFill>
              <a:latin typeface="Arial" charset="0"/>
            </a:endParaRP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endParaRPr lang="en-US" sz="3000" dirty="0" smtClean="0">
              <a:solidFill>
                <a:srgbClr val="0099FF"/>
              </a:solidFill>
              <a:latin typeface="Arial" charset="0"/>
            </a:endParaRPr>
          </a:p>
        </p:txBody>
      </p:sp>
      <p:sp>
        <p:nvSpPr>
          <p:cNvPr id="2048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C6DCD1E-CEC5-4C80-8CCE-F9D85C1904F1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1625"/>
            <a:ext cx="7772400" cy="627045"/>
          </a:xfrm>
        </p:spPr>
        <p:txBody>
          <a:bodyPr/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3200" b="0" dirty="0" err="1" smtClean="0">
                <a:solidFill>
                  <a:schemeClr val="tx1"/>
                </a:solidFill>
                <a:latin typeface="Centaur" pitchFamily="18" charset="0"/>
              </a:rPr>
              <a:t>Lanjutan</a:t>
            </a:r>
            <a:r>
              <a:rPr lang="en-US" sz="3200" b="0" dirty="0" smtClean="0">
                <a:solidFill>
                  <a:schemeClr val="tx1"/>
                </a:solidFill>
                <a:latin typeface="Centaur" pitchFamily="18" charset="0"/>
              </a:rPr>
              <a:t>…………….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557338"/>
            <a:ext cx="8280400" cy="5157787"/>
          </a:xfr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514350" indent="-514350" eaLnBrk="1" hangingPunct="1">
              <a:lnSpc>
                <a:spcPct val="90000"/>
              </a:lnSpc>
              <a:buFont typeface="Wingdings 2" pitchFamily="18" charset="2"/>
              <a:buAutoNum type="arabicPeriod"/>
            </a:pP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Mempunyai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harga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nominal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sampai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dengan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Rp.250.000,-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tidak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dikenakan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bea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meterai</a:t>
            </a:r>
            <a:endParaRPr lang="en-US" sz="3000" dirty="0" smtClean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2" pitchFamily="18" charset="2"/>
              <a:buAutoNum type="arabicPeriod"/>
            </a:pPr>
            <a:endParaRPr lang="en-US" sz="3000" dirty="0" smtClean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2" pitchFamily="18" charset="2"/>
              <a:buAutoNum type="arabicPeriod"/>
            </a:pP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Yang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mempunyai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harga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nominal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lebih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dari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Rp.250.000,-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s.d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. Rp.1000.000,-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dikenakan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bea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meterai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dengan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tarif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sebesar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Rp.3.000,-</a:t>
            </a:r>
          </a:p>
          <a:p>
            <a:pPr marL="514350" indent="-514350" eaLnBrk="1" hangingPunct="1">
              <a:lnSpc>
                <a:spcPct val="90000"/>
              </a:lnSpc>
              <a:buFont typeface="Wingdings 2" pitchFamily="18" charset="2"/>
              <a:buAutoNum type="arabicPeriod"/>
            </a:pPr>
            <a:endParaRPr lang="en-US" sz="3000" dirty="0" smtClean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Wingdings 2" pitchFamily="18" charset="2"/>
              <a:buAutoNum type="arabicPeriod"/>
            </a:pP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Yang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mempunyai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harga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nominallebih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dari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Rp.1.000.000,-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dikenakan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bea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materai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denga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tarif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en-US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sebesar</a:t>
            </a:r>
            <a:r>
              <a:rPr 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Rp.6.000,-</a:t>
            </a:r>
          </a:p>
        </p:txBody>
      </p:sp>
      <p:sp>
        <p:nvSpPr>
          <p:cNvPr id="2150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A5737B25-5138-4AC5-BFD7-38154B5850F2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301625"/>
            <a:ext cx="8286808" cy="1055688"/>
          </a:xfrm>
          <a:scene3d>
            <a:camera prst="orthographicFront"/>
            <a:lightRig rig="soft" dir="t"/>
          </a:scene3d>
          <a:sp3d>
            <a:bevelT prst="convex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tx1"/>
                </a:solidFill>
                <a:latin typeface="Century" pitchFamily="18" charset="0"/>
              </a:rPr>
              <a:t>TARIF BEA METERAI</a:t>
            </a:r>
            <a:br>
              <a:rPr lang="en-US" sz="3200" dirty="0" smtClean="0">
                <a:solidFill>
                  <a:schemeClr val="tx1"/>
                </a:solidFill>
                <a:latin typeface="Century" pitchFamily="18" charset="0"/>
              </a:rPr>
            </a:br>
            <a:r>
              <a:rPr lang="en-US" sz="1400" dirty="0" smtClean="0">
                <a:solidFill>
                  <a:schemeClr val="tx1"/>
                </a:solidFill>
                <a:latin typeface="Century" pitchFamily="18" charset="0"/>
              </a:rPr>
              <a:t>(UU NO 13 </a:t>
            </a:r>
            <a:r>
              <a:rPr lang="en-US" sz="1400" dirty="0" err="1" smtClean="0">
                <a:solidFill>
                  <a:schemeClr val="tx1"/>
                </a:solidFill>
                <a:latin typeface="Century" pitchFamily="18" charset="0"/>
              </a:rPr>
              <a:t>Tahun</a:t>
            </a:r>
            <a:r>
              <a:rPr lang="en-US" sz="1400" dirty="0" smtClean="0">
                <a:solidFill>
                  <a:schemeClr val="tx1"/>
                </a:solidFill>
                <a:latin typeface="Century" pitchFamily="18" charset="0"/>
              </a:rPr>
              <a:t> 1985 Ps 2 </a:t>
            </a:r>
            <a:r>
              <a:rPr lang="en-US" sz="1400" dirty="0" err="1" smtClean="0">
                <a:solidFill>
                  <a:schemeClr val="tx1"/>
                </a:solidFill>
                <a:latin typeface="Century" pitchFamily="18" charset="0"/>
              </a:rPr>
              <a:t>jo</a:t>
            </a:r>
            <a:r>
              <a:rPr lang="en-US" sz="1400" dirty="0" smtClean="0">
                <a:solidFill>
                  <a:schemeClr val="tx1"/>
                </a:solidFill>
                <a:latin typeface="Century" pitchFamily="18" charset="0"/>
              </a:rPr>
              <a:t> PP No 24 </a:t>
            </a:r>
            <a:r>
              <a:rPr lang="en-US" sz="1400" dirty="0" err="1" smtClean="0">
                <a:solidFill>
                  <a:schemeClr val="tx1"/>
                </a:solidFill>
                <a:latin typeface="Century" pitchFamily="18" charset="0"/>
              </a:rPr>
              <a:t>Tahun</a:t>
            </a:r>
            <a:r>
              <a:rPr lang="en-US" sz="1400" dirty="0" smtClean="0">
                <a:solidFill>
                  <a:schemeClr val="tx1"/>
                </a:solidFill>
                <a:latin typeface="Century" pitchFamily="18" charset="0"/>
              </a:rPr>
              <a:t> 2000)</a:t>
            </a:r>
            <a:endParaRPr lang="en-US" sz="3200" dirty="0" smtClean="0">
              <a:solidFill>
                <a:schemeClr val="tx1"/>
              </a:solidFill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C5DCC6A-D1D9-42C6-9FAC-F85DF653B425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17411" name="Text Box 7"/>
          <p:cNvSpPr txBox="1">
            <a:spLocks noChangeArrowheads="1"/>
          </p:cNvSpPr>
          <p:nvPr/>
        </p:nvSpPr>
        <p:spPr bwMode="auto">
          <a:xfrm>
            <a:off x="611188" y="142875"/>
            <a:ext cx="4864100" cy="3698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sz="1800" b="1" dirty="0" err="1"/>
              <a:t>Contoh</a:t>
            </a:r>
            <a:r>
              <a:rPr lang="en-US" sz="1800" b="1" dirty="0"/>
              <a:t> : </a:t>
            </a:r>
            <a:r>
              <a:rPr lang="en-US" sz="1800" b="1" dirty="0" err="1"/>
              <a:t>Kuitansi</a:t>
            </a:r>
            <a:r>
              <a:rPr lang="en-US" sz="1800" b="1" dirty="0"/>
              <a:t> </a:t>
            </a:r>
            <a:r>
              <a:rPr lang="en-US" sz="1800" b="1" dirty="0" err="1" smtClean="0"/>
              <a:t>belanja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bahan</a:t>
            </a:r>
            <a:r>
              <a:rPr lang="en-US" sz="1800" dirty="0" smtClean="0"/>
              <a:t> </a:t>
            </a:r>
            <a:endParaRPr lang="en-US" sz="1800" dirty="0"/>
          </a:p>
        </p:txBody>
      </p:sp>
      <p:sp>
        <p:nvSpPr>
          <p:cNvPr id="17412" name="Text Box 8"/>
          <p:cNvSpPr txBox="1">
            <a:spLocks noChangeArrowheads="1"/>
          </p:cNvSpPr>
          <p:nvPr/>
        </p:nvSpPr>
        <p:spPr bwMode="auto">
          <a:xfrm>
            <a:off x="6444208" y="500063"/>
            <a:ext cx="1704430" cy="461962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/>
              <a:t>T A         : 201</a:t>
            </a:r>
            <a:r>
              <a:rPr lang="id-ID" dirty="0"/>
              <a:t>5</a:t>
            </a:r>
            <a:endParaRPr lang="en-US" dirty="0"/>
          </a:p>
          <a:p>
            <a:r>
              <a:rPr lang="en-US" dirty="0"/>
              <a:t>No </a:t>
            </a:r>
            <a:r>
              <a:rPr lang="en-US" dirty="0" err="1"/>
              <a:t>bukti</a:t>
            </a:r>
            <a:r>
              <a:rPr lang="en-US" dirty="0"/>
              <a:t>  : </a:t>
            </a:r>
            <a:r>
              <a:rPr lang="id-ID" dirty="0" smtClean="0"/>
              <a:t>......</a:t>
            </a:r>
            <a:endParaRPr lang="en-US" dirty="0"/>
          </a:p>
        </p:txBody>
      </p:sp>
      <p:sp>
        <p:nvSpPr>
          <p:cNvPr id="17413" name="Text Box 11"/>
          <p:cNvSpPr txBox="1">
            <a:spLocks noChangeArrowheads="1"/>
          </p:cNvSpPr>
          <p:nvPr/>
        </p:nvSpPr>
        <p:spPr bwMode="auto">
          <a:xfrm>
            <a:off x="3184525" y="571500"/>
            <a:ext cx="2865438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sz="1400"/>
              <a:t>KUITANSI/BUKTI PEMBAYARAN</a:t>
            </a:r>
          </a:p>
        </p:txBody>
      </p:sp>
      <p:sp>
        <p:nvSpPr>
          <p:cNvPr id="17414" name="Text Box 12"/>
          <p:cNvSpPr txBox="1">
            <a:spLocks noChangeArrowheads="1"/>
          </p:cNvSpPr>
          <p:nvPr/>
        </p:nvSpPr>
        <p:spPr bwMode="auto">
          <a:xfrm>
            <a:off x="808038" y="2081213"/>
            <a:ext cx="184150" cy="366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endParaRPr lang="id-ID" sz="1800"/>
          </a:p>
        </p:txBody>
      </p:sp>
      <p:sp>
        <p:nvSpPr>
          <p:cNvPr id="17415" name="Text Box 13"/>
          <p:cNvSpPr txBox="1">
            <a:spLocks noChangeArrowheads="1"/>
          </p:cNvSpPr>
          <p:nvPr/>
        </p:nvSpPr>
        <p:spPr bwMode="auto">
          <a:xfrm>
            <a:off x="879475" y="1071563"/>
            <a:ext cx="7346950" cy="526297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terima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        : </a:t>
            </a:r>
            <a:r>
              <a:rPr lang="id-ID" dirty="0" smtClean="0"/>
              <a:t>Pimpinan PTS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uang</a:t>
            </a:r>
            <a:r>
              <a:rPr lang="en-US" dirty="0"/>
              <a:t>                : </a:t>
            </a:r>
            <a:r>
              <a:rPr lang="en-US" dirty="0" err="1"/>
              <a:t>Rp</a:t>
            </a:r>
            <a:r>
              <a:rPr lang="en-US" dirty="0"/>
              <a:t>. </a:t>
            </a:r>
            <a:r>
              <a:rPr lang="en-US" dirty="0" smtClean="0"/>
              <a:t>3.500.000,-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Terbilang</a:t>
            </a:r>
            <a:r>
              <a:rPr lang="en-US" dirty="0"/>
              <a:t>                      : </a:t>
            </a:r>
            <a:r>
              <a:rPr lang="en-US" dirty="0" err="1" smtClean="0"/>
              <a:t>tiga</a:t>
            </a:r>
            <a:r>
              <a:rPr lang="en-US" dirty="0" smtClean="0"/>
              <a:t> </a:t>
            </a:r>
            <a:r>
              <a:rPr lang="en-US" dirty="0" err="1" smtClean="0"/>
              <a:t>juta</a:t>
            </a:r>
            <a:r>
              <a:rPr lang="en-US" dirty="0" smtClean="0"/>
              <a:t> lima </a:t>
            </a:r>
            <a:r>
              <a:rPr lang="en-US" dirty="0" err="1" smtClean="0"/>
              <a:t>ratus</a:t>
            </a:r>
            <a:r>
              <a:rPr lang="en-US" dirty="0" smtClean="0"/>
              <a:t> </a:t>
            </a:r>
            <a:r>
              <a:rPr lang="en-US" dirty="0" err="1" smtClean="0"/>
              <a:t>ribu</a:t>
            </a:r>
            <a:r>
              <a:rPr lang="en-US" dirty="0" smtClean="0"/>
              <a:t> rupiah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keperluan</a:t>
            </a:r>
            <a:r>
              <a:rPr lang="en-US" dirty="0"/>
              <a:t>         : </a:t>
            </a:r>
            <a:r>
              <a:rPr lang="en-US" dirty="0" err="1" smtClean="0"/>
              <a:t>Pembelian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id-ID" dirty="0" smtClean="0"/>
              <a:t> </a:t>
            </a:r>
            <a:r>
              <a:rPr lang="id-ID" b="1" i="1" u="sng" dirty="0" smtClean="0">
                <a:solidFill>
                  <a:srgbClr val="00B0F0"/>
                </a:solidFill>
              </a:rPr>
              <a:t>sesuai nota/bon terlampir</a:t>
            </a:r>
            <a:r>
              <a:rPr lang="id-ID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/>
              <a:t>pelaksanaan</a:t>
            </a:r>
            <a:r>
              <a:rPr lang="en-US" dirty="0"/>
              <a:t> </a:t>
            </a:r>
            <a:r>
              <a:rPr lang="en-US" dirty="0" smtClean="0"/>
              <a:t>  </a:t>
            </a:r>
          </a:p>
          <a:p>
            <a:r>
              <a:rPr lang="en-US" dirty="0" smtClean="0"/>
              <a:t>                                    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/>
              <a:t>Hibah</a:t>
            </a:r>
            <a:r>
              <a:rPr lang="en-US" dirty="0"/>
              <a:t> </a:t>
            </a:r>
            <a:r>
              <a:rPr lang="en-US" dirty="0" err="1" smtClean="0"/>
              <a:t>bersaing</a:t>
            </a:r>
            <a:r>
              <a:rPr lang="en-US" dirty="0" smtClean="0"/>
              <a:t>,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kontrak</a:t>
            </a:r>
            <a:r>
              <a:rPr lang="en-US" dirty="0" smtClean="0"/>
              <a:t> </a:t>
            </a:r>
            <a:r>
              <a:rPr lang="en-US" dirty="0" err="1" smtClean="0"/>
              <a:t>nomor</a:t>
            </a:r>
            <a:r>
              <a:rPr lang="en-US" dirty="0" smtClean="0"/>
              <a:t>………..</a:t>
            </a:r>
            <a:r>
              <a:rPr lang="en-US" dirty="0" err="1" smtClean="0"/>
              <a:t>tgl</a:t>
            </a:r>
            <a:r>
              <a:rPr lang="en-US" dirty="0" smtClean="0"/>
              <a:t>…….. </a:t>
            </a:r>
            <a:endParaRPr lang="en-US" dirty="0"/>
          </a:p>
          <a:p>
            <a:r>
              <a:rPr lang="en-US" dirty="0"/>
              <a:t>                                   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                                                                      </a:t>
            </a:r>
            <a:endParaRPr lang="en-US" dirty="0"/>
          </a:p>
          <a:p>
            <a:r>
              <a:rPr lang="en-US" dirty="0"/>
              <a:t>                                                                                                            Yogyakarta, </a:t>
            </a:r>
            <a:r>
              <a:rPr lang="id-ID" dirty="0"/>
              <a:t>..........</a:t>
            </a:r>
            <a:endParaRPr lang="en-US" dirty="0"/>
          </a:p>
          <a:p>
            <a:r>
              <a:rPr lang="en-US" dirty="0"/>
              <a:t>                                                                                                             </a:t>
            </a:r>
            <a:r>
              <a:rPr lang="en-US" dirty="0" err="1" smtClean="0"/>
              <a:t>Toko</a:t>
            </a:r>
            <a:r>
              <a:rPr lang="en-US" dirty="0" smtClean="0"/>
              <a:t> ………</a:t>
            </a:r>
          </a:p>
          <a:p>
            <a:endParaRPr lang="en-US" dirty="0"/>
          </a:p>
          <a:p>
            <a:r>
              <a:rPr lang="en-US" dirty="0"/>
              <a:t>					   </a:t>
            </a:r>
            <a:r>
              <a:rPr lang="en-US" dirty="0" smtClean="0"/>
              <a:t>- </a:t>
            </a:r>
            <a:r>
              <a:rPr lang="en-US" dirty="0" err="1" smtClean="0"/>
              <a:t>materai</a:t>
            </a:r>
            <a:r>
              <a:rPr lang="en-US" dirty="0" smtClean="0"/>
              <a:t> 6000 </a:t>
            </a:r>
            <a:endParaRPr lang="en-US" dirty="0"/>
          </a:p>
          <a:p>
            <a:r>
              <a:rPr lang="en-US" dirty="0"/>
              <a:t>					   </a:t>
            </a:r>
            <a:r>
              <a:rPr lang="en-US" dirty="0" smtClean="0"/>
              <a:t>- </a:t>
            </a:r>
            <a:r>
              <a:rPr lang="id-ID" dirty="0" smtClean="0"/>
              <a:t>s</a:t>
            </a:r>
            <a:r>
              <a:rPr lang="en-US" dirty="0" err="1" smtClean="0"/>
              <a:t>tampel</a:t>
            </a:r>
            <a:r>
              <a:rPr lang="en-US" dirty="0" smtClean="0"/>
              <a:t> </a:t>
            </a:r>
            <a:r>
              <a:rPr lang="en-US" dirty="0" err="1" smtClean="0"/>
              <a:t>toko</a:t>
            </a:r>
            <a:endParaRPr lang="en-US" dirty="0"/>
          </a:p>
          <a:p>
            <a:r>
              <a:rPr lang="en-US" dirty="0"/>
              <a:t>					</a:t>
            </a:r>
            <a:r>
              <a:rPr lang="en-US" dirty="0" smtClean="0"/>
              <a:t>   - </a:t>
            </a:r>
            <a:r>
              <a:rPr lang="en-US" dirty="0" err="1" smtClean="0"/>
              <a:t>Nama</a:t>
            </a:r>
            <a:r>
              <a:rPr lang="en-US" dirty="0" smtClean="0"/>
              <a:t> </a:t>
            </a:r>
            <a:r>
              <a:rPr lang="en-US" dirty="0" err="1" smtClean="0"/>
              <a:t>jelas</a:t>
            </a:r>
            <a:r>
              <a:rPr lang="en-US" dirty="0" smtClean="0"/>
              <a:t> &amp; </a:t>
            </a:r>
            <a:r>
              <a:rPr lang="en-US" dirty="0" err="1" smtClean="0"/>
              <a:t>tanda</a:t>
            </a:r>
            <a:r>
              <a:rPr lang="en-US" dirty="0" smtClean="0"/>
              <a:t> </a:t>
            </a:r>
            <a:r>
              <a:rPr lang="en-US" dirty="0" err="1" smtClean="0"/>
              <a:t>tangan</a:t>
            </a:r>
            <a:endParaRPr lang="en-US" dirty="0"/>
          </a:p>
          <a:p>
            <a:r>
              <a:rPr lang="en-US" dirty="0"/>
              <a:t>                                                                                 </a:t>
            </a:r>
            <a:endParaRPr lang="en-US" dirty="0" smtClean="0"/>
          </a:p>
          <a:p>
            <a:r>
              <a:rPr lang="en-US" dirty="0" smtClean="0"/>
              <a:t>                                                                                                              …………………….</a:t>
            </a:r>
            <a:endParaRPr lang="en-US" dirty="0"/>
          </a:p>
          <a:p>
            <a:r>
              <a:rPr lang="en-US" dirty="0"/>
              <a:t>---------------------------------------------------------------------------------------------------------------------------------------------</a:t>
            </a:r>
          </a:p>
          <a:p>
            <a:r>
              <a:rPr lang="en-US" dirty="0"/>
              <a:t>               </a:t>
            </a:r>
            <a:r>
              <a:rPr lang="en-US" dirty="0" err="1"/>
              <a:t>Setujuh</a:t>
            </a:r>
            <a:r>
              <a:rPr lang="en-US" dirty="0"/>
              <a:t> </a:t>
            </a:r>
            <a:r>
              <a:rPr lang="en-US" dirty="0" err="1"/>
              <a:t>dibayar</a:t>
            </a:r>
            <a:r>
              <a:rPr lang="en-US" dirty="0"/>
              <a:t>                                                                            </a:t>
            </a:r>
            <a:r>
              <a:rPr lang="en-US" dirty="0" err="1"/>
              <a:t>Lunas</a:t>
            </a:r>
            <a:r>
              <a:rPr lang="en-US" dirty="0"/>
              <a:t> </a:t>
            </a:r>
            <a:r>
              <a:rPr lang="en-US" dirty="0" err="1"/>
              <a:t>dibayar</a:t>
            </a:r>
            <a:endParaRPr lang="en-US" dirty="0"/>
          </a:p>
          <a:p>
            <a:r>
              <a:rPr lang="en-US" dirty="0"/>
              <a:t>           </a:t>
            </a:r>
            <a:r>
              <a:rPr lang="id-ID" dirty="0" smtClean="0"/>
              <a:t>Pimpinan ................    </a:t>
            </a:r>
            <a:r>
              <a:rPr lang="en-US" dirty="0" smtClean="0"/>
              <a:t>                                                                    </a:t>
            </a:r>
            <a:r>
              <a:rPr lang="en-US" dirty="0" err="1"/>
              <a:t>Tanggal</a:t>
            </a:r>
            <a:r>
              <a:rPr lang="en-US" dirty="0"/>
              <a:t> …………….</a:t>
            </a:r>
          </a:p>
          <a:p>
            <a:endParaRPr lang="en-US" dirty="0"/>
          </a:p>
          <a:p>
            <a:r>
              <a:rPr lang="en-US" dirty="0"/>
              <a:t>                   </a:t>
            </a:r>
            <a:r>
              <a:rPr lang="en-US" dirty="0" err="1"/>
              <a:t>ttd</a:t>
            </a:r>
            <a:r>
              <a:rPr lang="en-US" dirty="0"/>
              <a:t>				               </a:t>
            </a:r>
            <a:r>
              <a:rPr lang="en-US" dirty="0" err="1"/>
              <a:t>ttd</a:t>
            </a:r>
            <a:endParaRPr lang="en-US" dirty="0"/>
          </a:p>
          <a:p>
            <a:endParaRPr lang="en-US" dirty="0"/>
          </a:p>
          <a:p>
            <a:r>
              <a:rPr lang="en-US" dirty="0"/>
              <a:t>          </a:t>
            </a:r>
            <a:r>
              <a:rPr lang="en-US" dirty="0" err="1"/>
              <a:t>Nama</a:t>
            </a:r>
            <a:r>
              <a:rPr lang="en-US" dirty="0"/>
              <a:t>……………..			                              </a:t>
            </a:r>
            <a:r>
              <a:rPr lang="en-US" dirty="0" err="1"/>
              <a:t>Nama</a:t>
            </a:r>
            <a:r>
              <a:rPr lang="en-US" dirty="0"/>
              <a:t>………….</a:t>
            </a:r>
          </a:p>
          <a:p>
            <a:r>
              <a:rPr lang="en-US" dirty="0"/>
              <a:t>          NIP/NIK………….			                              </a:t>
            </a:r>
            <a:r>
              <a:rPr lang="en-US" dirty="0" err="1"/>
              <a:t>Nama</a:t>
            </a:r>
            <a:r>
              <a:rPr lang="en-US" dirty="0"/>
              <a:t>/NIK……… </a:t>
            </a:r>
          </a:p>
          <a:p>
            <a:r>
              <a:rPr lang="en-US" dirty="0"/>
              <a:t>                                                                 </a:t>
            </a:r>
          </a:p>
        </p:txBody>
      </p:sp>
      <p:sp>
        <p:nvSpPr>
          <p:cNvPr id="12" name="Oval 11"/>
          <p:cNvSpPr/>
          <p:nvPr/>
        </p:nvSpPr>
        <p:spPr>
          <a:xfrm>
            <a:off x="6786563" y="1214438"/>
            <a:ext cx="1771650" cy="5715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 err="1"/>
              <a:t>Harus</a:t>
            </a:r>
            <a:r>
              <a:rPr lang="en-US" sz="1400" b="1" dirty="0"/>
              <a:t> </a:t>
            </a:r>
            <a:r>
              <a:rPr lang="en-US" sz="1400" b="1" dirty="0" err="1"/>
              <a:t>sama</a:t>
            </a:r>
            <a:endParaRPr lang="en-US" sz="1400" b="1" dirty="0"/>
          </a:p>
        </p:txBody>
      </p:sp>
      <p:cxnSp>
        <p:nvCxnSpPr>
          <p:cNvPr id="14" name="Straight Arrow Connector 13"/>
          <p:cNvCxnSpPr/>
          <p:nvPr/>
        </p:nvCxnSpPr>
        <p:spPr>
          <a:xfrm rot="10800000" flipV="1">
            <a:off x="3714750" y="1500188"/>
            <a:ext cx="3000375" cy="714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0800000" flipV="1">
            <a:off x="3786188" y="1571625"/>
            <a:ext cx="2928937" cy="3571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1214414" y="2928934"/>
            <a:ext cx="1857388" cy="35719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dilampirkan</a:t>
            </a:r>
            <a:endParaRPr lang="en-US" dirty="0"/>
          </a:p>
        </p:txBody>
      </p:sp>
      <p:cxnSp>
        <p:nvCxnSpPr>
          <p:cNvPr id="21" name="Straight Arrow Connector 20"/>
          <p:cNvCxnSpPr/>
          <p:nvPr/>
        </p:nvCxnSpPr>
        <p:spPr>
          <a:xfrm rot="10800000" flipV="1">
            <a:off x="3143240" y="2357430"/>
            <a:ext cx="1428760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17412" idx="1"/>
            <a:endCxn id="17412" idx="3"/>
          </p:cNvCxnSpPr>
          <p:nvPr/>
        </p:nvCxnSpPr>
        <p:spPr>
          <a:xfrm>
            <a:off x="6444208" y="731044"/>
            <a:ext cx="170443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785926"/>
            <a:ext cx="8351837" cy="4310074"/>
          </a:xfr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533400" indent="-533400" eaLnBrk="1" hangingPunct="1">
              <a:buFont typeface="Wingdings 2" pitchFamily="18" charset="2"/>
              <a:buNone/>
            </a:pPr>
            <a:r>
              <a:rPr lang="en-US" dirty="0" err="1" smtClean="0">
                <a:solidFill>
                  <a:srgbClr val="002060"/>
                </a:solidFill>
                <a:latin typeface="Arial" charset="0"/>
              </a:rPr>
              <a:t>Terdiri</a:t>
            </a: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charset="0"/>
              </a:rPr>
              <a:t>dari</a:t>
            </a: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 3 </a:t>
            </a:r>
            <a:r>
              <a:rPr lang="en-US" dirty="0" err="1" smtClean="0">
                <a:solidFill>
                  <a:srgbClr val="002060"/>
                </a:solidFill>
                <a:latin typeface="Arial" charset="0"/>
              </a:rPr>
              <a:t>kategori</a:t>
            </a: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:</a:t>
            </a:r>
          </a:p>
          <a:p>
            <a:pPr marL="533400" indent="-533400" eaLnBrk="1" hangingPunct="1">
              <a:buFont typeface="Wingdings 2" pitchFamily="18" charset="2"/>
              <a:buNone/>
            </a:pPr>
            <a:endParaRPr lang="en-US" dirty="0" smtClean="0">
              <a:solidFill>
                <a:srgbClr val="002060"/>
              </a:solidFill>
              <a:latin typeface="Arial" charset="0"/>
            </a:endParaRPr>
          </a:p>
          <a:p>
            <a:pPr marL="533400" indent="-533400" eaLnBrk="1" hangingPunct="1">
              <a:buFontTx/>
              <a:buAutoNum type="arabicPeriod"/>
            </a:pPr>
            <a:r>
              <a:rPr lang="en-US" dirty="0" err="1" smtClean="0">
                <a:solidFill>
                  <a:srgbClr val="002060"/>
                </a:solidFill>
                <a:latin typeface="Arial" charset="0"/>
              </a:rPr>
              <a:t>Perjalanan</a:t>
            </a: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charset="0"/>
              </a:rPr>
              <a:t>melewati</a:t>
            </a: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charset="0"/>
              </a:rPr>
              <a:t>batas</a:t>
            </a: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charset="0"/>
              </a:rPr>
              <a:t>kota</a:t>
            </a:r>
            <a:endParaRPr lang="en-US" dirty="0" smtClean="0">
              <a:solidFill>
                <a:srgbClr val="002060"/>
              </a:solidFill>
              <a:latin typeface="Arial" charset="0"/>
            </a:endParaRPr>
          </a:p>
          <a:p>
            <a:pPr marL="533400" indent="-533400" eaLnBrk="1" hangingPunct="1">
              <a:buFontTx/>
              <a:buAutoNum type="arabicPeriod"/>
            </a:pPr>
            <a:endParaRPr lang="en-US" dirty="0" smtClean="0">
              <a:solidFill>
                <a:srgbClr val="002060"/>
              </a:solidFill>
              <a:latin typeface="Arial" charset="0"/>
            </a:endParaRPr>
          </a:p>
          <a:p>
            <a:pPr marL="533400" indent="-533400" eaLnBrk="1" hangingPunct="1">
              <a:buFontTx/>
              <a:buAutoNum type="arabicPeriod"/>
            </a:pPr>
            <a:r>
              <a:rPr lang="en-US" dirty="0" err="1" smtClean="0">
                <a:solidFill>
                  <a:srgbClr val="002060"/>
                </a:solidFill>
                <a:latin typeface="Arial" charset="0"/>
              </a:rPr>
              <a:t>Perjalanan</a:t>
            </a: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charset="0"/>
              </a:rPr>
              <a:t>dalam</a:t>
            </a: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charset="0"/>
              </a:rPr>
              <a:t>kota</a:t>
            </a: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charset="0"/>
              </a:rPr>
              <a:t>sampai</a:t>
            </a: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 8 jam</a:t>
            </a:r>
          </a:p>
          <a:p>
            <a:pPr marL="533400" indent="-533400" eaLnBrk="1" hangingPunct="1">
              <a:buFontTx/>
              <a:buAutoNum type="arabicPeriod"/>
            </a:pPr>
            <a:endParaRPr lang="en-US" dirty="0" smtClean="0">
              <a:solidFill>
                <a:srgbClr val="002060"/>
              </a:solidFill>
              <a:latin typeface="Arial" charset="0"/>
            </a:endParaRPr>
          </a:p>
          <a:p>
            <a:pPr marL="533400" indent="-533400" eaLnBrk="1" hangingPunct="1">
              <a:buFontTx/>
              <a:buAutoNum type="arabicPeriod"/>
            </a:pPr>
            <a:r>
              <a:rPr lang="en-US" dirty="0" err="1" smtClean="0">
                <a:solidFill>
                  <a:srgbClr val="002060"/>
                </a:solidFill>
                <a:latin typeface="Arial" charset="0"/>
              </a:rPr>
              <a:t>Perjalanan</a:t>
            </a: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charset="0"/>
              </a:rPr>
              <a:t>dalam</a:t>
            </a: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charset="0"/>
              </a:rPr>
              <a:t>kota</a:t>
            </a: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charset="0"/>
              </a:rPr>
              <a:t>lebih</a:t>
            </a: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charset="0"/>
              </a:rPr>
              <a:t>dari</a:t>
            </a: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 8 jam</a:t>
            </a:r>
          </a:p>
          <a:p>
            <a:pPr marL="533400" indent="-533400" eaLnBrk="1" hangingPunct="1">
              <a:buFontTx/>
              <a:buAutoNum type="arabicPeriod"/>
            </a:pPr>
            <a:endParaRPr lang="en-US" sz="2900" dirty="0" smtClean="0">
              <a:solidFill>
                <a:srgbClr val="0099FF"/>
              </a:solidFill>
              <a:latin typeface="Arial" charset="0"/>
            </a:endParaRPr>
          </a:p>
          <a:p>
            <a:pPr marL="533400" indent="-533400" eaLnBrk="1" hangingPunct="1">
              <a:buFontTx/>
              <a:buAutoNum type="arabicPeriod"/>
            </a:pPr>
            <a:endParaRPr lang="en-US" sz="2900" dirty="0" smtClean="0">
              <a:solidFill>
                <a:srgbClr val="0099FF"/>
              </a:solidFill>
              <a:latin typeface="Arial" charset="0"/>
            </a:endParaRPr>
          </a:p>
        </p:txBody>
      </p:sp>
      <p:sp>
        <p:nvSpPr>
          <p:cNvPr id="3584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FAFD6056-7E5D-433A-9DAF-9053B4F0C1C1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428604"/>
            <a:ext cx="8358246" cy="1285884"/>
          </a:xfrm>
          <a:scene3d>
            <a:camera prst="orthographicFront"/>
            <a:lightRig rig="sof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C.    </a:t>
            </a:r>
            <a:r>
              <a:rPr lang="en-US" sz="49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PERJALANAN DINAS</a:t>
            </a: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b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PMK : 113/PMK.05/2012 TENTANG PERJALANAN DINAS DALAM NEGERI</a:t>
            </a:r>
            <a:r>
              <a:rPr lang="en-US" sz="29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en-US" sz="29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endParaRPr lang="en-US" sz="2900" dirty="0" smtClean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547818"/>
            <a:ext cx="8605868" cy="4524388"/>
          </a:xfr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609600" indent="-609600" algn="just" eaLnBrk="1" fontAlgn="auto" hangingPunct="1">
              <a:spcAft>
                <a:spcPts val="0"/>
              </a:spcAft>
              <a:buFontTx/>
              <a:buAutoNum type="arabicPeriod"/>
              <a:tabLst>
                <a:tab pos="569913" algn="l"/>
              </a:tabLst>
              <a:defRPr/>
            </a:pP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Selektif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: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hanya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kepentingan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yang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sangat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tinggi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dan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prioritas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;</a:t>
            </a:r>
          </a:p>
          <a:p>
            <a:pPr marL="609600" indent="-609600" algn="just" eaLnBrk="1" fontAlgn="auto" hangingPunct="1">
              <a:spcAft>
                <a:spcPts val="0"/>
              </a:spcAft>
              <a:buFontTx/>
              <a:buAutoNum type="arabicPeriod"/>
              <a:tabLst>
                <a:tab pos="569913" algn="l"/>
              </a:tabLst>
              <a:defRPr/>
            </a:pP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Ketersediaan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anggaran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dan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kesesuaian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;</a:t>
            </a:r>
          </a:p>
          <a:p>
            <a:pPr marL="609600" indent="-609600" algn="just" eaLnBrk="1" fontAlgn="auto" hangingPunct="1">
              <a:spcAft>
                <a:spcPts val="0"/>
              </a:spcAft>
              <a:buFontTx/>
              <a:buAutoNum type="arabicPeriod"/>
              <a:tabLst>
                <a:tab pos="569913" algn="l"/>
              </a:tabLst>
              <a:defRPr/>
            </a:pP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Efisien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penggunaan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belanja</a:t>
            </a:r>
            <a:endParaRPr lang="en-US" sz="2800" dirty="0" smtClean="0">
              <a:solidFill>
                <a:schemeClr val="tx1"/>
              </a:solidFill>
              <a:latin typeface="Century" pitchFamily="18" charset="0"/>
            </a:endParaRPr>
          </a:p>
          <a:p>
            <a:pPr marL="609600" indent="-609600" algn="just" eaLnBrk="1" fontAlgn="auto" hangingPunct="1">
              <a:spcAft>
                <a:spcPts val="0"/>
              </a:spcAft>
              <a:buFontTx/>
              <a:buAutoNum type="arabicPeriod"/>
              <a:tabLst>
                <a:tab pos="569913" algn="l"/>
              </a:tabLst>
              <a:defRPr/>
            </a:pP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Akuntabilitas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pemberian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perintah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perjalanan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dinas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dan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pembebanan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biaya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perjalanan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dinas</a:t>
            </a:r>
            <a:endParaRPr lang="en-US" sz="2800" dirty="0" smtClean="0">
              <a:solidFill>
                <a:schemeClr val="tx1"/>
              </a:solidFill>
              <a:latin typeface="Century" pitchFamily="18" charset="0"/>
            </a:endParaRPr>
          </a:p>
        </p:txBody>
      </p:sp>
      <p:sp>
        <p:nvSpPr>
          <p:cNvPr id="2253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1B30A75-9F5C-418A-8BE8-CA56FDC07077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428604"/>
            <a:ext cx="8643998" cy="1000132"/>
          </a:xfrm>
          <a:scene3d>
            <a:camera prst="orthographicFront"/>
            <a:lightRig rig="soft" dir="t"/>
          </a:scene3d>
          <a:sp3d>
            <a:bevelT w="139700" h="139700" prst="divo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tx1"/>
                </a:solidFill>
                <a:latin typeface="Century" pitchFamily="18" charset="0"/>
              </a:rPr>
              <a:t>PRINSIP PERJALANAN DINAS</a:t>
            </a:r>
            <a:endParaRPr lang="en-US" sz="2000" dirty="0" smtClean="0">
              <a:solidFill>
                <a:schemeClr val="tx1"/>
              </a:solidFill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500174"/>
            <a:ext cx="8496300" cy="4808551"/>
          </a:xfr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b="1" dirty="0" smtClean="0">
                <a:solidFill>
                  <a:srgbClr val="002060"/>
                </a:solidFill>
                <a:latin typeface="Centaur" pitchFamily="18" charset="0"/>
              </a:rPr>
              <a:t>SURAT TUGAS;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sz="2400" b="1" dirty="0" smtClean="0">
              <a:solidFill>
                <a:srgbClr val="002060"/>
              </a:solidFill>
              <a:latin typeface="Centaur" pitchFamily="18" charset="0"/>
            </a:endParaRPr>
          </a:p>
          <a:p>
            <a:pPr marL="609600" indent="-609600"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1.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Surat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Tugas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diterbitkan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oleh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: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Kepala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Satuan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Kerja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/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Pejabat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EselonI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/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Pejabat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Eselon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II/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Atasan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langsung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pelaksana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perjalanan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dinas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,</a:t>
            </a:r>
          </a:p>
          <a:p>
            <a:pPr marL="609600" indent="-609600"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       SURAT TUGAS 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sedikitnya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mencantumkan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: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       -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Pemberian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tugas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oleh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Atasan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langsung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  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Dekan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/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Wadek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/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Kadep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/   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        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Sekdep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)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       -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Pelaksana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Tugas</a:t>
            </a:r>
            <a:endParaRPr lang="en-US" sz="2400" b="1" dirty="0" smtClean="0">
              <a:solidFill>
                <a:srgbClr val="002060"/>
              </a:solidFill>
              <a:latin typeface="Centaur" pitchFamily="18" charset="0"/>
            </a:endParaRP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       -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Waktu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Pelaksanaan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Tugas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;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dan</a:t>
            </a:r>
            <a:endParaRPr lang="en-US" sz="2400" b="1" dirty="0" smtClean="0">
              <a:solidFill>
                <a:srgbClr val="002060"/>
              </a:solidFill>
              <a:latin typeface="Centaur" pitchFamily="18" charset="0"/>
            </a:endParaRP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       -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Tempat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Pelaksanaan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Tugas</a:t>
            </a:r>
            <a:endParaRPr lang="en-US" sz="2400" b="1" dirty="0" smtClean="0">
              <a:solidFill>
                <a:srgbClr val="002060"/>
              </a:solidFill>
              <a:latin typeface="Centaur" pitchFamily="18" charset="0"/>
            </a:endParaRP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Tx/>
              <a:buAutoNum type="arabicPeriod" startAt="2"/>
              <a:defRPr/>
            </a:pP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Surat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Perjalanan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Dinas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(SPD)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dari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Atasan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langsung</a:t>
            </a:r>
            <a:endParaRPr lang="en-US" sz="2400" b="1" dirty="0" smtClean="0">
              <a:solidFill>
                <a:srgbClr val="002060"/>
              </a:solidFill>
              <a:latin typeface="Centaur" pitchFamily="18" charset="0"/>
            </a:endParaRP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None/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        (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Dekan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/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Wadek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/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Kadep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/</a:t>
            </a:r>
            <a:r>
              <a:rPr lang="en-US" sz="2400" b="1" dirty="0" err="1" smtClean="0">
                <a:solidFill>
                  <a:srgbClr val="002060"/>
                </a:solidFill>
                <a:latin typeface="Centaur" pitchFamily="18" charset="0"/>
              </a:rPr>
              <a:t>Sekdep</a:t>
            </a:r>
            <a:r>
              <a:rPr lang="en-US" sz="2400" b="1" dirty="0" smtClean="0">
                <a:solidFill>
                  <a:srgbClr val="002060"/>
                </a:solidFill>
                <a:latin typeface="Centaur" pitchFamily="18" charset="0"/>
              </a:rPr>
              <a:t>)</a:t>
            </a:r>
          </a:p>
        </p:txBody>
      </p:sp>
      <p:sp>
        <p:nvSpPr>
          <p:cNvPr id="23555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A9A886E9-2063-4330-9EF8-784C7AB866FC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88913"/>
            <a:ext cx="8501122" cy="1239823"/>
          </a:xfrm>
          <a:scene3d>
            <a:camera prst="orthographicFront"/>
            <a:lightRig rig="soft" dir="t"/>
          </a:scene3d>
          <a:sp3d>
            <a:bevelT w="101600" prst="riblet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1800" dirty="0" smtClean="0">
                <a:solidFill>
                  <a:schemeClr val="bg2">
                    <a:lumMod val="25000"/>
                  </a:schemeClr>
                </a:solidFill>
                <a:latin typeface="Centaur" pitchFamily="18" charset="0"/>
              </a:rPr>
              <a:t/>
            </a:r>
            <a:br>
              <a:rPr lang="en-US" sz="1800" dirty="0" smtClean="0">
                <a:solidFill>
                  <a:schemeClr val="bg2">
                    <a:lumMod val="25000"/>
                  </a:schemeClr>
                </a:solidFill>
                <a:latin typeface="Centaur" pitchFamily="18" charset="0"/>
              </a:rPr>
            </a:br>
            <a:r>
              <a:rPr lang="en-US" sz="1800" dirty="0" smtClean="0">
                <a:solidFill>
                  <a:schemeClr val="bg2">
                    <a:lumMod val="25000"/>
                  </a:schemeClr>
                </a:solidFill>
                <a:latin typeface="Centaur" pitchFamily="18" charset="0"/>
              </a:rPr>
              <a:t/>
            </a:r>
            <a:br>
              <a:rPr lang="en-US" sz="1800" dirty="0" smtClean="0">
                <a:solidFill>
                  <a:schemeClr val="bg2">
                    <a:lumMod val="25000"/>
                  </a:schemeClr>
                </a:solidFill>
                <a:latin typeface="Centaur" pitchFamily="18" charset="0"/>
              </a:rPr>
            </a:br>
            <a:r>
              <a:rPr lang="en-US" sz="1800" dirty="0" smtClean="0">
                <a:solidFill>
                  <a:srgbClr val="002060"/>
                </a:solidFill>
                <a:latin typeface="Centaur" pitchFamily="18" charset="0"/>
              </a:rPr>
              <a:t>PMK : 113/PMK.05/2012 </a:t>
            </a:r>
            <a:r>
              <a:rPr lang="en-US" sz="1800" dirty="0" err="1" smtClean="0">
                <a:solidFill>
                  <a:srgbClr val="002060"/>
                </a:solidFill>
                <a:latin typeface="Centaur" pitchFamily="18" charset="0"/>
              </a:rPr>
              <a:t>Tentang</a:t>
            </a:r>
            <a:r>
              <a:rPr lang="en-US" sz="1800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1800" dirty="0" err="1" smtClean="0">
                <a:solidFill>
                  <a:srgbClr val="002060"/>
                </a:solidFill>
                <a:latin typeface="Centaur" pitchFamily="18" charset="0"/>
              </a:rPr>
              <a:t>Perjalanan</a:t>
            </a:r>
            <a:r>
              <a:rPr lang="en-US" sz="1800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1800" dirty="0" err="1" smtClean="0">
                <a:solidFill>
                  <a:srgbClr val="002060"/>
                </a:solidFill>
                <a:latin typeface="Centaur" pitchFamily="18" charset="0"/>
              </a:rPr>
              <a:t>Dinas</a:t>
            </a:r>
            <a:r>
              <a:rPr lang="en-US" sz="1800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1800" dirty="0" err="1" smtClean="0">
                <a:solidFill>
                  <a:srgbClr val="002060"/>
                </a:solidFill>
                <a:latin typeface="Centaur" pitchFamily="18" charset="0"/>
              </a:rPr>
              <a:t>Dalam</a:t>
            </a:r>
            <a:r>
              <a:rPr lang="en-US" sz="1800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1800" dirty="0" err="1" smtClean="0">
                <a:solidFill>
                  <a:srgbClr val="002060"/>
                </a:solidFill>
                <a:latin typeface="Centaur" pitchFamily="18" charset="0"/>
              </a:rPr>
              <a:t>Negeri</a:t>
            </a:r>
            <a:r>
              <a:rPr lang="en-US" sz="3200" dirty="0" smtClean="0">
                <a:solidFill>
                  <a:srgbClr val="002060"/>
                </a:solidFill>
                <a:latin typeface="Centaur" pitchFamily="18" charset="0"/>
              </a:rPr>
              <a:t/>
            </a:r>
            <a:br>
              <a:rPr lang="en-US" sz="3200" dirty="0" smtClean="0">
                <a:solidFill>
                  <a:srgbClr val="002060"/>
                </a:solidFill>
                <a:latin typeface="Centaur" pitchFamily="18" charset="0"/>
              </a:rPr>
            </a:br>
            <a:r>
              <a:rPr lang="en-US" sz="3200" dirty="0" smtClean="0">
                <a:solidFill>
                  <a:srgbClr val="002060"/>
                </a:solidFill>
                <a:latin typeface="Centaur" pitchFamily="18" charset="0"/>
              </a:rPr>
              <a:t>PERJALANAN DINAS   </a:t>
            </a:r>
            <a:r>
              <a:rPr lang="en-US" sz="3200" dirty="0" err="1" smtClean="0">
                <a:solidFill>
                  <a:srgbClr val="002060"/>
                </a:solidFill>
                <a:latin typeface="Centaur" pitchFamily="18" charset="0"/>
              </a:rPr>
              <a:t>harus</a:t>
            </a:r>
            <a:r>
              <a:rPr lang="en-US" sz="3200" dirty="0" smtClean="0">
                <a:solidFill>
                  <a:srgbClr val="002060"/>
                </a:solidFill>
                <a:latin typeface="Centaur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Centaur" pitchFamily="18" charset="0"/>
              </a:rPr>
              <a:t>berdasarkan</a:t>
            </a:r>
            <a:r>
              <a:rPr lang="en-US" sz="3200" dirty="0" smtClean="0">
                <a:solidFill>
                  <a:schemeClr val="tx1"/>
                </a:solidFill>
                <a:latin typeface="Centaur" pitchFamily="18" charset="0"/>
              </a:rPr>
              <a:t/>
            </a:r>
            <a:br>
              <a:rPr lang="en-US" sz="3200" dirty="0" smtClean="0">
                <a:solidFill>
                  <a:schemeClr val="tx1"/>
                </a:solidFill>
                <a:latin typeface="Centaur" pitchFamily="18" charset="0"/>
              </a:rPr>
            </a:br>
            <a:endParaRPr lang="en-US" sz="3200" dirty="0" smtClean="0">
              <a:solidFill>
                <a:schemeClr val="tx1"/>
              </a:solidFill>
              <a:latin typeface="Centaur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1928802"/>
            <a:ext cx="8358018" cy="4092486"/>
          </a:xfr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514350" indent="-514350" algn="just" eaLnBrk="1" fontAlgn="auto" hangingPunct="1">
              <a:spcAft>
                <a:spcPts val="0"/>
              </a:spcAft>
              <a:buNone/>
              <a:defRPr/>
            </a:pPr>
            <a:endParaRPr lang="en-US" sz="3000" b="1" dirty="0" smtClean="0">
              <a:solidFill>
                <a:schemeClr val="bg2">
                  <a:lumMod val="25000"/>
                </a:schemeClr>
              </a:solidFill>
              <a:latin typeface="Century" pitchFamily="18" charset="0"/>
            </a:endParaRPr>
          </a:p>
          <a:p>
            <a:pPr marL="514350" indent="-514350" algn="just" eaLnBrk="1" fontAlgn="auto" hangingPunct="1">
              <a:spcAft>
                <a:spcPts val="0"/>
              </a:spcAft>
              <a:buNone/>
              <a:defRPr/>
            </a:pPr>
            <a:r>
              <a:rPr lang="en-US" sz="3000" b="1" dirty="0" smtClean="0">
                <a:solidFill>
                  <a:srgbClr val="002060"/>
                </a:solidFill>
                <a:latin typeface="Century" pitchFamily="18" charset="0"/>
              </a:rPr>
              <a:t>1. </a:t>
            </a:r>
            <a:r>
              <a:rPr lang="id-ID" sz="3000" b="1" dirty="0" smtClean="0">
                <a:solidFill>
                  <a:srgbClr val="002060"/>
                </a:solidFill>
                <a:latin typeface="Century" pitchFamily="18" charset="0"/>
              </a:rPr>
              <a:t>Uang Harian</a:t>
            </a:r>
            <a:endParaRPr lang="en-US" sz="3000" b="1" dirty="0" smtClean="0">
              <a:solidFill>
                <a:srgbClr val="002060"/>
              </a:solidFill>
              <a:latin typeface="Century" pitchFamily="18" charset="0"/>
            </a:endParaRPr>
          </a:p>
          <a:p>
            <a:pPr marL="514350" indent="-514350" algn="just" eaLnBrk="1" fontAlgn="auto" hangingPunct="1">
              <a:spcAft>
                <a:spcPts val="0"/>
              </a:spcAft>
              <a:buFont typeface="Wingdings 2" pitchFamily="18" charset="2"/>
              <a:buAutoNum type="arabicPeriod"/>
              <a:defRPr/>
            </a:pPr>
            <a:endParaRPr lang="en-US" sz="3000" b="1" dirty="0" smtClean="0">
              <a:solidFill>
                <a:srgbClr val="002060"/>
              </a:solidFill>
              <a:latin typeface="Century" pitchFamily="18" charset="0"/>
            </a:endParaRPr>
          </a:p>
          <a:p>
            <a:pPr marL="514350" indent="-514350" algn="just" eaLnBrk="1" fontAlgn="auto" hangingPunct="1">
              <a:spcAft>
                <a:spcPts val="0"/>
              </a:spcAft>
              <a:buNone/>
              <a:defRPr/>
            </a:pPr>
            <a:r>
              <a:rPr lang="en-US" sz="3000" b="1" dirty="0" smtClean="0">
                <a:solidFill>
                  <a:srgbClr val="002060"/>
                </a:solidFill>
                <a:latin typeface="Century" pitchFamily="18" charset="0"/>
              </a:rPr>
              <a:t>2. </a:t>
            </a:r>
            <a:r>
              <a:rPr lang="id-ID" sz="3000" b="1" dirty="0" smtClean="0">
                <a:solidFill>
                  <a:srgbClr val="002060"/>
                </a:solidFill>
                <a:latin typeface="Century" pitchFamily="18" charset="0"/>
              </a:rPr>
              <a:t>Biaya Transport</a:t>
            </a:r>
            <a:endParaRPr lang="en-US" sz="3000" b="1" dirty="0" smtClean="0">
              <a:solidFill>
                <a:srgbClr val="002060"/>
              </a:solidFill>
              <a:latin typeface="Century" pitchFamily="18" charset="0"/>
            </a:endParaRPr>
          </a:p>
          <a:p>
            <a:pPr marL="514350" indent="-514350" algn="just" eaLnBrk="1" fontAlgn="auto" hangingPunct="1">
              <a:spcAft>
                <a:spcPts val="0"/>
              </a:spcAft>
              <a:buFont typeface="Wingdings 2" pitchFamily="18" charset="2"/>
              <a:buAutoNum type="arabicPeriod"/>
              <a:defRPr/>
            </a:pPr>
            <a:endParaRPr lang="en-US" sz="3000" b="1" dirty="0" smtClean="0">
              <a:solidFill>
                <a:srgbClr val="002060"/>
              </a:solidFill>
              <a:latin typeface="Century" pitchFamily="18" charset="0"/>
            </a:endParaRPr>
          </a:p>
          <a:p>
            <a:pPr marL="514350" indent="-514350" algn="just" eaLnBrk="1" fontAlgn="auto" hangingPunct="1">
              <a:spcAft>
                <a:spcPts val="0"/>
              </a:spcAft>
              <a:buNone/>
              <a:defRPr/>
            </a:pPr>
            <a:r>
              <a:rPr lang="en-US" sz="3000" b="1" dirty="0" smtClean="0">
                <a:solidFill>
                  <a:srgbClr val="002060"/>
                </a:solidFill>
                <a:latin typeface="Century" pitchFamily="18" charset="0"/>
              </a:rPr>
              <a:t>3. </a:t>
            </a:r>
            <a:r>
              <a:rPr lang="id-ID" sz="3000" b="1" dirty="0" smtClean="0">
                <a:solidFill>
                  <a:srgbClr val="002060"/>
                </a:solidFill>
                <a:latin typeface="Century" pitchFamily="18" charset="0"/>
              </a:rPr>
              <a:t>Biaya Penginapan</a:t>
            </a:r>
            <a:endParaRPr lang="en-US" sz="3000" b="1" dirty="0" smtClean="0">
              <a:solidFill>
                <a:srgbClr val="002060"/>
              </a:solidFill>
              <a:latin typeface="Century" pitchFamily="18" charset="0"/>
            </a:endParaRPr>
          </a:p>
          <a:p>
            <a:pPr marL="514350" indent="-514350" algn="just" eaLnBrk="1" fontAlgn="auto" hangingPunct="1">
              <a:spcAft>
                <a:spcPts val="0"/>
              </a:spcAft>
              <a:buNone/>
              <a:defRPr/>
            </a:pPr>
            <a:endParaRPr lang="en-US" sz="3000" b="1" dirty="0" smtClean="0">
              <a:solidFill>
                <a:srgbClr val="002060"/>
              </a:solidFill>
              <a:latin typeface="Century" pitchFamily="18" charset="0"/>
            </a:endParaRPr>
          </a:p>
          <a:p>
            <a:pPr marL="514350" indent="-514350" algn="just" eaLnBrk="1" fontAlgn="auto" hangingPunct="1">
              <a:spcAft>
                <a:spcPts val="0"/>
              </a:spcAft>
              <a:buNone/>
              <a:defRPr/>
            </a:pPr>
            <a:r>
              <a:rPr lang="en-US" sz="3000" b="1" dirty="0" smtClean="0">
                <a:solidFill>
                  <a:srgbClr val="002060"/>
                </a:solidFill>
                <a:latin typeface="Century" pitchFamily="18" charset="0"/>
              </a:rPr>
              <a:t>4. </a:t>
            </a:r>
            <a:r>
              <a:rPr lang="id-ID" sz="3000" b="1" dirty="0" smtClean="0">
                <a:solidFill>
                  <a:srgbClr val="002060"/>
                </a:solidFill>
                <a:latin typeface="Century" pitchFamily="18" charset="0"/>
              </a:rPr>
              <a:t>Sewa Kendaraan dinas</a:t>
            </a:r>
            <a:endParaRPr lang="en-US" sz="3000" b="1" dirty="0" smtClean="0">
              <a:solidFill>
                <a:srgbClr val="002060"/>
              </a:solidFill>
              <a:latin typeface="Century" pitchFamily="18" charset="0"/>
            </a:endParaRPr>
          </a:p>
          <a:p>
            <a:pPr marL="514350" indent="-514350" algn="just" eaLnBrk="1" fontAlgn="auto" hangingPunct="1">
              <a:spcAft>
                <a:spcPts val="0"/>
              </a:spcAft>
              <a:buFont typeface="Wingdings 2" pitchFamily="18" charset="2"/>
              <a:buAutoNum type="arabicPeriod"/>
              <a:defRPr/>
            </a:pPr>
            <a:endParaRPr lang="en-US" sz="3000" dirty="0" smtClean="0">
              <a:solidFill>
                <a:srgbClr val="0099FF"/>
              </a:solidFill>
              <a:latin typeface="Arial" charset="0"/>
            </a:endParaRPr>
          </a:p>
          <a:p>
            <a:pPr marL="514350" indent="-514350" algn="just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en-US" sz="3000" dirty="0" smtClean="0">
              <a:solidFill>
                <a:srgbClr val="0099FF"/>
              </a:solidFill>
              <a:latin typeface="Arial" charset="0"/>
            </a:endParaRPr>
          </a:p>
          <a:p>
            <a:pPr marL="442913" indent="-442913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3000" dirty="0" smtClean="0">
                <a:solidFill>
                  <a:srgbClr val="0099FF"/>
                </a:solidFill>
                <a:latin typeface="Arial" charset="0"/>
              </a:rPr>
              <a:t> </a:t>
            </a:r>
          </a:p>
          <a:p>
            <a:pPr marL="442913" indent="-442913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en-US" sz="3000" dirty="0" smtClean="0">
              <a:solidFill>
                <a:srgbClr val="0099FF"/>
              </a:solidFill>
              <a:latin typeface="Arial" charset="0"/>
            </a:endParaRPr>
          </a:p>
        </p:txBody>
      </p:sp>
      <p:sp>
        <p:nvSpPr>
          <p:cNvPr id="2457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85F13496-E6B2-4E0F-A69F-38B463396CAC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548680"/>
            <a:ext cx="8280920" cy="1296144"/>
          </a:xfrm>
          <a:scene3d>
            <a:camera prst="orthographicFront"/>
            <a:lightRig rig="soft" dir="t"/>
          </a:scene3d>
          <a:sp3d>
            <a:bevelT w="101600" prst="rible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d-ID" sz="2400" dirty="0" smtClean="0">
                <a:solidFill>
                  <a:schemeClr val="bg2">
                    <a:lumMod val="25000"/>
                  </a:schemeClr>
                </a:solidFill>
                <a:latin typeface="Century" pitchFamily="18" charset="0"/>
              </a:rPr>
              <a:t>Komponen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Century" pitchFamily="18" charset="0"/>
              </a:rPr>
              <a:t>Biaya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Century" pitchFamily="18" charset="0"/>
              </a:rPr>
              <a:t>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Century" pitchFamily="18" charset="0"/>
              </a:rPr>
              <a:t>Perjalanan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Century" pitchFamily="18" charset="0"/>
              </a:rPr>
              <a:t>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Century" pitchFamily="18" charset="0"/>
              </a:rPr>
              <a:t>dinas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Century" pitchFamily="18" charset="0"/>
              </a:rPr>
              <a:t>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Century" pitchFamily="18" charset="0"/>
              </a:rPr>
              <a:t>terdiri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Century" pitchFamily="18" charset="0"/>
              </a:rPr>
              <a:t>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Century" pitchFamily="18" charset="0"/>
              </a:rPr>
              <a:t>dar</a:t>
            </a:r>
            <a:r>
              <a:rPr lang="id-ID" sz="2400" dirty="0" smtClean="0">
                <a:solidFill>
                  <a:schemeClr val="bg2">
                    <a:lumMod val="25000"/>
                  </a:schemeClr>
                </a:solidFill>
                <a:latin typeface="Century" pitchFamily="18" charset="0"/>
              </a:rPr>
              <a:t>i;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Century" pitchFamily="18" charset="0"/>
              </a:rPr>
              <a:t/>
            </a:r>
            <a:b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Century" pitchFamily="18" charset="0"/>
              </a:rPr>
            </a:br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Century" pitchFamily="18" charset="0"/>
              </a:rPr>
              <a:t>PMK: 113/PMK.05/2012 TENTANG </a:t>
            </a:r>
            <a:r>
              <a:rPr lang="en-US" sz="1400" dirty="0" err="1" smtClean="0">
                <a:solidFill>
                  <a:schemeClr val="bg2">
                    <a:lumMod val="25000"/>
                  </a:schemeClr>
                </a:solidFill>
                <a:latin typeface="Century" pitchFamily="18" charset="0"/>
              </a:rPr>
              <a:t>Perjalanan</a:t>
            </a:r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Century" pitchFamily="18" charset="0"/>
              </a:rPr>
              <a:t> </a:t>
            </a:r>
            <a:r>
              <a:rPr lang="en-US" sz="1400" dirty="0" err="1" smtClean="0">
                <a:solidFill>
                  <a:schemeClr val="bg2">
                    <a:lumMod val="25000"/>
                  </a:schemeClr>
                </a:solidFill>
                <a:latin typeface="Century" pitchFamily="18" charset="0"/>
              </a:rPr>
              <a:t>Dinas</a:t>
            </a:r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Century" pitchFamily="18" charset="0"/>
              </a:rPr>
              <a:t> </a:t>
            </a:r>
            <a:r>
              <a:rPr lang="en-US" sz="1400" dirty="0" err="1" smtClean="0">
                <a:solidFill>
                  <a:schemeClr val="bg2">
                    <a:lumMod val="25000"/>
                  </a:schemeClr>
                </a:solidFill>
                <a:latin typeface="Century" pitchFamily="18" charset="0"/>
              </a:rPr>
              <a:t>Dalam</a:t>
            </a:r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Century" pitchFamily="18" charset="0"/>
              </a:rPr>
              <a:t> </a:t>
            </a:r>
            <a:r>
              <a:rPr lang="en-US" sz="1400" dirty="0" err="1" smtClean="0">
                <a:solidFill>
                  <a:schemeClr val="bg2">
                    <a:lumMod val="25000"/>
                  </a:schemeClr>
                </a:solidFill>
                <a:latin typeface="Century" pitchFamily="18" charset="0"/>
              </a:rPr>
              <a:t>Negeri</a:t>
            </a:r>
            <a:endParaRPr lang="en-US" sz="1400" dirty="0" smtClean="0">
              <a:solidFill>
                <a:schemeClr val="bg2">
                  <a:lumMod val="25000"/>
                </a:schemeClr>
              </a:solidFill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125538"/>
            <a:ext cx="8280400" cy="4970462"/>
          </a:xfr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42913" indent="-442913" algn="just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3100" dirty="0" smtClean="0">
                <a:solidFill>
                  <a:srgbClr val="0099FF"/>
                </a:solidFill>
                <a:latin typeface="Arial" charset="0"/>
              </a:rPr>
              <a:t> 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1.Uang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harian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perjalanan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dinas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dalam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negari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merupakan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penggantian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biaya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keperluan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sehari-hari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pegawai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negeri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/non PNS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dalam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menjalankan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perintah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perjalanan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dinas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di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dalam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negeri</a:t>
            </a:r>
            <a:endParaRPr lang="en-US" sz="3100" dirty="0" smtClean="0">
              <a:solidFill>
                <a:srgbClr val="002060"/>
              </a:solidFill>
              <a:latin typeface="Century" pitchFamily="18" charset="0"/>
            </a:endParaRPr>
          </a:p>
          <a:p>
            <a:pPr marL="442913" indent="-442913" algn="just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  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Uang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harian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diberikan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sesuai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standar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biaya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umum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(SBU)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merupakan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batas</a:t>
            </a:r>
            <a:r>
              <a:rPr lang="en-US" sz="31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en-US" sz="3100" dirty="0" err="1" smtClean="0">
                <a:solidFill>
                  <a:srgbClr val="002060"/>
                </a:solidFill>
                <a:latin typeface="Century" pitchFamily="18" charset="0"/>
              </a:rPr>
              <a:t>tertinggi</a:t>
            </a:r>
            <a:endParaRPr lang="en-US" sz="3100" dirty="0" smtClean="0">
              <a:solidFill>
                <a:srgbClr val="002060"/>
              </a:solidFill>
              <a:latin typeface="Century" pitchFamily="18" charset="0"/>
            </a:endParaRPr>
          </a:p>
          <a:p>
            <a:pPr marL="442913" indent="-442913" algn="just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en-US" sz="3100" dirty="0" smtClean="0">
              <a:solidFill>
                <a:srgbClr val="0099FF"/>
              </a:solidFill>
              <a:latin typeface="Arial" charset="0"/>
            </a:endParaRPr>
          </a:p>
        </p:txBody>
      </p:sp>
      <p:sp>
        <p:nvSpPr>
          <p:cNvPr id="2560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FB59A5E3-5317-4E50-B34E-FCE0CB449621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301625"/>
            <a:ext cx="8280920" cy="679450"/>
          </a:xfrm>
          <a:scene3d>
            <a:camera prst="orthographicFront"/>
            <a:lightRig rig="soft" dir="t"/>
          </a:scene3d>
          <a:sp3d>
            <a:bevelT w="101600" prst="rible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  <a:latin typeface="Centaur" pitchFamily="18" charset="0"/>
              </a:rPr>
              <a:t>UANG   HARIAN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214313"/>
            <a:ext cx="8134350" cy="6022999"/>
          </a:xfrm>
          <a:scene3d>
            <a:camera prst="orthographicFront"/>
            <a:lightRig rig="sof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100" dirty="0" smtClean="0">
                <a:solidFill>
                  <a:srgbClr val="002060"/>
                </a:solidFill>
                <a:latin typeface="Centaur" pitchFamily="18" charset="0"/>
              </a:rPr>
              <a:t>DASAR</a:t>
            </a:r>
            <a:r>
              <a:rPr lang="en-US" sz="3600" dirty="0" smtClean="0">
                <a:solidFill>
                  <a:srgbClr val="002060"/>
                </a:solidFill>
                <a:latin typeface="Centaur" pitchFamily="18" charset="0"/>
              </a:rPr>
              <a:t/>
            </a:r>
            <a:br>
              <a:rPr lang="en-US" sz="3600" dirty="0" smtClean="0">
                <a:solidFill>
                  <a:srgbClr val="002060"/>
                </a:solidFill>
                <a:latin typeface="Centaur" pitchFamily="18" charset="0"/>
              </a:rPr>
            </a:br>
            <a:r>
              <a:rPr lang="id-ID" sz="3600" dirty="0" smtClean="0">
                <a:solidFill>
                  <a:srgbClr val="002060"/>
                </a:solidFill>
                <a:latin typeface="Centaur" pitchFamily="18" charset="0"/>
              </a:rPr>
              <a:t/>
            </a:r>
            <a:br>
              <a:rPr lang="id-ID" sz="3600" dirty="0" smtClean="0">
                <a:solidFill>
                  <a:srgbClr val="002060"/>
                </a:solidFill>
                <a:latin typeface="Centaur" pitchFamily="18" charset="0"/>
              </a:rPr>
            </a:b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entaur" pitchFamily="18" charset="0"/>
              </a:rPr>
              <a:t>1.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Undang-undang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No. 17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Tahun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2003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tentang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Keuangan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Negara</a:t>
            </a:r>
            <a:b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2.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Undang-undang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No l.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Tahun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2004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tentang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Perbendaharaan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Negara </a:t>
            </a:r>
            <a:b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3.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Undang-undang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No.19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Tahun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2012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tentang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APBN</a:t>
            </a:r>
            <a:b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4.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Perpres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No.70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Tahun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2012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tentang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Pengadaan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Barang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/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Jasa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5.Peraturan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Pemerintah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 No. 24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Tahun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2005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Tentang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Standar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 </a:t>
            </a:r>
            <a:b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  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Akuntansi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Pemerintah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6.PMK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Nomor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: 53/PMK.02/2014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tentang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Standar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Biaya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entaur" pitchFamily="18" charset="0"/>
              </a:rPr>
              <a:t>Masukan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TA   </a:t>
            </a:r>
            <a:b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>   2015</a:t>
            </a:r>
            <a:r>
              <a:rPr lang="id-ID" sz="2000" dirty="0" smtClean="0">
                <a:solidFill>
                  <a:schemeClr val="tx1"/>
                </a:solidFill>
                <a:latin typeface="Centaur" pitchFamily="18" charset="0"/>
              </a:rPr>
              <a:t/>
            </a:r>
            <a:br>
              <a:rPr lang="id-ID" sz="20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id-ID" sz="2000" dirty="0" smtClean="0">
                <a:solidFill>
                  <a:schemeClr val="tx1"/>
                </a:solidFill>
                <a:latin typeface="Centaur" pitchFamily="18" charset="0"/>
              </a:rPr>
              <a:t>7. Undang-undang No 15 Tahun 2004 tentang Pemeriksaan Pengelolaan    </a:t>
            </a:r>
            <a:br>
              <a:rPr lang="id-ID" sz="20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id-ID" sz="2000" dirty="0" smtClean="0">
                <a:solidFill>
                  <a:schemeClr val="tx1"/>
                </a:solidFill>
                <a:latin typeface="Centaur" pitchFamily="18" charset="0"/>
              </a:rPr>
              <a:t>    Keuangan &amp; Tanggung Jawab Keuangan Negara</a:t>
            </a: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Centaur" pitchFamily="18" charset="0"/>
              </a:rPr>
            </a:br>
            <a:endParaRPr lang="en-US" sz="2000" dirty="0" smtClean="0">
              <a:solidFill>
                <a:schemeClr val="tx1"/>
              </a:solidFill>
              <a:latin typeface="Centaur" pitchFamily="18" charset="0"/>
            </a:endParaRPr>
          </a:p>
        </p:txBody>
      </p:sp>
      <p:sp>
        <p:nvSpPr>
          <p:cNvPr id="10243" name="Rectangle 139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F8231EC-4EBB-4B27-86A9-454B1C100100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>
          <a:xfrm>
            <a:off x="142844" y="692150"/>
            <a:ext cx="8858312" cy="5808684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442913" indent="-442913" eaLnBrk="1" hangingPunct="1">
              <a:buFont typeface="Wingdings 2" pitchFamily="18" charset="2"/>
              <a:buNone/>
            </a:pP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2. UANG TRANSPORT:</a:t>
            </a:r>
          </a:p>
          <a:p>
            <a:pPr marL="442913" indent="-442913" eaLnBrk="1" hangingPunct="1">
              <a:buFont typeface="Wingdings 2" pitchFamily="18" charset="2"/>
              <a:buNone/>
            </a:pP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   a.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Tiket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pesawat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/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kereta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api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/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kapal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laut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(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atcost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) </a:t>
            </a:r>
          </a:p>
          <a:p>
            <a:pPr marL="442913" indent="-442913" eaLnBrk="1" hangingPunct="1">
              <a:buFont typeface="Wingdings 2" pitchFamily="18" charset="2"/>
              <a:buNone/>
            </a:pP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   b.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Perjalanan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dari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tempat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kedudukan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sampai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    </a:t>
            </a:r>
          </a:p>
          <a:p>
            <a:pPr marL="442913" indent="-442913" eaLnBrk="1" hangingPunct="1">
              <a:buFont typeface="Wingdings 2" pitchFamily="18" charset="2"/>
              <a:buNone/>
            </a:pP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      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dgn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tempat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keberangkatan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dan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kepulangan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  </a:t>
            </a:r>
          </a:p>
          <a:p>
            <a:pPr marL="442913" indent="-442913" eaLnBrk="1" hangingPunct="1">
              <a:buFont typeface="Wingdings 2" pitchFamily="18" charset="2"/>
              <a:buNone/>
            </a:pP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      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termasuk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biaya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ke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terminal bus/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stasiun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/</a:t>
            </a:r>
            <a:r>
              <a:rPr lang="en-US" sz="2800" dirty="0" err="1" smtClean="0">
                <a:solidFill>
                  <a:schemeClr val="tx1"/>
                </a:solidFill>
                <a:latin typeface="Century" pitchFamily="18" charset="0"/>
              </a:rPr>
              <a:t>bandar</a:t>
            </a: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 </a:t>
            </a:r>
          </a:p>
          <a:p>
            <a:pPr marL="442913" indent="-442913" eaLnBrk="1" hangingPunct="1">
              <a:buFont typeface="Wingdings 2" pitchFamily="18" charset="2"/>
              <a:buNone/>
            </a:pP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        </a:t>
            </a:r>
            <a:r>
              <a:rPr lang="en-US" sz="2800" i="1" dirty="0" err="1" smtClean="0">
                <a:solidFill>
                  <a:schemeClr val="accent2"/>
                </a:solidFill>
                <a:latin typeface="Century" pitchFamily="18" charset="0"/>
              </a:rPr>
              <a:t>Biaya</a:t>
            </a:r>
            <a:r>
              <a:rPr lang="en-US" sz="2800" i="1" dirty="0" smtClean="0">
                <a:solidFill>
                  <a:schemeClr val="accent2"/>
                </a:solidFill>
                <a:latin typeface="Century" pitchFamily="18" charset="0"/>
              </a:rPr>
              <a:t> </a:t>
            </a:r>
            <a:r>
              <a:rPr lang="en-US" sz="2800" i="1" dirty="0" err="1" smtClean="0">
                <a:solidFill>
                  <a:schemeClr val="accent2"/>
                </a:solidFill>
                <a:latin typeface="Century" pitchFamily="18" charset="0"/>
              </a:rPr>
              <a:t>ini</a:t>
            </a:r>
            <a:r>
              <a:rPr lang="en-US" sz="2800" i="1" dirty="0" smtClean="0">
                <a:solidFill>
                  <a:schemeClr val="accent2"/>
                </a:solidFill>
                <a:latin typeface="Century" pitchFamily="18" charset="0"/>
              </a:rPr>
              <a:t> </a:t>
            </a:r>
            <a:r>
              <a:rPr lang="en-US" sz="2800" i="1" dirty="0" err="1" smtClean="0">
                <a:solidFill>
                  <a:schemeClr val="accent2"/>
                </a:solidFill>
                <a:latin typeface="Century" pitchFamily="18" charset="0"/>
              </a:rPr>
              <a:t>diberikan</a:t>
            </a:r>
            <a:r>
              <a:rPr lang="en-US" sz="2800" i="1" dirty="0" smtClean="0">
                <a:solidFill>
                  <a:schemeClr val="accent2"/>
                </a:solidFill>
                <a:latin typeface="Century" pitchFamily="18" charset="0"/>
              </a:rPr>
              <a:t> at cost </a:t>
            </a:r>
            <a:r>
              <a:rPr lang="en-US" sz="2800" i="1" dirty="0" err="1" smtClean="0">
                <a:solidFill>
                  <a:schemeClr val="accent2"/>
                </a:solidFill>
                <a:latin typeface="Century" pitchFamily="18" charset="0"/>
              </a:rPr>
              <a:t>sesuai</a:t>
            </a:r>
            <a:r>
              <a:rPr lang="en-US" sz="2800" i="1" dirty="0" smtClean="0">
                <a:solidFill>
                  <a:schemeClr val="accent2"/>
                </a:solidFill>
                <a:latin typeface="Century" pitchFamily="18" charset="0"/>
              </a:rPr>
              <a:t> </a:t>
            </a:r>
            <a:r>
              <a:rPr lang="en-US" sz="2800" i="1" dirty="0" err="1" smtClean="0">
                <a:solidFill>
                  <a:schemeClr val="accent2"/>
                </a:solidFill>
                <a:latin typeface="Century" pitchFamily="18" charset="0"/>
              </a:rPr>
              <a:t>dengan</a:t>
            </a:r>
            <a:r>
              <a:rPr lang="en-US" sz="2800" i="1" dirty="0" smtClean="0">
                <a:solidFill>
                  <a:schemeClr val="accent2"/>
                </a:solidFill>
                <a:latin typeface="Century" pitchFamily="18" charset="0"/>
              </a:rPr>
              <a:t> </a:t>
            </a:r>
            <a:r>
              <a:rPr lang="en-US" sz="2800" i="1" dirty="0" err="1" smtClean="0">
                <a:solidFill>
                  <a:schemeClr val="accent2"/>
                </a:solidFill>
                <a:latin typeface="Century" pitchFamily="18" charset="0"/>
              </a:rPr>
              <a:t>bukti</a:t>
            </a:r>
            <a:r>
              <a:rPr lang="en-US" sz="2800" i="1" dirty="0" smtClean="0">
                <a:solidFill>
                  <a:schemeClr val="accent2"/>
                </a:solidFill>
                <a:latin typeface="Century" pitchFamily="18" charset="0"/>
              </a:rPr>
              <a:t>  </a:t>
            </a:r>
          </a:p>
          <a:p>
            <a:pPr marL="442913" indent="-442913" eaLnBrk="1" hangingPunct="1">
              <a:buFont typeface="Wingdings 2" pitchFamily="18" charset="2"/>
              <a:buNone/>
            </a:pPr>
            <a:r>
              <a:rPr lang="en-US" sz="2800" i="1" dirty="0" smtClean="0">
                <a:solidFill>
                  <a:schemeClr val="accent2"/>
                </a:solidFill>
                <a:latin typeface="Century" pitchFamily="18" charset="0"/>
              </a:rPr>
              <a:t>        </a:t>
            </a:r>
            <a:r>
              <a:rPr lang="en-US" sz="2800" i="1" dirty="0" err="1" smtClean="0">
                <a:solidFill>
                  <a:schemeClr val="accent2"/>
                </a:solidFill>
                <a:latin typeface="Century" pitchFamily="18" charset="0"/>
              </a:rPr>
              <a:t>pengeluaran</a:t>
            </a:r>
            <a:r>
              <a:rPr lang="en-US" sz="2800" i="1" dirty="0" smtClean="0">
                <a:solidFill>
                  <a:schemeClr val="accent2"/>
                </a:solidFill>
                <a:latin typeface="Century" pitchFamily="18" charset="0"/>
              </a:rPr>
              <a:t>(</a:t>
            </a:r>
            <a:r>
              <a:rPr lang="en-US" sz="2800" i="1" dirty="0" err="1" smtClean="0">
                <a:solidFill>
                  <a:schemeClr val="accent2"/>
                </a:solidFill>
                <a:latin typeface="Century" pitchFamily="18" charset="0"/>
              </a:rPr>
              <a:t>bukti-bukti</a:t>
            </a:r>
            <a:r>
              <a:rPr lang="en-US" sz="2800" i="1" dirty="0" smtClean="0">
                <a:solidFill>
                  <a:schemeClr val="accent2"/>
                </a:solidFill>
                <a:latin typeface="Century" pitchFamily="18" charset="0"/>
              </a:rPr>
              <a:t> </a:t>
            </a:r>
            <a:r>
              <a:rPr lang="en-US" sz="2800" i="1" dirty="0" err="1" smtClean="0">
                <a:solidFill>
                  <a:schemeClr val="accent2"/>
                </a:solidFill>
                <a:latin typeface="Century" pitchFamily="18" charset="0"/>
              </a:rPr>
              <a:t>tersebut</a:t>
            </a:r>
            <a:r>
              <a:rPr lang="en-US" sz="2800" i="1" dirty="0" smtClean="0">
                <a:solidFill>
                  <a:schemeClr val="accent2"/>
                </a:solidFill>
                <a:latin typeface="Century" pitchFamily="18" charset="0"/>
              </a:rPr>
              <a:t> </a:t>
            </a:r>
            <a:r>
              <a:rPr lang="en-US" sz="2800" i="1" dirty="0" err="1" smtClean="0">
                <a:solidFill>
                  <a:schemeClr val="accent2"/>
                </a:solidFill>
                <a:latin typeface="Century" pitchFamily="18" charset="0"/>
              </a:rPr>
              <a:t>sebagai</a:t>
            </a:r>
            <a:r>
              <a:rPr lang="en-US" sz="2800" i="1" dirty="0" smtClean="0">
                <a:solidFill>
                  <a:schemeClr val="accent2"/>
                </a:solidFill>
                <a:latin typeface="Century" pitchFamily="18" charset="0"/>
              </a:rPr>
              <a:t>  </a:t>
            </a:r>
          </a:p>
          <a:p>
            <a:pPr marL="442913" indent="-442913" eaLnBrk="1" hangingPunct="1">
              <a:buFont typeface="Wingdings 2" pitchFamily="18" charset="2"/>
              <a:buNone/>
            </a:pPr>
            <a:r>
              <a:rPr lang="en-US" sz="2800" i="1" dirty="0" smtClean="0">
                <a:solidFill>
                  <a:schemeClr val="accent2"/>
                </a:solidFill>
                <a:latin typeface="Century" pitchFamily="18" charset="0"/>
              </a:rPr>
              <a:t>        </a:t>
            </a:r>
            <a:r>
              <a:rPr lang="en-US" sz="2800" i="1" dirty="0" err="1" smtClean="0">
                <a:solidFill>
                  <a:schemeClr val="accent2"/>
                </a:solidFill>
                <a:latin typeface="Century" pitchFamily="18" charset="0"/>
              </a:rPr>
              <a:t>dokumen</a:t>
            </a:r>
            <a:r>
              <a:rPr lang="en-US" sz="2800" i="1" dirty="0" smtClean="0">
                <a:solidFill>
                  <a:schemeClr val="accent2"/>
                </a:solidFill>
                <a:latin typeface="Century" pitchFamily="18" charset="0"/>
              </a:rPr>
              <a:t> </a:t>
            </a:r>
            <a:r>
              <a:rPr lang="en-US" sz="2800" i="1" dirty="0" err="1" smtClean="0">
                <a:solidFill>
                  <a:schemeClr val="accent2"/>
                </a:solidFill>
                <a:latin typeface="Century" pitchFamily="18" charset="0"/>
              </a:rPr>
              <a:t>administrasi</a:t>
            </a:r>
            <a:r>
              <a:rPr lang="en-US" sz="2800" i="1" dirty="0" smtClean="0">
                <a:solidFill>
                  <a:schemeClr val="accent2"/>
                </a:solidFill>
                <a:latin typeface="Century" pitchFamily="18" charset="0"/>
              </a:rPr>
              <a:t> </a:t>
            </a:r>
            <a:r>
              <a:rPr lang="en-US" sz="2800" i="1" dirty="0" err="1" smtClean="0">
                <a:solidFill>
                  <a:schemeClr val="accent2"/>
                </a:solidFill>
                <a:latin typeface="Century" pitchFamily="18" charset="0"/>
              </a:rPr>
              <a:t>laporan</a:t>
            </a:r>
            <a:r>
              <a:rPr lang="en-US" sz="2800" i="1" dirty="0" smtClean="0">
                <a:solidFill>
                  <a:schemeClr val="accent2"/>
                </a:solidFill>
                <a:latin typeface="Century" pitchFamily="18" charset="0"/>
              </a:rPr>
              <a:t> </a:t>
            </a:r>
            <a:r>
              <a:rPr lang="en-US" sz="2800" i="1" dirty="0" err="1" smtClean="0">
                <a:solidFill>
                  <a:schemeClr val="accent2"/>
                </a:solidFill>
                <a:latin typeface="Century" pitchFamily="18" charset="0"/>
              </a:rPr>
              <a:t>keuangan</a:t>
            </a:r>
            <a:r>
              <a:rPr lang="en-US" sz="2800" i="1" dirty="0" smtClean="0">
                <a:solidFill>
                  <a:schemeClr val="accent2"/>
                </a:solidFill>
                <a:latin typeface="Century" pitchFamily="18" charset="0"/>
              </a:rPr>
              <a:t>/SPJ)</a:t>
            </a:r>
          </a:p>
          <a:p>
            <a:pPr marL="442913" indent="-442913" eaLnBrk="1" hangingPunct="1">
              <a:buFont typeface="Wingdings 2" pitchFamily="18" charset="2"/>
              <a:buNone/>
            </a:pPr>
            <a:r>
              <a:rPr lang="en-US" sz="2800" i="1" dirty="0" smtClean="0">
                <a:solidFill>
                  <a:schemeClr val="accent2"/>
                </a:solidFill>
                <a:latin typeface="Century" pitchFamily="18" charset="0"/>
              </a:rPr>
              <a:t>    </a:t>
            </a:r>
            <a:r>
              <a:rPr lang="en-US" sz="2800" i="1" dirty="0" smtClean="0">
                <a:latin typeface="Century" pitchFamily="18" charset="0"/>
              </a:rPr>
              <a:t>c. </a:t>
            </a:r>
            <a:r>
              <a:rPr lang="en-US" sz="2800" dirty="0" err="1" smtClean="0">
                <a:latin typeface="Century" pitchFamily="18" charset="0"/>
              </a:rPr>
              <a:t>Retribusi</a:t>
            </a:r>
            <a:r>
              <a:rPr lang="en-US" sz="2800" dirty="0" smtClean="0">
                <a:latin typeface="Century" pitchFamily="18" charset="0"/>
              </a:rPr>
              <a:t> yang </a:t>
            </a:r>
            <a:r>
              <a:rPr lang="en-US" sz="2800" dirty="0" err="1" smtClean="0">
                <a:latin typeface="Century" pitchFamily="18" charset="0"/>
              </a:rPr>
              <a:t>dipungut</a:t>
            </a:r>
            <a:r>
              <a:rPr lang="en-US" sz="2800" dirty="0" smtClean="0">
                <a:latin typeface="Century" pitchFamily="18" charset="0"/>
              </a:rPr>
              <a:t> </a:t>
            </a:r>
            <a:r>
              <a:rPr lang="en-US" sz="2800" dirty="0" err="1" smtClean="0">
                <a:latin typeface="Century" pitchFamily="18" charset="0"/>
              </a:rPr>
              <a:t>di</a:t>
            </a:r>
            <a:r>
              <a:rPr lang="en-US" sz="2800" dirty="0" smtClean="0">
                <a:latin typeface="Century" pitchFamily="18" charset="0"/>
              </a:rPr>
              <a:t> terminal  </a:t>
            </a:r>
          </a:p>
          <a:p>
            <a:pPr marL="442913" indent="-442913" eaLnBrk="1" hangingPunct="1">
              <a:buFont typeface="Wingdings 2" pitchFamily="18" charset="2"/>
              <a:buNone/>
            </a:pPr>
            <a:r>
              <a:rPr lang="en-US" sz="2800" dirty="0" smtClean="0">
                <a:latin typeface="Century" pitchFamily="18" charset="0"/>
              </a:rPr>
              <a:t>        bus/</a:t>
            </a:r>
            <a:r>
              <a:rPr lang="en-US" sz="2800" dirty="0" err="1" smtClean="0">
                <a:latin typeface="Century" pitchFamily="18" charset="0"/>
              </a:rPr>
              <a:t>stasiun</a:t>
            </a:r>
            <a:r>
              <a:rPr lang="en-US" sz="2800" dirty="0" smtClean="0">
                <a:latin typeface="Century" pitchFamily="18" charset="0"/>
              </a:rPr>
              <a:t>/</a:t>
            </a:r>
            <a:r>
              <a:rPr lang="en-US" sz="2800" dirty="0" err="1" smtClean="0">
                <a:latin typeface="Century" pitchFamily="18" charset="0"/>
              </a:rPr>
              <a:t>bandara</a:t>
            </a:r>
            <a:r>
              <a:rPr lang="en-US" sz="2800" dirty="0" smtClean="0">
                <a:latin typeface="Century" pitchFamily="18" charset="0"/>
              </a:rPr>
              <a:t>/</a:t>
            </a:r>
            <a:r>
              <a:rPr lang="en-US" sz="2800" dirty="0" err="1" smtClean="0">
                <a:latin typeface="Century" pitchFamily="18" charset="0"/>
              </a:rPr>
              <a:t>pelabuhan</a:t>
            </a:r>
            <a:r>
              <a:rPr lang="en-US" sz="2800" dirty="0" smtClean="0">
                <a:latin typeface="Century" pitchFamily="18" charset="0"/>
              </a:rPr>
              <a:t> </a:t>
            </a:r>
            <a:r>
              <a:rPr lang="en-US" sz="2800" dirty="0" err="1" smtClean="0">
                <a:latin typeface="Century" pitchFamily="18" charset="0"/>
              </a:rPr>
              <a:t>keberangkatan</a:t>
            </a:r>
            <a:r>
              <a:rPr lang="en-US" sz="2800" dirty="0" smtClean="0">
                <a:latin typeface="Century" pitchFamily="18" charset="0"/>
              </a:rPr>
              <a:t>  </a:t>
            </a:r>
          </a:p>
          <a:p>
            <a:pPr marL="442913" indent="-442913" eaLnBrk="1" hangingPunct="1">
              <a:buFont typeface="Wingdings 2" pitchFamily="18" charset="2"/>
              <a:buNone/>
            </a:pPr>
            <a:r>
              <a:rPr lang="en-US" sz="2800" dirty="0" smtClean="0">
                <a:latin typeface="Century" pitchFamily="18" charset="0"/>
              </a:rPr>
              <a:t>        </a:t>
            </a:r>
            <a:r>
              <a:rPr lang="en-US" sz="2800" dirty="0" err="1" smtClean="0">
                <a:latin typeface="Century" pitchFamily="18" charset="0"/>
              </a:rPr>
              <a:t>dan</a:t>
            </a:r>
            <a:r>
              <a:rPr lang="en-US" sz="2800" dirty="0" smtClean="0">
                <a:latin typeface="Century" pitchFamily="18" charset="0"/>
              </a:rPr>
              <a:t> </a:t>
            </a:r>
            <a:r>
              <a:rPr lang="en-US" sz="2800" dirty="0" err="1" smtClean="0">
                <a:latin typeface="Century" pitchFamily="18" charset="0"/>
              </a:rPr>
              <a:t>kepulangan</a:t>
            </a:r>
            <a:endParaRPr lang="en-US" sz="2800" dirty="0" smtClean="0">
              <a:latin typeface="Century" pitchFamily="18" charset="0"/>
            </a:endParaRPr>
          </a:p>
        </p:txBody>
      </p:sp>
      <p:sp>
        <p:nvSpPr>
          <p:cNvPr id="2662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5EDF464-E6A1-4DA2-9788-CED7A4B9E5AA}" type="slidenum">
              <a:rPr lang="en-US" smtClean="0"/>
              <a:pPr/>
              <a:t>30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692150"/>
            <a:ext cx="8496300" cy="5403850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b="1" dirty="0" smtClean="0">
                <a:latin typeface="Century" pitchFamily="18" charset="0"/>
              </a:rPr>
              <a:t>3. BIAYA PENGINAPAN:</a:t>
            </a: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endParaRPr lang="en-US" b="1" dirty="0" smtClean="0">
              <a:latin typeface="Century" pitchFamily="18" charset="0"/>
            </a:endParaRP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2400" b="1" dirty="0" smtClean="0">
                <a:latin typeface="Century" pitchFamily="18" charset="0"/>
              </a:rPr>
              <a:t>     a. Hotel </a:t>
            </a:r>
            <a:r>
              <a:rPr lang="en-US" sz="2400" b="1" dirty="0" err="1" smtClean="0">
                <a:latin typeface="Century" pitchFamily="18" charset="0"/>
              </a:rPr>
              <a:t>atau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sejenis</a:t>
            </a:r>
            <a:endParaRPr lang="en-US" sz="2400" b="1" dirty="0" smtClean="0">
              <a:latin typeface="Century" pitchFamily="18" charset="0"/>
            </a:endParaRP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2400" b="1" dirty="0" smtClean="0">
                <a:latin typeface="Century" pitchFamily="18" charset="0"/>
              </a:rPr>
              <a:t>         </a:t>
            </a:r>
            <a:r>
              <a:rPr lang="en-US" sz="2400" b="1" dirty="0" err="1" smtClean="0">
                <a:latin typeface="Century" pitchFamily="18" charset="0"/>
              </a:rPr>
              <a:t>Biaya</a:t>
            </a:r>
            <a:r>
              <a:rPr lang="en-US" sz="2400" b="1" dirty="0" smtClean="0">
                <a:latin typeface="Century" pitchFamily="18" charset="0"/>
              </a:rPr>
              <a:t> yang </a:t>
            </a:r>
            <a:r>
              <a:rPr lang="en-US" sz="2400" b="1" dirty="0" err="1" smtClean="0">
                <a:latin typeface="Century" pitchFamily="18" charset="0"/>
              </a:rPr>
              <a:t>dikeluarkan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adalah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sebesar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biaya</a:t>
            </a:r>
            <a:r>
              <a:rPr lang="en-US" sz="2400" b="1" dirty="0" smtClean="0">
                <a:latin typeface="Century" pitchFamily="18" charset="0"/>
              </a:rPr>
              <a:t> yang</a:t>
            </a: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2400" b="1" dirty="0" smtClean="0">
                <a:latin typeface="Century" pitchFamily="18" charset="0"/>
              </a:rPr>
              <a:t>         </a:t>
            </a:r>
            <a:r>
              <a:rPr lang="en-US" sz="2400" b="1" dirty="0" err="1" smtClean="0">
                <a:latin typeface="Century" pitchFamily="18" charset="0"/>
              </a:rPr>
              <a:t>dibebankan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pihak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penyedia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jasa</a:t>
            </a:r>
            <a:r>
              <a:rPr lang="en-US" sz="2400" b="1" dirty="0" smtClean="0">
                <a:latin typeface="Century" pitchFamily="18" charset="0"/>
              </a:rPr>
              <a:t> (hotel) </a:t>
            </a:r>
            <a:r>
              <a:rPr lang="en-US" sz="2400" b="1" dirty="0" err="1" smtClean="0">
                <a:latin typeface="Century" pitchFamily="18" charset="0"/>
              </a:rPr>
              <a:t>dibuktikan</a:t>
            </a:r>
            <a:endParaRPr lang="en-US" sz="2400" b="1" dirty="0" smtClean="0">
              <a:latin typeface="Century" pitchFamily="18" charset="0"/>
            </a:endParaRP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2400" b="1" dirty="0" smtClean="0">
                <a:latin typeface="Century" pitchFamily="18" charset="0"/>
              </a:rPr>
              <a:t>         </a:t>
            </a:r>
            <a:r>
              <a:rPr lang="en-US" sz="2400" b="1" dirty="0" err="1" smtClean="0">
                <a:latin typeface="Century" pitchFamily="18" charset="0"/>
              </a:rPr>
              <a:t>dengan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bukti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tagihan</a:t>
            </a:r>
            <a:r>
              <a:rPr lang="en-US" sz="2400" b="1" dirty="0" smtClean="0">
                <a:latin typeface="Century" pitchFamily="18" charset="0"/>
              </a:rPr>
              <a:t>/</a:t>
            </a:r>
            <a:r>
              <a:rPr lang="en-US" sz="2400" b="1" dirty="0" err="1" smtClean="0">
                <a:latin typeface="Century" pitchFamily="18" charset="0"/>
              </a:rPr>
              <a:t>kuitansi</a:t>
            </a:r>
            <a:r>
              <a:rPr lang="en-US" sz="2400" b="1" dirty="0" smtClean="0">
                <a:latin typeface="Century" pitchFamily="18" charset="0"/>
              </a:rPr>
              <a:t> yang </a:t>
            </a:r>
            <a:r>
              <a:rPr lang="en-US" sz="2400" b="1" dirty="0" err="1" smtClean="0">
                <a:latin typeface="Century" pitchFamily="18" charset="0"/>
              </a:rPr>
              <a:t>sah</a:t>
            </a:r>
            <a:r>
              <a:rPr lang="en-US" sz="2400" b="1" dirty="0" smtClean="0">
                <a:latin typeface="Century" pitchFamily="18" charset="0"/>
              </a:rPr>
              <a:t> (at cost)</a:t>
            </a: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endParaRPr lang="en-US" sz="2400" b="1" dirty="0" smtClean="0">
              <a:latin typeface="Century" pitchFamily="18" charset="0"/>
            </a:endParaRP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2400" b="1" dirty="0" smtClean="0">
                <a:latin typeface="Century" pitchFamily="18" charset="0"/>
              </a:rPr>
              <a:t>     b. </a:t>
            </a:r>
            <a:r>
              <a:rPr lang="en-US" sz="2400" b="1" dirty="0" err="1" smtClean="0">
                <a:latin typeface="Century" pitchFamily="18" charset="0"/>
              </a:rPr>
              <a:t>Tempat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penginapan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lainnya</a:t>
            </a:r>
            <a:endParaRPr lang="en-US" sz="2400" b="1" dirty="0" smtClean="0">
              <a:latin typeface="Century" pitchFamily="18" charset="0"/>
            </a:endParaRP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2400" b="1" dirty="0" smtClean="0">
                <a:latin typeface="Century" pitchFamily="18" charset="0"/>
              </a:rPr>
              <a:t>         </a:t>
            </a:r>
            <a:r>
              <a:rPr lang="en-US" sz="2400" b="1" dirty="0" err="1" smtClean="0">
                <a:latin typeface="Century" pitchFamily="18" charset="0"/>
              </a:rPr>
              <a:t>Jika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tidak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menggunakan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penginapan</a:t>
            </a:r>
            <a:r>
              <a:rPr lang="en-US" sz="2400" b="1" dirty="0" smtClean="0">
                <a:latin typeface="Century" pitchFamily="18" charset="0"/>
              </a:rPr>
              <a:t>, </a:t>
            </a:r>
            <a:r>
              <a:rPr lang="en-US" sz="2400" b="1" dirty="0" err="1" smtClean="0">
                <a:latin typeface="Century" pitchFamily="18" charset="0"/>
              </a:rPr>
              <a:t>pelaksana</a:t>
            </a:r>
            <a:endParaRPr lang="en-US" sz="2400" b="1" dirty="0" smtClean="0">
              <a:latin typeface="Century" pitchFamily="18" charset="0"/>
            </a:endParaRP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2400" b="1" dirty="0" smtClean="0">
                <a:latin typeface="Century" pitchFamily="18" charset="0"/>
              </a:rPr>
              <a:t>         </a:t>
            </a:r>
            <a:r>
              <a:rPr lang="en-US" sz="2400" b="1" dirty="0" err="1" smtClean="0">
                <a:latin typeface="Century" pitchFamily="18" charset="0"/>
              </a:rPr>
              <a:t>tugas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perjalanan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dapat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diberikan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biaya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penginapan</a:t>
            </a:r>
            <a:endParaRPr lang="en-US" sz="2400" b="1" dirty="0" smtClean="0">
              <a:latin typeface="Century" pitchFamily="18" charset="0"/>
            </a:endParaRP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2400" b="1" dirty="0" smtClean="0">
                <a:latin typeface="Century" pitchFamily="18" charset="0"/>
              </a:rPr>
              <a:t>         </a:t>
            </a:r>
            <a:r>
              <a:rPr lang="en-US" sz="2400" b="1" dirty="0" err="1" smtClean="0">
                <a:latin typeface="Century" pitchFamily="18" charset="0"/>
              </a:rPr>
              <a:t>sebesar</a:t>
            </a:r>
            <a:r>
              <a:rPr lang="en-US" sz="2400" b="1" dirty="0" smtClean="0">
                <a:latin typeface="Century" pitchFamily="18" charset="0"/>
              </a:rPr>
              <a:t> 30% (</a:t>
            </a:r>
            <a:r>
              <a:rPr lang="en-US" sz="2400" b="1" dirty="0" err="1" smtClean="0">
                <a:latin typeface="Century" pitchFamily="18" charset="0"/>
              </a:rPr>
              <a:t>tiga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puluh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persen</a:t>
            </a:r>
            <a:r>
              <a:rPr lang="en-US" sz="2400" b="1" dirty="0" smtClean="0">
                <a:latin typeface="Century" pitchFamily="18" charset="0"/>
              </a:rPr>
              <a:t>) </a:t>
            </a:r>
            <a:r>
              <a:rPr lang="en-US" sz="2400" b="1" dirty="0" err="1" smtClean="0">
                <a:latin typeface="Century" pitchFamily="18" charset="0"/>
              </a:rPr>
              <a:t>dari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tarif</a:t>
            </a:r>
            <a:r>
              <a:rPr lang="en-US" sz="2400" b="1" dirty="0" smtClean="0">
                <a:latin typeface="Century" pitchFamily="18" charset="0"/>
              </a:rPr>
              <a:t> hotel </a:t>
            </a:r>
            <a:r>
              <a:rPr lang="en-US" sz="2400" b="1" dirty="0" err="1" smtClean="0">
                <a:latin typeface="Century" pitchFamily="18" charset="0"/>
              </a:rPr>
              <a:t>di</a:t>
            </a:r>
            <a:r>
              <a:rPr lang="en-US" sz="2400" b="1" dirty="0" smtClean="0">
                <a:latin typeface="Century" pitchFamily="18" charset="0"/>
              </a:rPr>
              <a:t> </a:t>
            </a: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2400" b="1" dirty="0" smtClean="0">
                <a:latin typeface="Century" pitchFamily="18" charset="0"/>
              </a:rPr>
              <a:t>         </a:t>
            </a:r>
            <a:r>
              <a:rPr lang="en-US" sz="2400" b="1" dirty="0" err="1" smtClean="0">
                <a:latin typeface="Century" pitchFamily="18" charset="0"/>
              </a:rPr>
              <a:t>kota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tujuan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sesuai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denga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standar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tarif</a:t>
            </a:r>
            <a:r>
              <a:rPr lang="en-US" sz="2400" b="1" dirty="0" smtClean="0">
                <a:latin typeface="Century" pitchFamily="18" charset="0"/>
              </a:rPr>
              <a:t> SBU, </a:t>
            </a:r>
            <a:r>
              <a:rPr lang="en-US" sz="2400" b="1" dirty="0" err="1" smtClean="0">
                <a:latin typeface="Century" pitchFamily="18" charset="0"/>
              </a:rPr>
              <a:t>biaya</a:t>
            </a:r>
            <a:endParaRPr lang="en-US" sz="2400" b="1" dirty="0" smtClean="0">
              <a:latin typeface="Century" pitchFamily="18" charset="0"/>
            </a:endParaRP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2400" b="1" dirty="0" smtClean="0">
                <a:latin typeface="Century" pitchFamily="18" charset="0"/>
              </a:rPr>
              <a:t>         </a:t>
            </a:r>
            <a:r>
              <a:rPr lang="en-US" sz="2400" b="1" dirty="0" err="1" smtClean="0">
                <a:latin typeface="Century" pitchFamily="18" charset="0"/>
              </a:rPr>
              <a:t>tersebut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dibayarkan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secara</a:t>
            </a:r>
            <a:r>
              <a:rPr lang="en-US" sz="2400" b="1" dirty="0" smtClean="0">
                <a:latin typeface="Century" pitchFamily="18" charset="0"/>
              </a:rPr>
              <a:t> </a:t>
            </a:r>
            <a:r>
              <a:rPr lang="en-US" sz="2400" b="1" dirty="0" err="1" smtClean="0">
                <a:latin typeface="Century" pitchFamily="18" charset="0"/>
              </a:rPr>
              <a:t>lumpsum</a:t>
            </a:r>
            <a:r>
              <a:rPr lang="en-US" sz="2400" b="1" dirty="0" smtClean="0">
                <a:latin typeface="Century" pitchFamily="18" charset="0"/>
              </a:rPr>
              <a:t>.</a:t>
            </a: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endParaRPr lang="en-US" sz="2400" b="1" dirty="0" smtClean="0">
              <a:latin typeface="Century" pitchFamily="18" charset="0"/>
            </a:endParaRP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endParaRPr lang="en-US" sz="2400" b="1" dirty="0" smtClean="0">
              <a:latin typeface="Century" pitchFamily="18" charset="0"/>
            </a:endParaRPr>
          </a:p>
        </p:txBody>
      </p:sp>
      <p:sp>
        <p:nvSpPr>
          <p:cNvPr id="2765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A1AA58F1-D54B-4DDC-9C62-E070C41D27DA}" type="slidenum">
              <a:rPr lang="en-US" smtClean="0"/>
              <a:pPr/>
              <a:t>31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052513"/>
            <a:ext cx="8569325" cy="5043487"/>
          </a:xfr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42913" indent="-442913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900" dirty="0" smtClean="0">
                <a:solidFill>
                  <a:srgbClr val="0099FF"/>
                </a:solidFill>
                <a:latin typeface="Arial" charset="0"/>
              </a:rPr>
              <a:t>    </a:t>
            </a:r>
            <a:r>
              <a:rPr lang="en-US" sz="2900" b="1" dirty="0" err="1" smtClean="0">
                <a:latin typeface="Centaur" pitchFamily="18" charset="0"/>
              </a:rPr>
              <a:t>Sewa</a:t>
            </a:r>
            <a:r>
              <a:rPr lang="en-US" sz="2900" b="1" dirty="0" smtClean="0">
                <a:latin typeface="Centaur" pitchFamily="18" charset="0"/>
              </a:rPr>
              <a:t> </a:t>
            </a:r>
            <a:r>
              <a:rPr lang="en-US" sz="2900" b="1" dirty="0" err="1" smtClean="0">
                <a:latin typeface="Centaur" pitchFamily="18" charset="0"/>
              </a:rPr>
              <a:t>kendaraan</a:t>
            </a:r>
            <a:r>
              <a:rPr lang="en-US" sz="2900" b="1" dirty="0" smtClean="0">
                <a:latin typeface="Centaur" pitchFamily="18" charset="0"/>
              </a:rPr>
              <a:t> </a:t>
            </a:r>
            <a:r>
              <a:rPr lang="en-US" sz="2900" b="1" dirty="0" err="1" smtClean="0">
                <a:latin typeface="Centaur" pitchFamily="18" charset="0"/>
              </a:rPr>
              <a:t>dalam</a:t>
            </a:r>
            <a:r>
              <a:rPr lang="en-US" sz="2900" b="1" dirty="0" smtClean="0">
                <a:latin typeface="Centaur" pitchFamily="18" charset="0"/>
              </a:rPr>
              <a:t> </a:t>
            </a:r>
            <a:r>
              <a:rPr lang="en-US" sz="2900" b="1" dirty="0" err="1" smtClean="0">
                <a:latin typeface="Centaur" pitchFamily="18" charset="0"/>
              </a:rPr>
              <a:t>kota</a:t>
            </a:r>
            <a:r>
              <a:rPr lang="en-US" sz="2900" b="1" dirty="0" smtClean="0">
                <a:latin typeface="Centaur" pitchFamily="18" charset="0"/>
              </a:rPr>
              <a:t> </a:t>
            </a:r>
            <a:r>
              <a:rPr lang="en-US" sz="2900" b="1" dirty="0" err="1" smtClean="0">
                <a:latin typeface="Centaur" pitchFamily="18" charset="0"/>
              </a:rPr>
              <a:t>dapat</a:t>
            </a:r>
            <a:r>
              <a:rPr lang="en-US" sz="2900" b="1" dirty="0" smtClean="0">
                <a:latin typeface="Centaur" pitchFamily="18" charset="0"/>
              </a:rPr>
              <a:t> </a:t>
            </a:r>
            <a:r>
              <a:rPr lang="en-US" sz="2900" b="1" dirty="0" err="1" smtClean="0">
                <a:latin typeface="Centaur" pitchFamily="18" charset="0"/>
              </a:rPr>
              <a:t>diberikan</a:t>
            </a:r>
            <a:r>
              <a:rPr lang="en-US" sz="2900" b="1" dirty="0" smtClean="0">
                <a:latin typeface="Centaur" pitchFamily="18" charset="0"/>
              </a:rPr>
              <a:t> </a:t>
            </a:r>
            <a:r>
              <a:rPr lang="en-US" sz="2900" b="1" dirty="0" err="1" smtClean="0">
                <a:latin typeface="Centaur" pitchFamily="18" charset="0"/>
              </a:rPr>
              <a:t>untuk</a:t>
            </a:r>
            <a:r>
              <a:rPr lang="en-US" sz="2900" b="1" dirty="0" smtClean="0">
                <a:latin typeface="Centaur" pitchFamily="18" charset="0"/>
              </a:rPr>
              <a:t> </a:t>
            </a:r>
            <a:r>
              <a:rPr lang="en-US" sz="2900" b="1" dirty="0" err="1" smtClean="0">
                <a:latin typeface="Centaur" pitchFamily="18" charset="0"/>
              </a:rPr>
              <a:t>keperluan</a:t>
            </a:r>
            <a:r>
              <a:rPr lang="en-US" sz="2900" b="1" dirty="0" smtClean="0">
                <a:latin typeface="Centaur" pitchFamily="18" charset="0"/>
              </a:rPr>
              <a:t> </a:t>
            </a:r>
            <a:r>
              <a:rPr lang="en-US" sz="2900" b="1" dirty="0" err="1" smtClean="0">
                <a:latin typeface="Centaur" pitchFamily="18" charset="0"/>
              </a:rPr>
              <a:t>pelaksanaan</a:t>
            </a:r>
            <a:r>
              <a:rPr lang="en-US" sz="2900" b="1" dirty="0" smtClean="0">
                <a:latin typeface="Centaur" pitchFamily="18" charset="0"/>
              </a:rPr>
              <a:t> </a:t>
            </a:r>
            <a:r>
              <a:rPr lang="en-US" sz="2900" b="1" dirty="0" err="1" smtClean="0">
                <a:latin typeface="Centaur" pitchFamily="18" charset="0"/>
              </a:rPr>
              <a:t>tugas</a:t>
            </a:r>
            <a:r>
              <a:rPr lang="en-US" sz="2900" b="1" dirty="0" smtClean="0">
                <a:latin typeface="Centaur" pitchFamily="18" charset="0"/>
              </a:rPr>
              <a:t> </a:t>
            </a:r>
            <a:r>
              <a:rPr lang="en-US" sz="2900" b="1" dirty="0" err="1" smtClean="0">
                <a:latin typeface="Centaur" pitchFamily="18" charset="0"/>
              </a:rPr>
              <a:t>di</a:t>
            </a:r>
            <a:r>
              <a:rPr lang="en-US" sz="2900" b="1" dirty="0" smtClean="0">
                <a:latin typeface="Centaur" pitchFamily="18" charset="0"/>
              </a:rPr>
              <a:t> </a:t>
            </a:r>
            <a:r>
              <a:rPr lang="en-US" sz="2900" b="1" dirty="0" err="1" smtClean="0">
                <a:latin typeface="Centaur" pitchFamily="18" charset="0"/>
              </a:rPr>
              <a:t>tempat</a:t>
            </a:r>
            <a:r>
              <a:rPr lang="en-US" sz="2900" b="1" dirty="0" smtClean="0">
                <a:latin typeface="Centaur" pitchFamily="18" charset="0"/>
              </a:rPr>
              <a:t> </a:t>
            </a:r>
            <a:r>
              <a:rPr lang="en-US" sz="2900" b="1" dirty="0" err="1" smtClean="0">
                <a:latin typeface="Centaur" pitchFamily="18" charset="0"/>
              </a:rPr>
              <a:t>tujuan</a:t>
            </a:r>
            <a:r>
              <a:rPr lang="en-US" sz="2900" b="1" dirty="0" smtClean="0">
                <a:latin typeface="Centaur" pitchFamily="18" charset="0"/>
              </a:rPr>
              <a:t>.</a:t>
            </a:r>
          </a:p>
          <a:p>
            <a:pPr marL="442913" indent="-442913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900" b="1" dirty="0" smtClean="0">
                <a:solidFill>
                  <a:srgbClr val="0099FF"/>
                </a:solidFill>
                <a:latin typeface="Centaur" pitchFamily="18" charset="0"/>
              </a:rPr>
              <a:t>     </a:t>
            </a:r>
            <a:r>
              <a:rPr lang="en-US" sz="2900" b="1" dirty="0" err="1" smtClean="0">
                <a:latin typeface="Centaur" pitchFamily="18" charset="0"/>
              </a:rPr>
              <a:t>Sewa</a:t>
            </a:r>
            <a:r>
              <a:rPr lang="en-US" sz="2900" b="1" dirty="0" smtClean="0">
                <a:latin typeface="Centaur" pitchFamily="18" charset="0"/>
              </a:rPr>
              <a:t> </a:t>
            </a:r>
            <a:r>
              <a:rPr lang="en-US" sz="2900" b="1" dirty="0" err="1" smtClean="0">
                <a:latin typeface="Centaur" pitchFamily="18" charset="0"/>
              </a:rPr>
              <a:t>kendaraan</a:t>
            </a:r>
            <a:r>
              <a:rPr lang="en-US" sz="2900" b="1" dirty="0" smtClean="0">
                <a:latin typeface="Centaur" pitchFamily="18" charset="0"/>
              </a:rPr>
              <a:t> </a:t>
            </a:r>
            <a:r>
              <a:rPr lang="en-US" sz="2900" b="1" dirty="0" err="1" smtClean="0">
                <a:latin typeface="Centaur" pitchFamily="18" charset="0"/>
              </a:rPr>
              <a:t>tersebut</a:t>
            </a:r>
            <a:r>
              <a:rPr lang="en-US" sz="2900" b="1" dirty="0" smtClean="0">
                <a:latin typeface="Centaur" pitchFamily="18" charset="0"/>
              </a:rPr>
              <a:t> </a:t>
            </a:r>
            <a:r>
              <a:rPr lang="en-US" sz="2900" b="1" dirty="0" err="1" smtClean="0">
                <a:latin typeface="Centaur" pitchFamily="18" charset="0"/>
              </a:rPr>
              <a:t>sudah</a:t>
            </a:r>
            <a:r>
              <a:rPr lang="en-US" sz="2900" b="1" dirty="0" smtClean="0">
                <a:latin typeface="Centaur" pitchFamily="18" charset="0"/>
              </a:rPr>
              <a:t> </a:t>
            </a:r>
            <a:r>
              <a:rPr lang="en-US" sz="2900" b="1" dirty="0" err="1" smtClean="0">
                <a:latin typeface="Centaur" pitchFamily="18" charset="0"/>
              </a:rPr>
              <a:t>termasuk</a:t>
            </a:r>
            <a:r>
              <a:rPr lang="en-US" sz="2900" b="1" dirty="0" smtClean="0">
                <a:latin typeface="Centaur" pitchFamily="18" charset="0"/>
              </a:rPr>
              <a:t> </a:t>
            </a:r>
            <a:r>
              <a:rPr lang="en-US" sz="2900" b="1" dirty="0" err="1" smtClean="0">
                <a:latin typeface="Centaur" pitchFamily="18" charset="0"/>
              </a:rPr>
              <a:t>biaya</a:t>
            </a:r>
            <a:r>
              <a:rPr lang="en-US" sz="2900" b="1" dirty="0" smtClean="0">
                <a:latin typeface="Centaur" pitchFamily="18" charset="0"/>
              </a:rPr>
              <a:t> </a:t>
            </a:r>
            <a:r>
              <a:rPr lang="en-US" sz="2900" b="1" dirty="0" err="1" smtClean="0">
                <a:latin typeface="Centaur" pitchFamily="18" charset="0"/>
              </a:rPr>
              <a:t>untuk</a:t>
            </a:r>
            <a:r>
              <a:rPr lang="en-US" sz="2900" b="1" dirty="0" smtClean="0">
                <a:latin typeface="Centaur" pitchFamily="18" charset="0"/>
              </a:rPr>
              <a:t> </a:t>
            </a:r>
            <a:r>
              <a:rPr lang="en-US" sz="2900" b="1" dirty="0" err="1" smtClean="0">
                <a:latin typeface="Centaur" pitchFamily="18" charset="0"/>
              </a:rPr>
              <a:t>mengemudi</a:t>
            </a:r>
            <a:r>
              <a:rPr lang="en-US" sz="2900" b="1" dirty="0" smtClean="0">
                <a:latin typeface="Centaur" pitchFamily="18" charset="0"/>
              </a:rPr>
              <a:t>, </a:t>
            </a:r>
            <a:r>
              <a:rPr lang="en-US" sz="2900" b="1" dirty="0" err="1" smtClean="0">
                <a:latin typeface="Centaur" pitchFamily="18" charset="0"/>
              </a:rPr>
              <a:t>bahan</a:t>
            </a:r>
            <a:r>
              <a:rPr lang="en-US" sz="2900" b="1" dirty="0" smtClean="0">
                <a:latin typeface="Centaur" pitchFamily="18" charset="0"/>
              </a:rPr>
              <a:t> </a:t>
            </a:r>
            <a:r>
              <a:rPr lang="en-US" sz="2900" b="1" dirty="0" err="1" smtClean="0">
                <a:latin typeface="Centaur" pitchFamily="18" charset="0"/>
              </a:rPr>
              <a:t>bakar</a:t>
            </a:r>
            <a:r>
              <a:rPr lang="en-US" sz="2900" b="1" dirty="0" smtClean="0">
                <a:latin typeface="Centaur" pitchFamily="18" charset="0"/>
              </a:rPr>
              <a:t> </a:t>
            </a:r>
            <a:r>
              <a:rPr lang="en-US" sz="2900" b="1" dirty="0" err="1" smtClean="0">
                <a:latin typeface="Centaur" pitchFamily="18" charset="0"/>
              </a:rPr>
              <a:t>minyak</a:t>
            </a:r>
            <a:r>
              <a:rPr lang="en-US" sz="2900" b="1" dirty="0" smtClean="0">
                <a:latin typeface="Centaur" pitchFamily="18" charset="0"/>
              </a:rPr>
              <a:t> </a:t>
            </a:r>
            <a:r>
              <a:rPr lang="en-US" sz="2900" b="1" dirty="0" err="1" smtClean="0">
                <a:latin typeface="Centaur" pitchFamily="18" charset="0"/>
              </a:rPr>
              <a:t>dan</a:t>
            </a:r>
            <a:r>
              <a:rPr lang="en-US" sz="2900" b="1" dirty="0" smtClean="0">
                <a:latin typeface="Centaur" pitchFamily="18" charset="0"/>
              </a:rPr>
              <a:t> </a:t>
            </a:r>
            <a:r>
              <a:rPr lang="en-US" sz="2900" b="1" dirty="0" err="1" smtClean="0">
                <a:latin typeface="Centaur" pitchFamily="18" charset="0"/>
              </a:rPr>
              <a:t>pajak</a:t>
            </a:r>
            <a:r>
              <a:rPr lang="en-US" sz="2900" b="1" dirty="0" smtClean="0">
                <a:latin typeface="Centaur" pitchFamily="18" charset="0"/>
              </a:rPr>
              <a:t> (at cost)</a:t>
            </a:r>
            <a:r>
              <a:rPr lang="en-US" sz="2900" b="1" dirty="0" smtClean="0">
                <a:solidFill>
                  <a:srgbClr val="0099FF"/>
                </a:solidFill>
                <a:latin typeface="Arial" charset="0"/>
              </a:rPr>
              <a:t> </a:t>
            </a:r>
          </a:p>
          <a:p>
            <a:pPr marL="442913" indent="-442913" eaLnBrk="1" fontAlgn="auto" hangingPunct="1">
              <a:spcAft>
                <a:spcPts val="0"/>
              </a:spcAft>
              <a:buFontTx/>
              <a:buNone/>
              <a:defRPr/>
            </a:pPr>
            <a:endParaRPr lang="en-US" sz="2900" dirty="0" smtClean="0">
              <a:solidFill>
                <a:srgbClr val="0099FF"/>
              </a:solidFill>
              <a:latin typeface="Arial" charset="0"/>
            </a:endParaRPr>
          </a:p>
          <a:p>
            <a:pPr marL="442913" indent="-442913" eaLnBrk="1" fontAlgn="auto" hangingPunct="1">
              <a:spcAft>
                <a:spcPts val="0"/>
              </a:spcAft>
              <a:buFontTx/>
              <a:buAutoNum type="arabicPeriod"/>
              <a:defRPr/>
            </a:pPr>
            <a:endParaRPr lang="en-US" sz="2900" dirty="0" smtClean="0">
              <a:solidFill>
                <a:srgbClr val="0099FF"/>
              </a:solidFill>
              <a:latin typeface="Arial" charset="0"/>
            </a:endParaRPr>
          </a:p>
        </p:txBody>
      </p:sp>
      <p:sp>
        <p:nvSpPr>
          <p:cNvPr id="28675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6A3F38C-4EF1-481C-A5DE-315A5A8D4C43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260350"/>
            <a:ext cx="8572560" cy="576263"/>
          </a:xfrm>
          <a:scene3d>
            <a:camera prst="orthographicFront"/>
            <a:lightRig rig="soft" dir="t"/>
          </a:scene3d>
          <a:sp3d>
            <a:bevelT w="1143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1"/>
                </a:solidFill>
                <a:latin typeface="Century" pitchFamily="18" charset="0"/>
              </a:rPr>
              <a:t>4. SEWA KENDARAAN: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692150"/>
            <a:ext cx="8501122" cy="5403850"/>
          </a:xfr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609600" indent="-609600" eaLnBrk="1" hangingPunct="1">
              <a:buFont typeface="Wingdings 2" pitchFamily="18" charset="2"/>
              <a:buNone/>
            </a:pPr>
            <a:r>
              <a:rPr lang="en-US" sz="3000" dirty="0" smtClean="0">
                <a:solidFill>
                  <a:srgbClr val="0099FF"/>
                </a:solidFill>
                <a:latin typeface="Arial" charset="0"/>
              </a:rPr>
              <a:t>      </a:t>
            </a:r>
            <a:r>
              <a:rPr lang="en-US" sz="3000" dirty="0" smtClean="0">
                <a:latin typeface="Bell MT" pitchFamily="18" charset="0"/>
              </a:rPr>
              <a:t>KELENGKAPAN ADMINISTRASI / DOKUMEN SPJ PERJALANAN DINAS</a:t>
            </a:r>
          </a:p>
          <a:p>
            <a:pPr marL="609600" indent="-609600" eaLnBrk="1" hangingPunct="1">
              <a:buFont typeface="Wingdings 2" pitchFamily="18" charset="2"/>
              <a:buNone/>
            </a:pPr>
            <a:r>
              <a:rPr lang="en-US" sz="2400" dirty="0" smtClean="0">
                <a:latin typeface="Bell MT" pitchFamily="18" charset="0"/>
              </a:rPr>
              <a:t>        </a:t>
            </a:r>
            <a:r>
              <a:rPr lang="en-US" sz="2400" dirty="0" err="1" smtClean="0">
                <a:latin typeface="Bell MT" pitchFamily="18" charset="0"/>
              </a:rPr>
              <a:t>Sebagai</a:t>
            </a:r>
            <a:r>
              <a:rPr lang="en-US" sz="2400" dirty="0" smtClean="0">
                <a:latin typeface="Bell MT" pitchFamily="18" charset="0"/>
              </a:rPr>
              <a:t> </a:t>
            </a:r>
            <a:r>
              <a:rPr lang="en-US" sz="2400" dirty="0" err="1" smtClean="0">
                <a:latin typeface="Bell MT" pitchFamily="18" charset="0"/>
              </a:rPr>
              <a:t>akuntabilitas</a:t>
            </a:r>
            <a:r>
              <a:rPr lang="en-US" sz="2400" dirty="0" smtClean="0">
                <a:latin typeface="Bell MT" pitchFamily="18" charset="0"/>
              </a:rPr>
              <a:t> </a:t>
            </a:r>
            <a:r>
              <a:rPr lang="en-US" sz="2400" dirty="0" err="1" smtClean="0">
                <a:latin typeface="Bell MT" pitchFamily="18" charset="0"/>
              </a:rPr>
              <a:t>terhadap</a:t>
            </a:r>
            <a:r>
              <a:rPr lang="en-US" sz="2400" dirty="0" smtClean="0">
                <a:latin typeface="Bell MT" pitchFamily="18" charset="0"/>
              </a:rPr>
              <a:t> </a:t>
            </a:r>
            <a:r>
              <a:rPr lang="en-US" sz="2400" dirty="0" err="1" smtClean="0">
                <a:latin typeface="Bell MT" pitchFamily="18" charset="0"/>
              </a:rPr>
              <a:t>pembebanan</a:t>
            </a:r>
            <a:r>
              <a:rPr lang="en-US" sz="2400" dirty="0" smtClean="0">
                <a:latin typeface="Bell MT" pitchFamily="18" charset="0"/>
              </a:rPr>
              <a:t> </a:t>
            </a:r>
            <a:r>
              <a:rPr lang="en-US" sz="2400" dirty="0" err="1" smtClean="0">
                <a:latin typeface="Bell MT" pitchFamily="18" charset="0"/>
              </a:rPr>
              <a:t>biaya</a:t>
            </a:r>
            <a:r>
              <a:rPr lang="en-US" sz="2400" dirty="0" smtClean="0">
                <a:latin typeface="Bell MT" pitchFamily="18" charset="0"/>
              </a:rPr>
              <a:t> </a:t>
            </a:r>
            <a:r>
              <a:rPr lang="en-US" sz="2400" dirty="0" err="1" smtClean="0">
                <a:latin typeface="Bell MT" pitchFamily="18" charset="0"/>
              </a:rPr>
              <a:t>perjalanan,dokumen</a:t>
            </a:r>
            <a:r>
              <a:rPr lang="en-US" sz="2400" dirty="0" smtClean="0">
                <a:latin typeface="Bell MT" pitchFamily="18" charset="0"/>
              </a:rPr>
              <a:t> </a:t>
            </a:r>
            <a:r>
              <a:rPr lang="en-US" sz="2400" dirty="0" err="1" smtClean="0">
                <a:latin typeface="Bell MT" pitchFamily="18" charset="0"/>
              </a:rPr>
              <a:t>sebagai</a:t>
            </a:r>
            <a:r>
              <a:rPr lang="en-US" sz="2400" dirty="0" smtClean="0">
                <a:latin typeface="Bell MT" pitchFamily="18" charset="0"/>
              </a:rPr>
              <a:t> </a:t>
            </a:r>
            <a:r>
              <a:rPr lang="en-US" sz="2400" dirty="0" err="1" smtClean="0">
                <a:latin typeface="Bell MT" pitchFamily="18" charset="0"/>
              </a:rPr>
              <a:t>bukti</a:t>
            </a:r>
            <a:r>
              <a:rPr lang="en-US" sz="2400" dirty="0" smtClean="0">
                <a:latin typeface="Bell MT" pitchFamily="18" charset="0"/>
              </a:rPr>
              <a:t> </a:t>
            </a:r>
            <a:r>
              <a:rPr lang="en-US" sz="2400" dirty="0" err="1" smtClean="0">
                <a:latin typeface="Bell MT" pitchFamily="18" charset="0"/>
              </a:rPr>
              <a:t>pertanggungjawaban</a:t>
            </a:r>
            <a:r>
              <a:rPr lang="en-US" sz="2400" dirty="0" smtClean="0">
                <a:latin typeface="Bell MT" pitchFamily="18" charset="0"/>
              </a:rPr>
              <a:t>:</a:t>
            </a:r>
          </a:p>
          <a:p>
            <a:pPr marL="609600" indent="-609600" eaLnBrk="1" hangingPunct="1">
              <a:buFont typeface="Wingdings 2" pitchFamily="18" charset="2"/>
              <a:buNone/>
            </a:pPr>
            <a:r>
              <a:rPr lang="en-US" sz="2400" dirty="0" smtClean="0">
                <a:latin typeface="Bell MT" pitchFamily="18" charset="0"/>
              </a:rPr>
              <a:t>         1. </a:t>
            </a:r>
            <a:r>
              <a:rPr lang="en-US" sz="2400" dirty="0" err="1" smtClean="0">
                <a:latin typeface="Bell MT" pitchFamily="18" charset="0"/>
              </a:rPr>
              <a:t>Kuitansi</a:t>
            </a:r>
            <a:r>
              <a:rPr lang="en-US" sz="2400" dirty="0" smtClean="0">
                <a:latin typeface="Bell MT" pitchFamily="18" charset="0"/>
              </a:rPr>
              <a:t> total</a:t>
            </a:r>
          </a:p>
          <a:p>
            <a:pPr marL="609600" indent="-609600" eaLnBrk="1" hangingPunct="1">
              <a:buFont typeface="Wingdings 2" pitchFamily="18" charset="2"/>
              <a:buNone/>
            </a:pPr>
            <a:r>
              <a:rPr lang="en-US" sz="2400" dirty="0" smtClean="0">
                <a:latin typeface="Bell MT" pitchFamily="18" charset="0"/>
              </a:rPr>
              <a:t>         2. </a:t>
            </a:r>
            <a:r>
              <a:rPr lang="en-US" sz="2400" dirty="0" err="1" smtClean="0">
                <a:latin typeface="Bell MT" pitchFamily="18" charset="0"/>
              </a:rPr>
              <a:t>Rincian</a:t>
            </a:r>
            <a:r>
              <a:rPr lang="en-US" sz="2400" dirty="0" smtClean="0">
                <a:latin typeface="Bell MT" pitchFamily="18" charset="0"/>
              </a:rPr>
              <a:t> </a:t>
            </a:r>
            <a:r>
              <a:rPr lang="en-US" sz="2400" dirty="0" err="1" smtClean="0">
                <a:latin typeface="Bell MT" pitchFamily="18" charset="0"/>
              </a:rPr>
              <a:t>biaya</a:t>
            </a:r>
            <a:r>
              <a:rPr lang="en-US" sz="2400" dirty="0" smtClean="0">
                <a:latin typeface="Bell MT" pitchFamily="18" charset="0"/>
              </a:rPr>
              <a:t> </a:t>
            </a:r>
            <a:r>
              <a:rPr lang="en-US" sz="2400" dirty="0" err="1" smtClean="0">
                <a:latin typeface="Bell MT" pitchFamily="18" charset="0"/>
              </a:rPr>
              <a:t>perjalanan</a:t>
            </a:r>
            <a:r>
              <a:rPr lang="en-US" sz="2400" dirty="0" smtClean="0">
                <a:latin typeface="Bell MT" pitchFamily="18" charset="0"/>
              </a:rPr>
              <a:t> </a:t>
            </a:r>
            <a:r>
              <a:rPr lang="en-US" sz="2400" dirty="0" err="1" smtClean="0">
                <a:latin typeface="Bell MT" pitchFamily="18" charset="0"/>
              </a:rPr>
              <a:t>dinas</a:t>
            </a:r>
            <a:endParaRPr lang="en-US" sz="2400" dirty="0" smtClean="0">
              <a:latin typeface="Bell MT" pitchFamily="18" charset="0"/>
            </a:endParaRPr>
          </a:p>
          <a:p>
            <a:pPr marL="609600" indent="-609600" eaLnBrk="1" hangingPunct="1">
              <a:buFont typeface="Wingdings 2" pitchFamily="18" charset="2"/>
              <a:buNone/>
            </a:pPr>
            <a:r>
              <a:rPr lang="en-US" sz="2400" dirty="0" smtClean="0">
                <a:latin typeface="Bell MT" pitchFamily="18" charset="0"/>
              </a:rPr>
              <a:t>         3. </a:t>
            </a:r>
            <a:r>
              <a:rPr lang="en-US" sz="2400" dirty="0" err="1" smtClean="0">
                <a:latin typeface="Bell MT" pitchFamily="18" charset="0"/>
              </a:rPr>
              <a:t>Surat</a:t>
            </a:r>
            <a:r>
              <a:rPr lang="en-US" sz="2400" dirty="0" smtClean="0">
                <a:latin typeface="Bell MT" pitchFamily="18" charset="0"/>
              </a:rPr>
              <a:t> </a:t>
            </a:r>
            <a:r>
              <a:rPr lang="en-US" sz="2400" dirty="0" err="1" smtClean="0">
                <a:latin typeface="Bell MT" pitchFamily="18" charset="0"/>
              </a:rPr>
              <a:t>tugas</a:t>
            </a:r>
            <a:endParaRPr lang="en-US" sz="2400" dirty="0" smtClean="0">
              <a:latin typeface="Bell MT" pitchFamily="18" charset="0"/>
            </a:endParaRPr>
          </a:p>
          <a:p>
            <a:pPr marL="609600" indent="-609600" eaLnBrk="1" hangingPunct="1">
              <a:buFont typeface="Wingdings 2" pitchFamily="18" charset="2"/>
              <a:buNone/>
            </a:pPr>
            <a:r>
              <a:rPr lang="en-US" sz="2400" dirty="0" smtClean="0">
                <a:latin typeface="Bell MT" pitchFamily="18" charset="0"/>
              </a:rPr>
              <a:t>         4. </a:t>
            </a:r>
            <a:r>
              <a:rPr lang="en-US" sz="2400" dirty="0" err="1" smtClean="0">
                <a:latin typeface="Bell MT" pitchFamily="18" charset="0"/>
              </a:rPr>
              <a:t>Surat</a:t>
            </a:r>
            <a:r>
              <a:rPr lang="en-US" sz="2400" dirty="0" smtClean="0">
                <a:latin typeface="Bell MT" pitchFamily="18" charset="0"/>
              </a:rPr>
              <a:t> </a:t>
            </a:r>
            <a:r>
              <a:rPr lang="en-US" sz="2400" dirty="0" err="1" smtClean="0">
                <a:latin typeface="Bell MT" pitchFamily="18" charset="0"/>
              </a:rPr>
              <a:t>Perjalanan</a:t>
            </a:r>
            <a:r>
              <a:rPr lang="en-US" sz="2400" dirty="0" smtClean="0">
                <a:latin typeface="Bell MT" pitchFamily="18" charset="0"/>
              </a:rPr>
              <a:t> </a:t>
            </a:r>
            <a:r>
              <a:rPr lang="en-US" sz="2400" dirty="0" err="1" smtClean="0">
                <a:latin typeface="Bell MT" pitchFamily="18" charset="0"/>
              </a:rPr>
              <a:t>Dinas</a:t>
            </a:r>
            <a:r>
              <a:rPr lang="en-US" sz="2400" dirty="0" smtClean="0">
                <a:latin typeface="Bell MT" pitchFamily="18" charset="0"/>
              </a:rPr>
              <a:t> (SPD) </a:t>
            </a:r>
            <a:r>
              <a:rPr lang="en-US" sz="2400" dirty="0" err="1" smtClean="0">
                <a:latin typeface="Bell MT" pitchFamily="18" charset="0"/>
              </a:rPr>
              <a:t>sudah</a:t>
            </a:r>
            <a:r>
              <a:rPr lang="en-US" sz="2400" dirty="0" smtClean="0">
                <a:latin typeface="Bell MT" pitchFamily="18" charset="0"/>
              </a:rPr>
              <a:t> </a:t>
            </a:r>
            <a:r>
              <a:rPr lang="en-US" sz="2400" dirty="0" err="1" smtClean="0">
                <a:latin typeface="Bell MT" pitchFamily="18" charset="0"/>
              </a:rPr>
              <a:t>dilegalisasi</a:t>
            </a:r>
            <a:endParaRPr lang="en-US" sz="2400" dirty="0" smtClean="0">
              <a:latin typeface="Bell MT" pitchFamily="18" charset="0"/>
            </a:endParaRPr>
          </a:p>
          <a:p>
            <a:pPr marL="609600" indent="-609600" eaLnBrk="1" hangingPunct="1">
              <a:buFont typeface="Wingdings 2" pitchFamily="18" charset="2"/>
              <a:buNone/>
            </a:pPr>
            <a:r>
              <a:rPr lang="en-US" sz="2400" dirty="0" smtClean="0">
                <a:latin typeface="Bell MT" pitchFamily="18" charset="0"/>
              </a:rPr>
              <a:t>         5. </a:t>
            </a:r>
            <a:r>
              <a:rPr lang="en-US" sz="2400" dirty="0" err="1" smtClean="0">
                <a:latin typeface="Bell MT" pitchFamily="18" charset="0"/>
              </a:rPr>
              <a:t>Bukti</a:t>
            </a:r>
            <a:r>
              <a:rPr lang="en-US" sz="2400" dirty="0" smtClean="0">
                <a:latin typeface="Bell MT" pitchFamily="18" charset="0"/>
              </a:rPr>
              <a:t> </a:t>
            </a:r>
            <a:r>
              <a:rPr lang="en-US" sz="2400" dirty="0" err="1" smtClean="0">
                <a:latin typeface="Bell MT" pitchFamily="18" charset="0"/>
              </a:rPr>
              <a:t>kuitansi</a:t>
            </a:r>
            <a:r>
              <a:rPr lang="en-US" sz="2400" dirty="0" smtClean="0">
                <a:latin typeface="Bell MT" pitchFamily="18" charset="0"/>
              </a:rPr>
              <a:t> Hotel/</a:t>
            </a:r>
            <a:r>
              <a:rPr lang="en-US" sz="2400" dirty="0" err="1" smtClean="0">
                <a:latin typeface="Bell MT" pitchFamily="18" charset="0"/>
              </a:rPr>
              <a:t>penginapan</a:t>
            </a:r>
            <a:endParaRPr lang="en-US" sz="2400" dirty="0" smtClean="0">
              <a:latin typeface="Bell MT" pitchFamily="18" charset="0"/>
            </a:endParaRPr>
          </a:p>
          <a:p>
            <a:pPr marL="609600" indent="-609600" eaLnBrk="1" hangingPunct="1">
              <a:buFont typeface="Wingdings 2" pitchFamily="18" charset="2"/>
              <a:buNone/>
            </a:pPr>
            <a:r>
              <a:rPr lang="en-US" sz="2400" dirty="0" smtClean="0">
                <a:latin typeface="Bell MT" pitchFamily="18" charset="0"/>
              </a:rPr>
              <a:t>         6. </a:t>
            </a:r>
            <a:r>
              <a:rPr lang="en-US" sz="2400" dirty="0" err="1" smtClean="0">
                <a:latin typeface="Bell MT" pitchFamily="18" charset="0"/>
              </a:rPr>
              <a:t>Bukti-bukti</a:t>
            </a:r>
            <a:r>
              <a:rPr lang="en-US" sz="2400" dirty="0" smtClean="0">
                <a:latin typeface="Bell MT" pitchFamily="18" charset="0"/>
              </a:rPr>
              <a:t> lain (</a:t>
            </a:r>
            <a:r>
              <a:rPr lang="en-US" sz="2400" dirty="0" err="1" smtClean="0">
                <a:latin typeface="Bell MT" pitchFamily="18" charset="0"/>
              </a:rPr>
              <a:t>retribusi</a:t>
            </a:r>
            <a:r>
              <a:rPr lang="en-US" sz="2400" dirty="0" smtClean="0">
                <a:latin typeface="Bell MT" pitchFamily="18" charset="0"/>
              </a:rPr>
              <a:t>, airport tax, boarding pass/taxi</a:t>
            </a:r>
          </a:p>
          <a:p>
            <a:pPr marL="609600" indent="-609600" eaLnBrk="1" hangingPunct="1">
              <a:buFont typeface="Wingdings 2" pitchFamily="18" charset="2"/>
              <a:buNone/>
            </a:pPr>
            <a:r>
              <a:rPr lang="en-US" sz="2400" dirty="0" smtClean="0">
                <a:latin typeface="Bell MT" pitchFamily="18" charset="0"/>
              </a:rPr>
              <a:t>             /</a:t>
            </a:r>
            <a:r>
              <a:rPr lang="en-US" sz="2400" dirty="0" err="1" smtClean="0">
                <a:latin typeface="Bell MT" pitchFamily="18" charset="0"/>
              </a:rPr>
              <a:t>kendaraan</a:t>
            </a:r>
            <a:r>
              <a:rPr lang="en-US" sz="2400" dirty="0" smtClean="0">
                <a:latin typeface="Bell MT" pitchFamily="18" charset="0"/>
              </a:rPr>
              <a:t> </a:t>
            </a:r>
            <a:r>
              <a:rPr lang="en-US" sz="2400" dirty="0" err="1" smtClean="0">
                <a:latin typeface="Bell MT" pitchFamily="18" charset="0"/>
              </a:rPr>
              <a:t>dll</a:t>
            </a:r>
            <a:r>
              <a:rPr lang="en-US" sz="2400" dirty="0" smtClean="0">
                <a:latin typeface="Bell MT" pitchFamily="18" charset="0"/>
              </a:rPr>
              <a:t>)</a:t>
            </a:r>
          </a:p>
          <a:p>
            <a:pPr marL="609600" indent="-609600" eaLnBrk="1" hangingPunct="1">
              <a:buFont typeface="Wingdings 2" pitchFamily="18" charset="2"/>
              <a:buNone/>
            </a:pPr>
            <a:r>
              <a:rPr lang="en-US" sz="2400" dirty="0" smtClean="0">
                <a:latin typeface="Bell MT" pitchFamily="18" charset="0"/>
              </a:rPr>
              <a:t>         7. </a:t>
            </a:r>
            <a:r>
              <a:rPr lang="en-US" sz="2400" dirty="0" err="1" smtClean="0">
                <a:latin typeface="Bell MT" pitchFamily="18" charset="0"/>
              </a:rPr>
              <a:t>Bukti</a:t>
            </a:r>
            <a:r>
              <a:rPr lang="en-US" sz="2400" dirty="0" smtClean="0">
                <a:latin typeface="Bell MT" pitchFamily="18" charset="0"/>
              </a:rPr>
              <a:t> </a:t>
            </a:r>
            <a:r>
              <a:rPr lang="en-US" sz="2400" dirty="0" err="1" smtClean="0">
                <a:latin typeface="Bell MT" pitchFamily="18" charset="0"/>
              </a:rPr>
              <a:t>pengeluaran</a:t>
            </a:r>
            <a:r>
              <a:rPr lang="en-US" sz="2400" dirty="0" smtClean="0">
                <a:latin typeface="Bell MT" pitchFamily="18" charset="0"/>
              </a:rPr>
              <a:t> </a:t>
            </a:r>
            <a:r>
              <a:rPr lang="en-US" sz="2400" dirty="0" err="1" smtClean="0">
                <a:latin typeface="Bell MT" pitchFamily="18" charset="0"/>
              </a:rPr>
              <a:t>riil</a:t>
            </a:r>
            <a:endParaRPr lang="en-US" sz="2400" dirty="0" smtClean="0">
              <a:latin typeface="Bell MT" pitchFamily="18" charset="0"/>
            </a:endParaRPr>
          </a:p>
        </p:txBody>
      </p:sp>
      <p:sp>
        <p:nvSpPr>
          <p:cNvPr id="2969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87F8A2E3-65CC-4167-AB15-11AEA1AC2A47}" type="slidenum">
              <a:rPr lang="en-US" smtClean="0"/>
              <a:pPr/>
              <a:t>33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 txBox="1">
            <a:spLocks noGrp="1"/>
          </p:cNvSpPr>
          <p:nvPr/>
        </p:nvSpPr>
        <p:spPr>
          <a:xfrm>
            <a:off x="8348663" y="6111875"/>
            <a:ext cx="457200" cy="365125"/>
          </a:xfrm>
          <a:prstGeom prst="rect">
            <a:avLst/>
          </a:prstGeom>
          <a:noFill/>
        </p:spPr>
        <p:txBody>
          <a:bodyPr anchor="b"/>
          <a:lstStyle/>
          <a:p>
            <a:pPr algn="r" eaLnBrk="1" hangingPunct="1">
              <a:defRPr/>
            </a:pPr>
            <a:fld id="{3E8EFA4C-E415-48D6-AC1D-A2B84A4E037D}" type="slidenum">
              <a:rPr lang="en-US" sz="1000">
                <a:solidFill>
                  <a:schemeClr val="bg2">
                    <a:shade val="50000"/>
                  </a:schemeClr>
                </a:solidFill>
              </a:rPr>
              <a:pPr algn="r" eaLnBrk="1" hangingPunct="1">
                <a:defRPr/>
              </a:pPr>
              <a:t>34</a:t>
            </a:fld>
            <a:endParaRPr lang="en-US" sz="10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611188" y="639763"/>
            <a:ext cx="4864100" cy="366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sz="1800" dirty="0" err="1"/>
              <a:t>Contoh</a:t>
            </a:r>
            <a:r>
              <a:rPr lang="en-US" sz="1800" dirty="0"/>
              <a:t> </a:t>
            </a:r>
            <a:r>
              <a:rPr lang="en-US" sz="1800" dirty="0" smtClean="0"/>
              <a:t>: </a:t>
            </a:r>
            <a:r>
              <a:rPr lang="en-US" sz="1800" dirty="0" err="1" smtClean="0"/>
              <a:t>Bukti</a:t>
            </a:r>
            <a:r>
              <a:rPr lang="en-US" sz="1800" dirty="0" smtClean="0"/>
              <a:t> </a:t>
            </a:r>
            <a:r>
              <a:rPr lang="en-US" sz="1800" dirty="0" err="1" smtClean="0"/>
              <a:t>Kuitansi</a:t>
            </a:r>
            <a:r>
              <a:rPr lang="en-US" sz="1800" dirty="0" smtClean="0"/>
              <a:t> </a:t>
            </a:r>
            <a:r>
              <a:rPr lang="en-US" sz="1800" dirty="0" err="1" smtClean="0"/>
              <a:t>Perjalanan</a:t>
            </a:r>
            <a:r>
              <a:rPr lang="en-US" sz="1800" dirty="0" smtClean="0"/>
              <a:t> </a:t>
            </a:r>
            <a:r>
              <a:rPr lang="en-US" sz="1800" dirty="0" err="1" smtClean="0"/>
              <a:t>dinas</a:t>
            </a:r>
            <a:r>
              <a:rPr lang="en-US" sz="1800" dirty="0" smtClean="0"/>
              <a:t> </a:t>
            </a:r>
            <a:endParaRPr lang="en-US" sz="1800" dirty="0"/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6927850" y="332657"/>
            <a:ext cx="1532582" cy="830997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/>
              <a:t>T A         : </a:t>
            </a:r>
            <a:r>
              <a:rPr lang="en-US" dirty="0" smtClean="0"/>
              <a:t>201</a:t>
            </a:r>
            <a:r>
              <a:rPr lang="en-US" dirty="0"/>
              <a:t>4</a:t>
            </a:r>
          </a:p>
          <a:p>
            <a:endParaRPr lang="id-ID" dirty="0" smtClean="0"/>
          </a:p>
          <a:p>
            <a:r>
              <a:rPr lang="en-US" dirty="0" smtClean="0"/>
              <a:t>No </a:t>
            </a:r>
            <a:r>
              <a:rPr lang="en-US" dirty="0" err="1"/>
              <a:t>bukti</a:t>
            </a:r>
            <a:r>
              <a:rPr lang="en-US" dirty="0"/>
              <a:t>  </a:t>
            </a:r>
            <a:r>
              <a:rPr lang="en-US" dirty="0" smtClean="0"/>
              <a:t>:</a:t>
            </a:r>
          </a:p>
          <a:p>
            <a:endParaRPr lang="en-US" dirty="0"/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3184525" y="1052513"/>
            <a:ext cx="2865438" cy="3048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sz="1400" dirty="0"/>
              <a:t>KUITANSI/BUKTI PEMBAYARAN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808038" y="2081213"/>
            <a:ext cx="184150" cy="366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endParaRPr lang="id-ID" sz="1800"/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285720" y="1628775"/>
            <a:ext cx="8572559" cy="4524315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terima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        : </a:t>
            </a:r>
            <a:r>
              <a:rPr lang="id-ID" dirty="0" smtClean="0"/>
              <a:t>Pimpinan PTS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uang</a:t>
            </a:r>
            <a:r>
              <a:rPr lang="en-US" dirty="0"/>
              <a:t>                : </a:t>
            </a:r>
            <a:r>
              <a:rPr lang="en-US" dirty="0" err="1"/>
              <a:t>Rp</a:t>
            </a:r>
            <a:r>
              <a:rPr lang="en-US" dirty="0"/>
              <a:t>. </a:t>
            </a:r>
            <a:r>
              <a:rPr lang="en-US" dirty="0" smtClean="0"/>
              <a:t>4.500.000,-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Terbilang</a:t>
            </a:r>
            <a:r>
              <a:rPr lang="en-US" dirty="0"/>
              <a:t>                     : </a:t>
            </a:r>
            <a:r>
              <a:rPr lang="en-US" dirty="0" err="1" smtClean="0"/>
              <a:t>Empat</a:t>
            </a:r>
            <a:r>
              <a:rPr lang="en-US" dirty="0" smtClean="0"/>
              <a:t> </a:t>
            </a:r>
            <a:r>
              <a:rPr lang="en-US" dirty="0" err="1" smtClean="0"/>
              <a:t>juta</a:t>
            </a:r>
            <a:r>
              <a:rPr lang="en-US" dirty="0" smtClean="0"/>
              <a:t> lima </a:t>
            </a:r>
            <a:r>
              <a:rPr lang="en-US" dirty="0" err="1" smtClean="0"/>
              <a:t>ratus</a:t>
            </a:r>
            <a:r>
              <a:rPr lang="en-US" dirty="0" smtClean="0"/>
              <a:t> </a:t>
            </a:r>
            <a:r>
              <a:rPr lang="en-US" dirty="0" err="1" smtClean="0"/>
              <a:t>ribu</a:t>
            </a:r>
            <a:r>
              <a:rPr lang="en-US" dirty="0" smtClean="0"/>
              <a:t> rupiah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keperluan</a:t>
            </a:r>
            <a:r>
              <a:rPr lang="en-US" dirty="0"/>
              <a:t> </a:t>
            </a:r>
            <a:r>
              <a:rPr lang="en-US" dirty="0" smtClean="0"/>
              <a:t>         : </a:t>
            </a:r>
            <a:r>
              <a:rPr lang="en-US" dirty="0" err="1" smtClean="0"/>
              <a:t>Biaya</a:t>
            </a:r>
            <a:r>
              <a:rPr lang="en-US" dirty="0" smtClean="0"/>
              <a:t> </a:t>
            </a:r>
            <a:r>
              <a:rPr lang="en-US" dirty="0" err="1" smtClean="0"/>
              <a:t>perjalanan</a:t>
            </a:r>
            <a:r>
              <a:rPr lang="en-US" dirty="0" smtClean="0"/>
              <a:t> </a:t>
            </a:r>
            <a:r>
              <a:rPr lang="en-US" dirty="0" err="1" smtClean="0"/>
              <a:t>dinas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Surabaya </a:t>
            </a:r>
            <a:r>
              <a:rPr lang="en-US" dirty="0" err="1" smtClean="0"/>
              <a:t>Selama</a:t>
            </a:r>
            <a:r>
              <a:rPr lang="en-US" dirty="0" smtClean="0"/>
              <a:t> 3 </a:t>
            </a:r>
            <a:r>
              <a:rPr lang="en-US" dirty="0" err="1" smtClean="0"/>
              <a:t>hari</a:t>
            </a:r>
            <a:r>
              <a:rPr lang="en-US" dirty="0" smtClean="0"/>
              <a:t> </a:t>
            </a:r>
            <a:r>
              <a:rPr lang="en-US" dirty="0" err="1" smtClean="0"/>
              <a:t>tanggal</a:t>
            </a:r>
            <a:r>
              <a:rPr lang="en-US" dirty="0" smtClean="0"/>
              <a:t> 1 s.3  </a:t>
            </a:r>
            <a:r>
              <a:rPr lang="en-US" dirty="0" err="1" smtClean="0"/>
              <a:t>Maret</a:t>
            </a:r>
            <a:r>
              <a:rPr lang="en-US" dirty="0" smtClean="0"/>
              <a:t> 2014  </a:t>
            </a:r>
          </a:p>
          <a:p>
            <a:r>
              <a:rPr lang="en-US" dirty="0" smtClean="0"/>
              <a:t>                                      (</a:t>
            </a:r>
            <a:r>
              <a:rPr lang="en-US" dirty="0" err="1" smtClean="0"/>
              <a:t>rincian</a:t>
            </a:r>
            <a:r>
              <a:rPr lang="en-US" dirty="0" smtClean="0"/>
              <a:t> </a:t>
            </a:r>
            <a:r>
              <a:rPr lang="en-US" dirty="0" err="1" smtClean="0"/>
              <a:t>terlampir</a:t>
            </a:r>
            <a:r>
              <a:rPr lang="en-US" dirty="0" smtClean="0"/>
              <a:t>) </a:t>
            </a:r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pengambilan</a:t>
            </a:r>
            <a:r>
              <a:rPr lang="en-US" dirty="0" smtClean="0"/>
              <a:t>/survey data </a:t>
            </a:r>
            <a:r>
              <a:rPr lang="en-US" dirty="0" err="1" smtClean="0"/>
              <a:t>pelaksanaan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</a:p>
          <a:p>
            <a:r>
              <a:rPr lang="en-US" dirty="0" smtClean="0"/>
              <a:t>                                      </a:t>
            </a:r>
            <a:r>
              <a:rPr lang="en-US" dirty="0" err="1" smtClean="0"/>
              <a:t>hibah</a:t>
            </a:r>
            <a:r>
              <a:rPr lang="en-US" dirty="0" smtClean="0"/>
              <a:t> </a:t>
            </a:r>
            <a:r>
              <a:rPr lang="en-US" dirty="0" err="1" smtClean="0"/>
              <a:t>bersaing</a:t>
            </a:r>
            <a:r>
              <a:rPr lang="en-US" dirty="0" smtClean="0"/>
              <a:t>,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kontrak</a:t>
            </a:r>
            <a:r>
              <a:rPr lang="en-US" dirty="0" smtClean="0"/>
              <a:t> </a:t>
            </a:r>
            <a:r>
              <a:rPr lang="en-US" dirty="0" err="1" smtClean="0"/>
              <a:t>Nomor</a:t>
            </a:r>
            <a:r>
              <a:rPr lang="en-US" dirty="0" smtClean="0"/>
              <a:t>:………….</a:t>
            </a:r>
            <a:r>
              <a:rPr lang="en-US" dirty="0" err="1" smtClean="0"/>
              <a:t>tgl</a:t>
            </a:r>
            <a:r>
              <a:rPr lang="en-US" dirty="0" smtClean="0"/>
              <a:t>………</a:t>
            </a:r>
            <a:endParaRPr lang="en-US" dirty="0"/>
          </a:p>
          <a:p>
            <a:endParaRPr lang="en-US" dirty="0"/>
          </a:p>
          <a:p>
            <a:r>
              <a:rPr lang="en-US" dirty="0"/>
              <a:t>                                                                                                           Yogyakarta, </a:t>
            </a:r>
            <a:r>
              <a:rPr lang="id-ID" dirty="0"/>
              <a:t>................</a:t>
            </a:r>
            <a:endParaRPr lang="en-US" dirty="0"/>
          </a:p>
          <a:p>
            <a:r>
              <a:rPr lang="en-US" dirty="0" smtClean="0"/>
              <a:t>                                                                                                           Yang </a:t>
            </a:r>
            <a:r>
              <a:rPr lang="en-US" dirty="0" err="1" smtClean="0"/>
              <a:t>bepergian</a:t>
            </a:r>
            <a:endParaRPr lang="en-US" dirty="0"/>
          </a:p>
          <a:p>
            <a:r>
              <a:rPr lang="en-US" dirty="0"/>
              <a:t>              			       </a:t>
            </a:r>
          </a:p>
          <a:p>
            <a:r>
              <a:rPr lang="en-US" dirty="0"/>
              <a:t>                                                                                                                </a:t>
            </a:r>
            <a:r>
              <a:rPr lang="en-US" dirty="0" err="1" smtClean="0"/>
              <a:t>ttd</a:t>
            </a:r>
            <a:endParaRPr lang="en-US" dirty="0" smtClean="0"/>
          </a:p>
          <a:p>
            <a:endParaRPr lang="en-US" dirty="0"/>
          </a:p>
          <a:p>
            <a:r>
              <a:rPr lang="en-US" dirty="0"/>
              <a:t>					     </a:t>
            </a:r>
            <a:r>
              <a:rPr lang="en-US" dirty="0" err="1"/>
              <a:t>Nama</a:t>
            </a:r>
            <a:r>
              <a:rPr lang="en-US" dirty="0"/>
              <a:t> </a:t>
            </a:r>
            <a:r>
              <a:rPr lang="en-US" dirty="0" err="1"/>
              <a:t>terang</a:t>
            </a:r>
            <a:endParaRPr lang="en-US" dirty="0"/>
          </a:p>
          <a:p>
            <a:r>
              <a:rPr lang="en-US" dirty="0" smtClean="0"/>
              <a:t>----------------------------------------------------------------------------------------------</a:t>
            </a:r>
            <a:endParaRPr lang="en-US" dirty="0"/>
          </a:p>
          <a:p>
            <a:r>
              <a:rPr lang="en-US" dirty="0"/>
              <a:t>               </a:t>
            </a:r>
            <a:r>
              <a:rPr lang="en-US" dirty="0" err="1" smtClean="0"/>
              <a:t>Setuju</a:t>
            </a:r>
            <a:r>
              <a:rPr lang="en-US" dirty="0" smtClean="0"/>
              <a:t> </a:t>
            </a:r>
            <a:r>
              <a:rPr lang="en-US" dirty="0" err="1"/>
              <a:t>dibayar</a:t>
            </a:r>
            <a:r>
              <a:rPr lang="en-US" dirty="0"/>
              <a:t>                                                                            </a:t>
            </a:r>
            <a:r>
              <a:rPr lang="en-US" dirty="0" err="1"/>
              <a:t>Lunas</a:t>
            </a:r>
            <a:r>
              <a:rPr lang="en-US" dirty="0"/>
              <a:t> </a:t>
            </a:r>
            <a:r>
              <a:rPr lang="en-US" dirty="0" err="1"/>
              <a:t>dibayar</a:t>
            </a:r>
            <a:endParaRPr lang="en-US" dirty="0"/>
          </a:p>
          <a:p>
            <a:r>
              <a:rPr lang="en-US" dirty="0"/>
              <a:t>          </a:t>
            </a:r>
            <a:r>
              <a:rPr lang="id-ID" dirty="0" smtClean="0"/>
              <a:t>Pimpinan      .......                   </a:t>
            </a:r>
            <a:r>
              <a:rPr lang="en-US" dirty="0" smtClean="0"/>
              <a:t>                                                          </a:t>
            </a:r>
            <a:r>
              <a:rPr lang="en-US" dirty="0" err="1"/>
              <a:t>Tanggal</a:t>
            </a:r>
            <a:r>
              <a:rPr lang="en-US" dirty="0"/>
              <a:t> </a:t>
            </a:r>
            <a:r>
              <a:rPr lang="id-ID" dirty="0"/>
              <a:t>......................</a:t>
            </a:r>
            <a:endParaRPr lang="en-US" dirty="0"/>
          </a:p>
          <a:p>
            <a:r>
              <a:rPr lang="en-US" dirty="0"/>
              <a:t>                   </a:t>
            </a:r>
            <a:r>
              <a:rPr lang="en-US" dirty="0" err="1"/>
              <a:t>ttd</a:t>
            </a:r>
            <a:r>
              <a:rPr lang="en-US" dirty="0"/>
              <a:t>				               </a:t>
            </a:r>
            <a:r>
              <a:rPr lang="en-US" dirty="0" err="1"/>
              <a:t>ttd</a:t>
            </a:r>
            <a:endParaRPr lang="en-US" dirty="0"/>
          </a:p>
          <a:p>
            <a:endParaRPr lang="en-US" dirty="0"/>
          </a:p>
          <a:p>
            <a:r>
              <a:rPr lang="en-US" dirty="0"/>
              <a:t>          </a:t>
            </a:r>
            <a:r>
              <a:rPr lang="en-US" dirty="0" err="1"/>
              <a:t>Nama</a:t>
            </a:r>
            <a:r>
              <a:rPr lang="en-US" dirty="0"/>
              <a:t>……………..			                              </a:t>
            </a:r>
            <a:r>
              <a:rPr lang="en-US" dirty="0" err="1"/>
              <a:t>Nama</a:t>
            </a:r>
            <a:r>
              <a:rPr lang="en-US" dirty="0"/>
              <a:t>………….</a:t>
            </a:r>
          </a:p>
          <a:p>
            <a:r>
              <a:rPr lang="en-US" dirty="0"/>
              <a:t>          NIP/NIK………….			                              </a:t>
            </a:r>
            <a:r>
              <a:rPr lang="en-US" dirty="0" err="1"/>
              <a:t>Nama</a:t>
            </a:r>
            <a:r>
              <a:rPr lang="en-US" dirty="0"/>
              <a:t>/NIK……… </a:t>
            </a:r>
          </a:p>
          <a:p>
            <a:r>
              <a:rPr lang="en-US" dirty="0"/>
              <a:t>                                                     </a:t>
            </a:r>
            <a:r>
              <a:rPr lang="en-US" dirty="0" smtClean="0"/>
              <a:t>            </a:t>
            </a:r>
            <a:endParaRPr lang="en-US" dirty="0"/>
          </a:p>
        </p:txBody>
      </p:sp>
      <p:cxnSp>
        <p:nvCxnSpPr>
          <p:cNvPr id="9" name="Straight Connector 8"/>
          <p:cNvCxnSpPr>
            <a:stCxn id="46084" idx="1"/>
            <a:endCxn id="46084" idx="3"/>
          </p:cNvCxnSpPr>
          <p:nvPr/>
        </p:nvCxnSpPr>
        <p:spPr>
          <a:xfrm>
            <a:off x="6927850" y="748156"/>
            <a:ext cx="153258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247D99F-A49B-4D86-8B58-7CAB1BB56A5E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45093" name="Text Box 53"/>
          <p:cNvSpPr txBox="1">
            <a:spLocks noChangeArrowheads="1"/>
          </p:cNvSpPr>
          <p:nvPr/>
        </p:nvSpPr>
        <p:spPr bwMode="auto">
          <a:xfrm>
            <a:off x="1455738" y="214290"/>
            <a:ext cx="5830906" cy="338554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r>
              <a:rPr lang="en-US" sz="1600" dirty="0" smtClean="0"/>
              <a:t>CONTOH : RINCIAN BIAYA PERJALAN DINAS</a:t>
            </a:r>
            <a:endParaRPr lang="en-US" sz="1600" dirty="0"/>
          </a:p>
        </p:txBody>
      </p:sp>
      <p:sp>
        <p:nvSpPr>
          <p:cNvPr id="45095" name="Text Box 60"/>
          <p:cNvSpPr txBox="1">
            <a:spLocks noChangeArrowheads="1"/>
          </p:cNvSpPr>
          <p:nvPr/>
        </p:nvSpPr>
        <p:spPr bwMode="auto">
          <a:xfrm>
            <a:off x="1095375" y="5214938"/>
            <a:ext cx="7258050" cy="13843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dirty="0" err="1"/>
              <a:t>Setuju</a:t>
            </a:r>
            <a:r>
              <a:rPr lang="en-US" dirty="0"/>
              <a:t> </a:t>
            </a:r>
            <a:r>
              <a:rPr lang="en-US" dirty="0" err="1"/>
              <a:t>dibayar</a:t>
            </a:r>
            <a:r>
              <a:rPr lang="en-US" dirty="0"/>
              <a:t>                                                                                         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menerima</a:t>
            </a:r>
            <a:r>
              <a:rPr lang="en-US" dirty="0" smtClean="0"/>
              <a:t> </a:t>
            </a:r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uang</a:t>
            </a:r>
            <a:endParaRPr lang="en-US" dirty="0"/>
          </a:p>
          <a:p>
            <a:r>
              <a:rPr lang="en-US" dirty="0" err="1"/>
              <a:t>Ketua</a:t>
            </a:r>
            <a:r>
              <a:rPr lang="en-US" dirty="0"/>
              <a:t> LPPM                                                                                            </a:t>
            </a:r>
            <a:r>
              <a:rPr lang="en-US" dirty="0" smtClean="0"/>
              <a:t> Rp.4.500.000,-</a:t>
            </a:r>
            <a:endParaRPr lang="en-US" dirty="0"/>
          </a:p>
          <a:p>
            <a:r>
              <a:rPr lang="en-US" dirty="0" smtClean="0"/>
              <a:t>					       </a:t>
            </a:r>
            <a:r>
              <a:rPr lang="en-US" dirty="0" err="1" smtClean="0"/>
              <a:t>Penerima</a:t>
            </a:r>
            <a:endParaRPr lang="en-US" dirty="0"/>
          </a:p>
          <a:p>
            <a:r>
              <a:rPr lang="en-US" dirty="0"/>
              <a:t>       </a:t>
            </a:r>
            <a:r>
              <a:rPr lang="en-US" dirty="0" err="1"/>
              <a:t>ttd</a:t>
            </a:r>
            <a:r>
              <a:rPr lang="en-US" dirty="0"/>
              <a:t>                                                                                                                     </a:t>
            </a:r>
          </a:p>
          <a:p>
            <a:endParaRPr lang="en-US" dirty="0"/>
          </a:p>
          <a:p>
            <a:r>
              <a:rPr lang="en-US" dirty="0" err="1"/>
              <a:t>Nama</a:t>
            </a:r>
            <a:r>
              <a:rPr lang="en-US" dirty="0"/>
              <a:t>………..				      </a:t>
            </a:r>
            <a:r>
              <a:rPr lang="en-US" dirty="0" err="1"/>
              <a:t>Nama</a:t>
            </a:r>
            <a:r>
              <a:rPr lang="en-US" dirty="0"/>
              <a:t>………….</a:t>
            </a:r>
          </a:p>
          <a:p>
            <a:r>
              <a:rPr lang="en-US" dirty="0"/>
              <a:t>NIP/NIK					      NIP/NIK</a:t>
            </a:r>
          </a:p>
        </p:txBody>
      </p:sp>
      <p:sp>
        <p:nvSpPr>
          <p:cNvPr id="45096" name="Text Box 61"/>
          <p:cNvSpPr txBox="1">
            <a:spLocks noChangeArrowheads="1"/>
          </p:cNvSpPr>
          <p:nvPr/>
        </p:nvSpPr>
        <p:spPr bwMode="auto">
          <a:xfrm>
            <a:off x="5919788" y="5000625"/>
            <a:ext cx="2371725" cy="2762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dirty="0"/>
              <a:t>Yogyakarta, </a:t>
            </a:r>
            <a:r>
              <a:rPr lang="en-US" dirty="0" smtClean="0"/>
              <a:t>1 </a:t>
            </a:r>
            <a:r>
              <a:rPr lang="en-US" dirty="0" err="1" smtClean="0"/>
              <a:t>Maret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571736" y="785794"/>
            <a:ext cx="3929090" cy="28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RINCIAN BIAYA PERJALANAN DINAS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14348" y="1214422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LAMPIRAN SPD NOMOR :………</a:t>
            </a:r>
          </a:p>
          <a:p>
            <a:r>
              <a:rPr lang="en-US" dirty="0" smtClean="0"/>
              <a:t>TANGGAL                         :………...</a:t>
            </a:r>
            <a:endParaRPr lang="en-US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357156" y="2000241"/>
          <a:ext cx="8358248" cy="26372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490"/>
                <a:gridCol w="5210990"/>
                <a:gridCol w="1428760"/>
                <a:gridCol w="1143008"/>
              </a:tblGrid>
              <a:tr h="24820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N0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Perincian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biaya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jumlah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keterangan</a:t>
                      </a:r>
                      <a:endParaRPr lang="en-US" sz="1200" dirty="0"/>
                    </a:p>
                  </a:txBody>
                  <a:tcPr/>
                </a:tc>
              </a:tr>
              <a:tr h="179738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1.</a:t>
                      </a:r>
                    </a:p>
                    <a:p>
                      <a:endParaRPr lang="en-US" sz="1200" dirty="0" smtClean="0"/>
                    </a:p>
                    <a:p>
                      <a:r>
                        <a:rPr lang="en-US" sz="1200" dirty="0" smtClean="0"/>
                        <a:t>2.</a:t>
                      </a:r>
                    </a:p>
                    <a:p>
                      <a:endParaRPr lang="en-US" sz="1200" dirty="0" smtClean="0"/>
                    </a:p>
                    <a:p>
                      <a:r>
                        <a:rPr lang="en-US" sz="1200" dirty="0" smtClean="0"/>
                        <a:t>3.</a:t>
                      </a:r>
                    </a:p>
                    <a:p>
                      <a:endParaRPr lang="en-US" sz="1200" dirty="0" smtClean="0"/>
                    </a:p>
                    <a:p>
                      <a:r>
                        <a:rPr lang="en-US" sz="1200" dirty="0" smtClean="0"/>
                        <a:t> 4.</a:t>
                      </a:r>
                    </a:p>
                    <a:p>
                      <a:endParaRPr lang="en-US" sz="1200" dirty="0" smtClean="0"/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Tiket</a:t>
                      </a:r>
                      <a:r>
                        <a:rPr lang="en-US" sz="1200" baseline="0" dirty="0" smtClean="0"/>
                        <a:t>  </a:t>
                      </a:r>
                      <a:r>
                        <a:rPr lang="en-US" sz="1200" baseline="0" dirty="0" err="1" smtClean="0"/>
                        <a:t>pesawat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Yogya</a:t>
                      </a:r>
                      <a:r>
                        <a:rPr lang="en-US" sz="1200" baseline="0" dirty="0" smtClean="0"/>
                        <a:t>-Surabaya PP</a:t>
                      </a:r>
                    </a:p>
                    <a:p>
                      <a:endParaRPr lang="en-US" sz="1200" baseline="0" dirty="0" smtClean="0"/>
                    </a:p>
                    <a:p>
                      <a:r>
                        <a:rPr lang="en-US" sz="1200" baseline="0" dirty="0" err="1" smtClean="0"/>
                        <a:t>Uang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harian</a:t>
                      </a:r>
                      <a:r>
                        <a:rPr lang="en-US" sz="1200" baseline="0" dirty="0" smtClean="0"/>
                        <a:t>  3 </a:t>
                      </a:r>
                      <a:r>
                        <a:rPr lang="en-US" sz="1200" baseline="0" dirty="0" err="1" smtClean="0"/>
                        <a:t>hari</a:t>
                      </a:r>
                      <a:r>
                        <a:rPr lang="en-US" sz="1200" baseline="0" dirty="0" smtClean="0"/>
                        <a:t> x Rp.450.000,-</a:t>
                      </a:r>
                    </a:p>
                    <a:p>
                      <a:endParaRPr lang="en-US" sz="1200" baseline="0" dirty="0" smtClean="0"/>
                    </a:p>
                    <a:p>
                      <a:r>
                        <a:rPr lang="en-US" sz="1200" baseline="0" dirty="0" err="1" smtClean="0"/>
                        <a:t>Penginapan</a:t>
                      </a:r>
                      <a:r>
                        <a:rPr lang="en-US" sz="1200" baseline="0" dirty="0" smtClean="0"/>
                        <a:t> (2 </a:t>
                      </a:r>
                      <a:r>
                        <a:rPr lang="en-US" sz="1200" baseline="0" dirty="0" err="1" smtClean="0"/>
                        <a:t>mlm</a:t>
                      </a:r>
                      <a:r>
                        <a:rPr lang="en-US" sz="1200" baseline="0" dirty="0" smtClean="0"/>
                        <a:t> x </a:t>
                      </a:r>
                      <a:r>
                        <a:rPr lang="en-US" sz="1200" baseline="0" dirty="0" err="1" smtClean="0"/>
                        <a:t>Rp</a:t>
                      </a:r>
                      <a:r>
                        <a:rPr lang="en-US" sz="1200" baseline="0" dirty="0" smtClean="0"/>
                        <a:t>. 600.000,-)</a:t>
                      </a:r>
                    </a:p>
                    <a:p>
                      <a:endParaRPr lang="en-US" sz="1200" baseline="0" dirty="0" smtClean="0"/>
                    </a:p>
                    <a:p>
                      <a:r>
                        <a:rPr lang="en-US" sz="1200" baseline="0" dirty="0" smtClean="0"/>
                        <a:t>Transport:</a:t>
                      </a:r>
                    </a:p>
                    <a:p>
                      <a:r>
                        <a:rPr lang="en-US" sz="1200" baseline="0" dirty="0" smtClean="0"/>
                        <a:t>Taxi  2kali x Rp.225.000,-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1.500.000,-</a:t>
                      </a:r>
                    </a:p>
                    <a:p>
                      <a:pPr algn="r"/>
                      <a:endParaRPr lang="en-US" sz="1200" dirty="0" smtClean="0"/>
                    </a:p>
                    <a:p>
                      <a:pPr algn="r"/>
                      <a:r>
                        <a:rPr lang="en-US" sz="1200" dirty="0" smtClean="0"/>
                        <a:t>1.350.000,-</a:t>
                      </a:r>
                    </a:p>
                    <a:p>
                      <a:pPr algn="r"/>
                      <a:endParaRPr lang="en-US" sz="1200" dirty="0" smtClean="0"/>
                    </a:p>
                    <a:p>
                      <a:pPr algn="r"/>
                      <a:r>
                        <a:rPr lang="en-US" sz="1200" dirty="0" smtClean="0"/>
                        <a:t>1.200.000,-</a:t>
                      </a:r>
                    </a:p>
                    <a:p>
                      <a:pPr algn="r"/>
                      <a:endParaRPr lang="en-US" sz="1200" dirty="0" smtClean="0"/>
                    </a:p>
                    <a:p>
                      <a:pPr algn="r"/>
                      <a:endParaRPr lang="en-US" sz="1200" dirty="0" smtClean="0"/>
                    </a:p>
                    <a:p>
                      <a:pPr algn="r"/>
                      <a:r>
                        <a:rPr lang="en-US" sz="1200" dirty="0" smtClean="0"/>
                        <a:t>450.000,-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</a:tr>
              <a:tr h="565581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Jumlah</a:t>
                      </a:r>
                      <a:r>
                        <a:rPr lang="en-US" sz="1200" dirty="0" smtClean="0"/>
                        <a:t> total (</a:t>
                      </a:r>
                      <a:r>
                        <a:rPr lang="en-US" sz="1200" dirty="0" err="1" smtClean="0"/>
                        <a:t>Rp</a:t>
                      </a:r>
                      <a:r>
                        <a:rPr lang="en-US" sz="1200" dirty="0" smtClean="0"/>
                        <a:t>.)</a:t>
                      </a:r>
                    </a:p>
                    <a:p>
                      <a:r>
                        <a:rPr lang="en-US" sz="1200" dirty="0" err="1" smtClean="0"/>
                        <a:t>Terbilang</a:t>
                      </a:r>
                      <a:r>
                        <a:rPr lang="en-US" sz="1200" dirty="0" smtClean="0"/>
                        <a:t>: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Empat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juta</a:t>
                      </a:r>
                      <a:r>
                        <a:rPr lang="en-US" sz="1200" baseline="0" dirty="0" smtClean="0"/>
                        <a:t> lima </a:t>
                      </a:r>
                      <a:r>
                        <a:rPr lang="en-US" sz="1200" baseline="0" dirty="0" err="1" smtClean="0"/>
                        <a:t>ratus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ribu</a:t>
                      </a:r>
                      <a:r>
                        <a:rPr lang="en-US" sz="1200" baseline="0" dirty="0" smtClean="0"/>
                        <a:t> rupiah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4.500.000,-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247D99F-A49B-4D86-8B58-7CAB1BB56A5E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45093" name="Text Box 53"/>
          <p:cNvSpPr txBox="1">
            <a:spLocks noChangeArrowheads="1"/>
          </p:cNvSpPr>
          <p:nvPr/>
        </p:nvSpPr>
        <p:spPr bwMode="auto">
          <a:xfrm>
            <a:off x="395536" y="214290"/>
            <a:ext cx="3816424" cy="30777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r>
              <a:rPr lang="en-US" sz="1400" b="1" dirty="0" smtClean="0"/>
              <a:t>CONTOH : DAFTAR PENGELUARAN RIIL</a:t>
            </a:r>
            <a:endParaRPr lang="en-US" sz="1400" b="1" dirty="0"/>
          </a:p>
        </p:txBody>
      </p:sp>
      <p:sp>
        <p:nvSpPr>
          <p:cNvPr id="45095" name="Text Box 60"/>
          <p:cNvSpPr txBox="1">
            <a:spLocks noChangeArrowheads="1"/>
          </p:cNvSpPr>
          <p:nvPr/>
        </p:nvSpPr>
        <p:spPr bwMode="auto">
          <a:xfrm>
            <a:off x="357158" y="4149080"/>
            <a:ext cx="8358246" cy="27089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r>
              <a:rPr lang="en-US" dirty="0" smtClean="0"/>
              <a:t>2. </a:t>
            </a:r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uang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angka</a:t>
            </a:r>
            <a:r>
              <a:rPr lang="en-US" dirty="0" smtClean="0"/>
              <a:t> 1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benar-benar</a:t>
            </a:r>
            <a:r>
              <a:rPr lang="en-US" dirty="0" smtClean="0"/>
              <a:t> </a:t>
            </a:r>
            <a:r>
              <a:rPr lang="en-US" dirty="0" err="1" smtClean="0"/>
              <a:t>dikeluarkan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pelaksanaan</a:t>
            </a:r>
            <a:r>
              <a:rPr lang="en-US" dirty="0" smtClean="0"/>
              <a:t> </a:t>
            </a:r>
            <a:r>
              <a:rPr lang="en-US" dirty="0" err="1" smtClean="0"/>
              <a:t>perjalanan</a:t>
            </a:r>
            <a:r>
              <a:rPr lang="en-US" dirty="0" smtClean="0"/>
              <a:t> </a:t>
            </a:r>
            <a:r>
              <a:rPr lang="en-US" dirty="0" err="1" smtClean="0"/>
              <a:t>dinas</a:t>
            </a:r>
            <a:r>
              <a:rPr lang="en-US" dirty="0" smtClean="0"/>
              <a:t> </a:t>
            </a:r>
            <a:r>
              <a:rPr lang="en-US" dirty="0" err="1" smtClean="0"/>
              <a:t>dimaksud</a:t>
            </a:r>
            <a:endParaRPr lang="en-US" dirty="0" smtClean="0"/>
          </a:p>
          <a:p>
            <a:r>
              <a:rPr lang="en-US" dirty="0" smtClean="0"/>
              <a:t>   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apabila</a:t>
            </a:r>
            <a:r>
              <a:rPr lang="en-US" dirty="0" smtClean="0"/>
              <a:t> </a:t>
            </a:r>
            <a:r>
              <a:rPr lang="en-US" dirty="0" err="1" smtClean="0"/>
              <a:t>dikemudian</a:t>
            </a:r>
            <a:r>
              <a:rPr lang="en-US" dirty="0" smtClean="0"/>
              <a:t> </a:t>
            </a:r>
            <a:r>
              <a:rPr lang="en-US" dirty="0" err="1" smtClean="0"/>
              <a:t>hari</a:t>
            </a:r>
            <a:r>
              <a:rPr lang="en-US" dirty="0" smtClean="0"/>
              <a:t> </a:t>
            </a:r>
            <a:r>
              <a:rPr lang="en-US" dirty="0" err="1" smtClean="0"/>
              <a:t>terdapat</a:t>
            </a:r>
            <a:r>
              <a:rPr lang="en-US" dirty="0" smtClean="0"/>
              <a:t> </a:t>
            </a:r>
            <a:r>
              <a:rPr lang="en-US" dirty="0" err="1" smtClean="0"/>
              <a:t>kelebihan</a:t>
            </a:r>
            <a:r>
              <a:rPr lang="en-US" dirty="0" smtClean="0"/>
              <a:t> </a:t>
            </a:r>
            <a:r>
              <a:rPr lang="en-US" dirty="0" err="1" smtClean="0"/>
              <a:t>pembayaran</a:t>
            </a:r>
            <a:r>
              <a:rPr lang="en-US" dirty="0" smtClean="0"/>
              <a:t>, </a:t>
            </a:r>
            <a:r>
              <a:rPr lang="en-US" dirty="0" err="1" smtClean="0"/>
              <a:t>kami</a:t>
            </a:r>
            <a:r>
              <a:rPr lang="en-US" dirty="0" smtClean="0"/>
              <a:t> </a:t>
            </a:r>
            <a:r>
              <a:rPr lang="en-US" dirty="0" err="1" smtClean="0"/>
              <a:t>bersedia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menyetor</a:t>
            </a:r>
            <a:r>
              <a:rPr lang="en-US" dirty="0" smtClean="0"/>
              <a:t> </a:t>
            </a:r>
            <a:r>
              <a:rPr lang="en-US" dirty="0" err="1" smtClean="0"/>
              <a:t>kelebihan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endParaRPr lang="en-US" dirty="0" smtClean="0"/>
          </a:p>
          <a:p>
            <a:r>
              <a:rPr lang="en-US" dirty="0" smtClean="0"/>
              <a:t>    </a:t>
            </a:r>
            <a:r>
              <a:rPr lang="en-US" dirty="0" err="1" smtClean="0"/>
              <a:t>kantor</a:t>
            </a:r>
            <a:r>
              <a:rPr lang="en-US" dirty="0" smtClean="0"/>
              <a:t> </a:t>
            </a:r>
            <a:r>
              <a:rPr lang="en-US" dirty="0" err="1" smtClean="0"/>
              <a:t>Kas</a:t>
            </a:r>
            <a:r>
              <a:rPr lang="en-US" dirty="0" smtClean="0"/>
              <a:t> Negara</a:t>
            </a:r>
          </a:p>
          <a:p>
            <a:endParaRPr lang="id-ID" dirty="0" smtClean="0"/>
          </a:p>
          <a:p>
            <a:r>
              <a:rPr lang="id-ID" dirty="0" smtClean="0"/>
              <a:t>Demikian pernyataan ini kami buat dengan sebenarnya, untuk dipergunakan sebagaimana mestinya</a:t>
            </a:r>
            <a:endParaRPr lang="en-US" dirty="0" smtClean="0"/>
          </a:p>
          <a:p>
            <a:pPr lvl="8"/>
            <a:r>
              <a:rPr lang="en-US" dirty="0" smtClean="0"/>
              <a:t>                           </a:t>
            </a:r>
            <a:endParaRPr lang="id-ID" dirty="0" smtClean="0"/>
          </a:p>
          <a:p>
            <a:pPr lvl="8"/>
            <a:r>
              <a:rPr lang="id-ID" dirty="0" smtClean="0"/>
              <a:t>                         </a:t>
            </a:r>
            <a:r>
              <a:rPr lang="en-US" dirty="0" smtClean="0"/>
              <a:t> Yogyakarta, 1 </a:t>
            </a:r>
            <a:r>
              <a:rPr lang="en-US" dirty="0" err="1" smtClean="0"/>
              <a:t>Maret</a:t>
            </a:r>
            <a:r>
              <a:rPr lang="en-US" dirty="0" smtClean="0"/>
              <a:t> 2014</a:t>
            </a:r>
          </a:p>
          <a:p>
            <a:r>
              <a:rPr lang="en-US" dirty="0" err="1" smtClean="0"/>
              <a:t>Setuju</a:t>
            </a:r>
            <a:r>
              <a:rPr lang="en-US" dirty="0" smtClean="0"/>
              <a:t> </a:t>
            </a:r>
            <a:r>
              <a:rPr lang="en-US" dirty="0" err="1"/>
              <a:t>dibayar</a:t>
            </a:r>
            <a:r>
              <a:rPr lang="en-US" dirty="0"/>
              <a:t>                                                                                         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menerima</a:t>
            </a:r>
            <a:r>
              <a:rPr lang="en-US" dirty="0" smtClean="0"/>
              <a:t> </a:t>
            </a:r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uang</a:t>
            </a:r>
            <a:r>
              <a:rPr lang="id-ID" dirty="0" smtClean="0"/>
              <a:t> Rp.4.500.000,-</a:t>
            </a:r>
            <a:endParaRPr lang="en-US" dirty="0"/>
          </a:p>
          <a:p>
            <a:r>
              <a:rPr lang="en-US" dirty="0" err="1"/>
              <a:t>Ketua</a:t>
            </a:r>
            <a:r>
              <a:rPr lang="en-US" dirty="0"/>
              <a:t> LPPM                                                                                            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/>
              <a:t>					      </a:t>
            </a:r>
            <a:endParaRPr lang="en-US" dirty="0"/>
          </a:p>
          <a:p>
            <a:r>
              <a:rPr lang="en-US" dirty="0"/>
              <a:t>      </a:t>
            </a:r>
            <a:r>
              <a:rPr lang="en-US" dirty="0" smtClean="0"/>
              <a:t>                                                                                                                    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Nama</a:t>
            </a:r>
            <a:r>
              <a:rPr lang="en-US" dirty="0"/>
              <a:t>………..				      </a:t>
            </a:r>
            <a:r>
              <a:rPr lang="en-US" dirty="0" err="1"/>
              <a:t>Nama</a:t>
            </a:r>
            <a:r>
              <a:rPr lang="en-US" dirty="0"/>
              <a:t>………….</a:t>
            </a:r>
          </a:p>
          <a:p>
            <a:r>
              <a:rPr lang="en-US" dirty="0"/>
              <a:t>NIP/NIK					      NIP/NIK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71736" y="571480"/>
            <a:ext cx="39290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DAFTAR  PENGELUARAN RIIL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85720" y="857232"/>
            <a:ext cx="842968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Yang </a:t>
            </a:r>
            <a:r>
              <a:rPr lang="en-US" sz="1100" dirty="0" err="1" smtClean="0"/>
              <a:t>bertanda</a:t>
            </a:r>
            <a:r>
              <a:rPr lang="en-US" sz="1100" dirty="0" smtClean="0"/>
              <a:t> </a:t>
            </a:r>
            <a:r>
              <a:rPr lang="en-US" sz="1100" dirty="0" err="1" smtClean="0"/>
              <a:t>tangan</a:t>
            </a:r>
            <a:r>
              <a:rPr lang="en-US" sz="1100" dirty="0" smtClean="0"/>
              <a:t> </a:t>
            </a:r>
            <a:r>
              <a:rPr lang="en-US" sz="1100" dirty="0" err="1" smtClean="0"/>
              <a:t>di</a:t>
            </a:r>
            <a:r>
              <a:rPr lang="en-US" sz="1100" dirty="0" smtClean="0"/>
              <a:t> </a:t>
            </a:r>
            <a:r>
              <a:rPr lang="en-US" sz="1100" dirty="0" err="1" smtClean="0"/>
              <a:t>bawah</a:t>
            </a:r>
            <a:r>
              <a:rPr lang="en-US" sz="1100" dirty="0" smtClean="0"/>
              <a:t> </a:t>
            </a:r>
            <a:r>
              <a:rPr lang="en-US" sz="1100" dirty="0" err="1" smtClean="0"/>
              <a:t>ini</a:t>
            </a:r>
            <a:endParaRPr lang="en-US" sz="1100" dirty="0" smtClean="0"/>
          </a:p>
          <a:p>
            <a:r>
              <a:rPr lang="en-US" sz="1100" dirty="0" smtClean="0"/>
              <a:t>              </a:t>
            </a:r>
            <a:r>
              <a:rPr lang="en-US" sz="1100" dirty="0" err="1" smtClean="0"/>
              <a:t>Nama</a:t>
            </a:r>
            <a:r>
              <a:rPr lang="en-US" sz="1100" dirty="0" smtClean="0"/>
              <a:t>             :……………..</a:t>
            </a:r>
          </a:p>
          <a:p>
            <a:r>
              <a:rPr lang="en-US" sz="1100" dirty="0" smtClean="0"/>
              <a:t>              NIP                 :……………..</a:t>
            </a:r>
          </a:p>
          <a:p>
            <a:r>
              <a:rPr lang="en-US" sz="1100" dirty="0" smtClean="0"/>
              <a:t>             </a:t>
            </a:r>
            <a:r>
              <a:rPr lang="en-US" sz="1100" dirty="0" err="1" smtClean="0"/>
              <a:t>Jabatan</a:t>
            </a:r>
            <a:r>
              <a:rPr lang="en-US" sz="1100" dirty="0" smtClean="0"/>
              <a:t>          :……………..</a:t>
            </a:r>
          </a:p>
          <a:p>
            <a:endParaRPr lang="en-US" sz="1100" dirty="0" smtClean="0"/>
          </a:p>
          <a:p>
            <a:r>
              <a:rPr lang="en-US" sz="1100" dirty="0" err="1" smtClean="0"/>
              <a:t>Berdasarkan</a:t>
            </a:r>
            <a:r>
              <a:rPr lang="en-US" sz="1100" dirty="0" smtClean="0"/>
              <a:t> </a:t>
            </a:r>
            <a:r>
              <a:rPr lang="en-US" sz="1100" dirty="0" err="1" smtClean="0"/>
              <a:t>Surat</a:t>
            </a:r>
            <a:r>
              <a:rPr lang="en-US" sz="1100" dirty="0" smtClean="0"/>
              <a:t> </a:t>
            </a:r>
            <a:r>
              <a:rPr lang="en-US" sz="1100" dirty="0" err="1" smtClean="0"/>
              <a:t>Perjalanan</a:t>
            </a:r>
            <a:r>
              <a:rPr lang="en-US" sz="1100" dirty="0" smtClean="0"/>
              <a:t> </a:t>
            </a:r>
            <a:r>
              <a:rPr lang="en-US" sz="1100" dirty="0" err="1" smtClean="0"/>
              <a:t>Dinas</a:t>
            </a:r>
            <a:r>
              <a:rPr lang="en-US" sz="1100" dirty="0" smtClean="0"/>
              <a:t> (SPD) </a:t>
            </a:r>
            <a:r>
              <a:rPr lang="en-US" sz="1100" dirty="0" err="1" smtClean="0"/>
              <a:t>Nomor</a:t>
            </a:r>
            <a:r>
              <a:rPr lang="en-US" sz="1100" dirty="0" smtClean="0"/>
              <a:t>:……….</a:t>
            </a:r>
            <a:r>
              <a:rPr lang="en-US" sz="1100" dirty="0" err="1" smtClean="0"/>
              <a:t>tanggal</a:t>
            </a:r>
            <a:r>
              <a:rPr lang="en-US" sz="1100" dirty="0" smtClean="0"/>
              <a:t>…….., </a:t>
            </a:r>
            <a:r>
              <a:rPr lang="en-US" sz="1100" dirty="0" err="1" smtClean="0"/>
              <a:t>dengan</a:t>
            </a:r>
            <a:r>
              <a:rPr lang="en-US" sz="1100" dirty="0" smtClean="0"/>
              <a:t> </a:t>
            </a:r>
            <a:r>
              <a:rPr lang="en-US" sz="1100" dirty="0" err="1" smtClean="0"/>
              <a:t>ini</a:t>
            </a:r>
            <a:r>
              <a:rPr lang="en-US" sz="1100" dirty="0" smtClean="0"/>
              <a:t> </a:t>
            </a:r>
            <a:r>
              <a:rPr lang="en-US" sz="1100" dirty="0" err="1" smtClean="0"/>
              <a:t>kami</a:t>
            </a:r>
            <a:r>
              <a:rPr lang="en-US" sz="1100" dirty="0" smtClean="0"/>
              <a:t> </a:t>
            </a:r>
            <a:r>
              <a:rPr lang="en-US" sz="1100" dirty="0" err="1" smtClean="0"/>
              <a:t>menyatakan</a:t>
            </a:r>
            <a:r>
              <a:rPr lang="en-US" sz="1100" dirty="0" smtClean="0"/>
              <a:t> </a:t>
            </a:r>
            <a:r>
              <a:rPr lang="en-US" sz="1100" dirty="0" err="1" smtClean="0"/>
              <a:t>dengan</a:t>
            </a:r>
            <a:r>
              <a:rPr lang="en-US" sz="1100" dirty="0" smtClean="0"/>
              <a:t> </a:t>
            </a:r>
            <a:r>
              <a:rPr lang="en-US" sz="1100" dirty="0" err="1" smtClean="0"/>
              <a:t>sesungguhnya</a:t>
            </a:r>
            <a:r>
              <a:rPr lang="en-US" sz="1100" dirty="0" smtClean="0"/>
              <a:t> </a:t>
            </a:r>
            <a:r>
              <a:rPr lang="en-US" sz="1100" dirty="0" err="1" smtClean="0"/>
              <a:t>bahwa</a:t>
            </a:r>
            <a:r>
              <a:rPr lang="en-US" sz="1100" dirty="0" smtClean="0"/>
              <a:t>:</a:t>
            </a:r>
          </a:p>
          <a:p>
            <a:r>
              <a:rPr lang="en-US" sz="1100" dirty="0" smtClean="0"/>
              <a:t>1. </a:t>
            </a:r>
            <a:r>
              <a:rPr lang="en-US" sz="1100" dirty="0" err="1" smtClean="0"/>
              <a:t>Biaya</a:t>
            </a:r>
            <a:r>
              <a:rPr lang="en-US" sz="1100" dirty="0" smtClean="0"/>
              <a:t> transport </a:t>
            </a:r>
            <a:r>
              <a:rPr lang="en-US" sz="1100" dirty="0" err="1" smtClean="0"/>
              <a:t>pegawai</a:t>
            </a:r>
            <a:r>
              <a:rPr lang="en-US" sz="1100" dirty="0" smtClean="0"/>
              <a:t> </a:t>
            </a:r>
            <a:r>
              <a:rPr lang="en-US" sz="1100" dirty="0" err="1" smtClean="0"/>
              <a:t>dan</a:t>
            </a:r>
            <a:r>
              <a:rPr lang="en-US" sz="1100" dirty="0" smtClean="0"/>
              <a:t>/</a:t>
            </a:r>
            <a:r>
              <a:rPr lang="en-US" sz="1100" dirty="0" err="1" smtClean="0"/>
              <a:t>biaya</a:t>
            </a:r>
            <a:r>
              <a:rPr lang="en-US" sz="1100" dirty="0" smtClean="0"/>
              <a:t> transport </a:t>
            </a:r>
            <a:r>
              <a:rPr lang="en-US" sz="1100" dirty="0" err="1" smtClean="0"/>
              <a:t>dibawah</a:t>
            </a:r>
            <a:r>
              <a:rPr lang="en-US" sz="1100" dirty="0" smtClean="0"/>
              <a:t> </a:t>
            </a:r>
            <a:r>
              <a:rPr lang="en-US" sz="1100" dirty="0" err="1" smtClean="0"/>
              <a:t>ini</a:t>
            </a:r>
            <a:r>
              <a:rPr lang="en-US" sz="1100" dirty="0" smtClean="0"/>
              <a:t> yang </a:t>
            </a:r>
            <a:r>
              <a:rPr lang="en-US" sz="1100" dirty="0" err="1" smtClean="0"/>
              <a:t>tidak</a:t>
            </a:r>
            <a:r>
              <a:rPr lang="en-US" sz="1100" dirty="0" smtClean="0"/>
              <a:t> </a:t>
            </a:r>
            <a:r>
              <a:rPr lang="en-US" sz="1100" dirty="0" err="1" smtClean="0"/>
              <a:t>dapat</a:t>
            </a:r>
            <a:r>
              <a:rPr lang="en-US" sz="1100" dirty="0" smtClean="0"/>
              <a:t> </a:t>
            </a:r>
            <a:r>
              <a:rPr lang="en-US" sz="1100" dirty="0" err="1" smtClean="0"/>
              <a:t>diperoleh</a:t>
            </a:r>
            <a:r>
              <a:rPr lang="en-US" sz="1100" dirty="0" smtClean="0"/>
              <a:t> </a:t>
            </a:r>
            <a:r>
              <a:rPr lang="en-US" sz="1100" dirty="0" err="1" smtClean="0"/>
              <a:t>bukti-bukti</a:t>
            </a:r>
            <a:r>
              <a:rPr lang="en-US" sz="1100" dirty="0" smtClean="0"/>
              <a:t> </a:t>
            </a:r>
            <a:r>
              <a:rPr lang="en-US" sz="1100" dirty="0" err="1" smtClean="0"/>
              <a:t>pengeluarannya</a:t>
            </a:r>
            <a:r>
              <a:rPr lang="en-US" sz="1100" dirty="0" smtClean="0"/>
              <a:t>, </a:t>
            </a:r>
            <a:r>
              <a:rPr lang="en-US" sz="1100" dirty="0" err="1" smtClean="0"/>
              <a:t>meliputi</a:t>
            </a:r>
            <a:endParaRPr lang="en-US" sz="1100" dirty="0" smtClean="0"/>
          </a:p>
          <a:p>
            <a:endParaRPr lang="en-US" sz="1100" dirty="0" smtClean="0"/>
          </a:p>
          <a:p>
            <a:r>
              <a:rPr lang="en-US" sz="1100" dirty="0" smtClean="0"/>
              <a:t>                                   </a:t>
            </a:r>
          </a:p>
          <a:p>
            <a:endParaRPr lang="en-US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357156" y="2285992"/>
          <a:ext cx="8358248" cy="1719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490"/>
                <a:gridCol w="5210990"/>
                <a:gridCol w="1428760"/>
                <a:gridCol w="1143008"/>
              </a:tblGrid>
              <a:tr h="41299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N0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Perincian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biaya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jumlah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keterangan</a:t>
                      </a:r>
                      <a:endParaRPr lang="en-US" sz="1200" dirty="0"/>
                    </a:p>
                  </a:txBody>
                  <a:tcPr/>
                </a:tc>
              </a:tr>
              <a:tr h="80145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1.</a:t>
                      </a:r>
                    </a:p>
                    <a:p>
                      <a:endParaRPr lang="en-US" sz="1200" dirty="0" smtClean="0"/>
                    </a:p>
                    <a:p>
                      <a:endParaRPr lang="en-US" sz="1200" dirty="0" smtClean="0"/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/>
                        <a:t>Transport: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n-US" sz="1200" baseline="0" dirty="0" smtClean="0"/>
                        <a:t>Transport </a:t>
                      </a:r>
                      <a:r>
                        <a:rPr lang="en-US" sz="1200" baseline="0" dirty="0" err="1" smtClean="0"/>
                        <a:t>kantor-bandara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Adisucipto</a:t>
                      </a:r>
                      <a:r>
                        <a:rPr lang="en-US" sz="1200" baseline="0" dirty="0" smtClean="0"/>
                        <a:t> PP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n-US" sz="1200" baseline="0" dirty="0" smtClean="0"/>
                        <a:t>Transport </a:t>
                      </a:r>
                      <a:r>
                        <a:rPr lang="en-US" sz="1200" baseline="0" dirty="0" err="1" smtClean="0"/>
                        <a:t>Bandara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Juanda</a:t>
                      </a:r>
                      <a:r>
                        <a:rPr lang="en-US" sz="1200" baseline="0" dirty="0" smtClean="0"/>
                        <a:t>- (</a:t>
                      </a:r>
                      <a:r>
                        <a:rPr lang="en-US" sz="1200" baseline="0" dirty="0" err="1" smtClean="0"/>
                        <a:t>lokasi</a:t>
                      </a:r>
                      <a:r>
                        <a:rPr lang="en-US" sz="1200" baseline="0" dirty="0" smtClean="0"/>
                        <a:t>) PP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200" dirty="0" smtClean="0"/>
                    </a:p>
                    <a:p>
                      <a:pPr algn="r"/>
                      <a:r>
                        <a:rPr lang="id-ID" sz="1200" dirty="0" smtClean="0"/>
                        <a:t>15</a:t>
                      </a:r>
                      <a:r>
                        <a:rPr lang="en-US" sz="1200" dirty="0" smtClean="0"/>
                        <a:t>0.000,-</a:t>
                      </a:r>
                    </a:p>
                    <a:p>
                      <a:pPr algn="r"/>
                      <a:r>
                        <a:rPr lang="en-US" sz="1200" dirty="0" smtClean="0"/>
                        <a:t>300.000,-</a:t>
                      </a:r>
                    </a:p>
                    <a:p>
                      <a:pPr algn="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</a:tr>
              <a:tr h="483118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Jumlah</a:t>
                      </a:r>
                      <a:r>
                        <a:rPr lang="en-US" sz="1200" dirty="0" smtClean="0"/>
                        <a:t> total (</a:t>
                      </a:r>
                      <a:r>
                        <a:rPr lang="en-US" sz="1200" dirty="0" err="1" smtClean="0"/>
                        <a:t>Rp</a:t>
                      </a:r>
                      <a:r>
                        <a:rPr lang="en-US" sz="1200" dirty="0" smtClean="0"/>
                        <a:t>.)</a:t>
                      </a:r>
                    </a:p>
                    <a:p>
                      <a:r>
                        <a:rPr lang="en-US" sz="1200" dirty="0" err="1" smtClean="0"/>
                        <a:t>Terbilang</a:t>
                      </a:r>
                      <a:r>
                        <a:rPr lang="en-US" sz="1200" dirty="0" smtClean="0"/>
                        <a:t>:</a:t>
                      </a:r>
                      <a:r>
                        <a:rPr lang="en-US" sz="1200" baseline="0" dirty="0" smtClean="0"/>
                        <a:t>  lima </a:t>
                      </a:r>
                      <a:r>
                        <a:rPr lang="en-US" sz="1200" baseline="0" dirty="0" err="1" smtClean="0"/>
                        <a:t>ratus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ribu</a:t>
                      </a:r>
                      <a:r>
                        <a:rPr lang="en-US" sz="1200" baseline="0" dirty="0" smtClean="0"/>
                        <a:t> rupiah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200" dirty="0" smtClean="0"/>
                        <a:t>45</a:t>
                      </a:r>
                      <a:r>
                        <a:rPr lang="en-US" sz="1200" dirty="0" smtClean="0"/>
                        <a:t>0.000,-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98016CD-F220-42DE-8FB1-9F474A4C6063}" type="slidenum">
              <a:rPr lang="en-US" smtClean="0"/>
              <a:pPr/>
              <a:t>37</a:t>
            </a:fld>
            <a:endParaRPr lang="en-US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524000" y="980729"/>
          <a:ext cx="6216352" cy="37490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55712"/>
                <a:gridCol w="2664296"/>
                <a:gridCol w="3096344"/>
              </a:tblGrid>
              <a:tr h="1280619">
                <a:tc>
                  <a:txBody>
                    <a:bodyPr/>
                    <a:lstStyle/>
                    <a:p>
                      <a:r>
                        <a:rPr lang="en-US" sz="1200" b="0" dirty="0" smtClean="0"/>
                        <a:t>1.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800" b="0" dirty="0" smtClean="0"/>
                        <a:t>Berangkat</a:t>
                      </a:r>
                      <a:r>
                        <a:rPr lang="id-ID" sz="800" b="0" baseline="0" dirty="0" smtClean="0"/>
                        <a:t> dari             :</a:t>
                      </a:r>
                    </a:p>
                    <a:p>
                      <a:r>
                        <a:rPr lang="id-ID" sz="800" b="0" baseline="0" dirty="0" smtClean="0"/>
                        <a:t>(Tempat kedudukan)</a:t>
                      </a:r>
                    </a:p>
                    <a:p>
                      <a:r>
                        <a:rPr lang="id-ID" sz="800" b="0" baseline="0" dirty="0" smtClean="0"/>
                        <a:t>Ke                                :</a:t>
                      </a:r>
                    </a:p>
                    <a:p>
                      <a:r>
                        <a:rPr lang="id-ID" sz="800" b="0" baseline="0" dirty="0" smtClean="0"/>
                        <a:t>Pada tanggal                :</a:t>
                      </a:r>
                    </a:p>
                    <a:p>
                      <a:endParaRPr lang="id-ID" sz="800" b="0" baseline="0" dirty="0" smtClean="0"/>
                    </a:p>
                    <a:p>
                      <a:r>
                        <a:rPr lang="en-US" sz="800" b="0" baseline="0" dirty="0" err="1" smtClean="0"/>
                        <a:t>Pimpinan</a:t>
                      </a:r>
                      <a:r>
                        <a:rPr lang="en-US" sz="800" b="0" baseline="0" dirty="0" smtClean="0"/>
                        <a:t> Pts………</a:t>
                      </a:r>
                      <a:endParaRPr lang="en-US" sz="800" b="0" dirty="0" smtClean="0"/>
                    </a:p>
                    <a:p>
                      <a:endParaRPr lang="en-US" sz="1200" dirty="0" smtClean="0"/>
                    </a:p>
                    <a:p>
                      <a:endParaRPr lang="en-US" sz="1200" dirty="0" smtClean="0"/>
                    </a:p>
                    <a:p>
                      <a:r>
                        <a:rPr lang="id-ID" sz="1200" dirty="0" smtClean="0"/>
                        <a:t>..</a:t>
                      </a:r>
                      <a:r>
                        <a:rPr lang="id-ID" sz="900" dirty="0" smtClean="0"/>
                        <a:t>.........................</a:t>
                      </a:r>
                      <a:endParaRPr lang="en-US" sz="1200" dirty="0"/>
                    </a:p>
                  </a:txBody>
                  <a:tcPr/>
                </a:tc>
              </a:tr>
              <a:tr h="105554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2.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800" b="0" baseline="0" dirty="0" smtClean="0"/>
                        <a:t>Tiba di                        :</a:t>
                      </a:r>
                    </a:p>
                    <a:p>
                      <a:r>
                        <a:rPr lang="id-ID" sz="800" b="0" baseline="0" dirty="0" smtClean="0"/>
                        <a:t>Pada tanggal               :</a:t>
                      </a:r>
                    </a:p>
                    <a:p>
                      <a:endParaRPr lang="id-ID" sz="800" b="0" baseline="0" dirty="0" smtClean="0"/>
                    </a:p>
                    <a:p>
                      <a:r>
                        <a:rPr lang="id-ID" sz="800" b="0" baseline="0" dirty="0" smtClean="0"/>
                        <a:t>Kepala</a:t>
                      </a:r>
                      <a:endParaRPr lang="en-US" sz="800" b="0" dirty="0" smtClean="0"/>
                    </a:p>
                    <a:p>
                      <a:endParaRPr lang="en-US" sz="800" dirty="0" smtClean="0"/>
                    </a:p>
                    <a:p>
                      <a:endParaRPr lang="en-US" sz="800" dirty="0" smtClean="0"/>
                    </a:p>
                    <a:p>
                      <a:r>
                        <a:rPr lang="id-ID" sz="800" dirty="0" smtClean="0"/>
                        <a:t>...........................</a:t>
                      </a:r>
                      <a:endParaRPr lang="en-US" sz="8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800" b="0" dirty="0" smtClean="0"/>
                        <a:t>Berangkat</a:t>
                      </a:r>
                      <a:r>
                        <a:rPr lang="id-ID" sz="800" b="0" baseline="0" dirty="0" smtClean="0"/>
                        <a:t> dari             :</a:t>
                      </a:r>
                    </a:p>
                    <a:p>
                      <a:r>
                        <a:rPr lang="id-ID" sz="800" b="0" baseline="0" dirty="0" smtClean="0"/>
                        <a:t>Ke                                :</a:t>
                      </a:r>
                    </a:p>
                    <a:p>
                      <a:r>
                        <a:rPr lang="id-ID" sz="800" b="0" baseline="0" dirty="0" smtClean="0"/>
                        <a:t>Pada tanggal                :</a:t>
                      </a:r>
                    </a:p>
                    <a:p>
                      <a:endParaRPr lang="id-ID" sz="800" b="0" baseline="0" dirty="0" smtClean="0"/>
                    </a:p>
                    <a:p>
                      <a:r>
                        <a:rPr lang="id-ID" sz="800" b="0" baseline="0" dirty="0" smtClean="0"/>
                        <a:t>Kepala</a:t>
                      </a:r>
                      <a:endParaRPr lang="en-US" sz="800" b="0" dirty="0" smtClean="0"/>
                    </a:p>
                    <a:p>
                      <a:endParaRPr lang="en-US" sz="800" dirty="0" smtClean="0"/>
                    </a:p>
                    <a:p>
                      <a:endParaRPr lang="en-US" sz="800" dirty="0" smtClean="0"/>
                    </a:p>
                    <a:p>
                      <a:r>
                        <a:rPr lang="id-ID" sz="800" dirty="0" smtClean="0"/>
                        <a:t>..........................</a:t>
                      </a:r>
                      <a:endParaRPr lang="en-US" sz="8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</a:tr>
              <a:tr h="256124">
                <a:tc>
                  <a:txBody>
                    <a:bodyPr/>
                    <a:lstStyle/>
                    <a:p>
                      <a:r>
                        <a:rPr lang="id-ID" sz="800" dirty="0" smtClean="0"/>
                        <a:t>3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800" b="0" dirty="0" smtClean="0"/>
                        <a:t>Telah diperiksa dengan keterangan bahwa perjalanan</a:t>
                      </a:r>
                      <a:r>
                        <a:rPr lang="id-ID" sz="800" b="0" baseline="0" dirty="0" smtClean="0"/>
                        <a:t> tersebut telah benar dilaksanakan atas perintahnya dan semata-mata untuk kepentingan jabatan dalam waktusesingkat-singkatnya.</a:t>
                      </a:r>
                    </a:p>
                    <a:p>
                      <a:endParaRPr lang="id-ID" sz="800" b="0" baseline="0" dirty="0" smtClean="0"/>
                    </a:p>
                    <a:p>
                      <a:r>
                        <a:rPr lang="id-ID" sz="800" b="0" baseline="0" dirty="0" smtClean="0"/>
                        <a:t>                        </a:t>
                      </a:r>
                      <a:r>
                        <a:rPr lang="en-US" sz="800" b="0" baseline="0" dirty="0" err="1" smtClean="0"/>
                        <a:t>Pimpinan</a:t>
                      </a:r>
                      <a:r>
                        <a:rPr lang="en-US" sz="800" b="0" baseline="0" dirty="0" smtClean="0"/>
                        <a:t> PTS…..</a:t>
                      </a:r>
                      <a:endParaRPr lang="id-ID" sz="800" b="0" baseline="0" dirty="0" smtClean="0"/>
                    </a:p>
                    <a:p>
                      <a:endParaRPr lang="id-ID" sz="800" b="0" baseline="0" dirty="0" smtClean="0"/>
                    </a:p>
                    <a:p>
                      <a:endParaRPr lang="id-ID" sz="800" b="0" baseline="0" dirty="0" smtClean="0"/>
                    </a:p>
                    <a:p>
                      <a:endParaRPr lang="id-ID" sz="800" b="0" baseline="0" dirty="0" smtClean="0"/>
                    </a:p>
                    <a:p>
                      <a:r>
                        <a:rPr lang="id-ID" sz="800" b="0" baseline="0" dirty="0" smtClean="0"/>
                        <a:t>                          .......................</a:t>
                      </a:r>
                      <a:endParaRPr lang="en-US" sz="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0207" name="TextBox 4"/>
          <p:cNvSpPr txBox="1">
            <a:spLocks noChangeArrowheads="1"/>
          </p:cNvSpPr>
          <p:nvPr/>
        </p:nvSpPr>
        <p:spPr bwMode="auto">
          <a:xfrm>
            <a:off x="1547664" y="4941168"/>
            <a:ext cx="626469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d-ID" dirty="0" smtClean="0"/>
              <a:t>Perhatian</a:t>
            </a:r>
            <a:endParaRPr lang="en-US" dirty="0" smtClean="0"/>
          </a:p>
          <a:p>
            <a:pPr algn="just"/>
            <a:r>
              <a:rPr lang="id-ID" sz="1000" dirty="0" smtClean="0"/>
              <a:t>PPK yang menerbitkan SPPD, pegawai uang melakukan perjalanan dinas, para pejabat yang mengesahkan tanggal berangkat/tiba, serta bendahara pengeluaran bertanggungjawab berdasarkan peraturan-peraturan keuangan negara apabila negara menderita rugi akibat kesalahan, kelalaian, dan kealpaan</a:t>
            </a:r>
            <a:endParaRPr lang="en-US" sz="1000" dirty="0"/>
          </a:p>
        </p:txBody>
      </p:sp>
      <p:sp>
        <p:nvSpPr>
          <p:cNvPr id="50208" name="TextBox 6"/>
          <p:cNvSpPr txBox="1">
            <a:spLocks noChangeArrowheads="1"/>
          </p:cNvSpPr>
          <p:nvPr/>
        </p:nvSpPr>
        <p:spPr bwMode="auto">
          <a:xfrm>
            <a:off x="1071563" y="476673"/>
            <a:ext cx="256993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i="1" dirty="0"/>
              <a:t>LAMPIRAN </a:t>
            </a:r>
            <a:r>
              <a:rPr lang="id-ID" b="1" i="1" dirty="0" smtClean="0"/>
              <a:t> SPPD</a:t>
            </a:r>
            <a:endParaRPr lang="en-US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 txBox="1">
            <a:spLocks noGrp="1"/>
          </p:cNvSpPr>
          <p:nvPr/>
        </p:nvSpPr>
        <p:spPr>
          <a:xfrm>
            <a:off x="8348663" y="6111875"/>
            <a:ext cx="457200" cy="365125"/>
          </a:xfrm>
          <a:prstGeom prst="rect">
            <a:avLst/>
          </a:prstGeom>
          <a:noFill/>
        </p:spPr>
        <p:txBody>
          <a:bodyPr anchor="b"/>
          <a:lstStyle/>
          <a:p>
            <a:pPr algn="r" eaLnBrk="1" hangingPunct="1">
              <a:defRPr/>
            </a:pPr>
            <a:fld id="{3E8EFA4C-E415-48D6-AC1D-A2B84A4E037D}" type="slidenum">
              <a:rPr lang="en-US" sz="1000">
                <a:solidFill>
                  <a:schemeClr val="bg2">
                    <a:shade val="50000"/>
                  </a:schemeClr>
                </a:solidFill>
              </a:rPr>
              <a:pPr algn="r" eaLnBrk="1" hangingPunct="1">
                <a:defRPr/>
              </a:pPr>
              <a:t>38</a:t>
            </a:fld>
            <a:endParaRPr lang="en-US" sz="10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611188" y="639763"/>
            <a:ext cx="5400972" cy="366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r>
              <a:rPr lang="en-US" sz="1800" dirty="0" err="1"/>
              <a:t>Contoh</a:t>
            </a:r>
            <a:r>
              <a:rPr lang="en-US" sz="1800" dirty="0"/>
              <a:t> </a:t>
            </a:r>
            <a:r>
              <a:rPr lang="en-US" sz="1800" dirty="0" smtClean="0"/>
              <a:t>: </a:t>
            </a:r>
            <a:r>
              <a:rPr lang="en-US" sz="1800" dirty="0" err="1" smtClean="0"/>
              <a:t>Bukti</a:t>
            </a:r>
            <a:r>
              <a:rPr lang="en-US" sz="1800" dirty="0" smtClean="0"/>
              <a:t> </a:t>
            </a:r>
            <a:r>
              <a:rPr lang="en-US" sz="1800" dirty="0" err="1" smtClean="0"/>
              <a:t>Kuitansi</a:t>
            </a:r>
            <a:r>
              <a:rPr lang="en-US" sz="1800" dirty="0" smtClean="0"/>
              <a:t> </a:t>
            </a:r>
            <a:r>
              <a:rPr lang="en-US" sz="1800" dirty="0" err="1" smtClean="0"/>
              <a:t>Perjal</a:t>
            </a:r>
            <a:r>
              <a:rPr lang="id-ID" sz="1800" dirty="0" smtClean="0"/>
              <a:t>anan/transport lokal</a:t>
            </a:r>
            <a:r>
              <a:rPr lang="en-US" sz="1800" dirty="0" smtClean="0"/>
              <a:t> </a:t>
            </a:r>
            <a:endParaRPr lang="en-US" sz="1800" dirty="0"/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6927850" y="620689"/>
            <a:ext cx="1388566" cy="830997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/>
              <a:t>T A         : </a:t>
            </a:r>
            <a:r>
              <a:rPr lang="en-US" dirty="0" smtClean="0"/>
              <a:t>201</a:t>
            </a:r>
            <a:r>
              <a:rPr lang="en-US" dirty="0"/>
              <a:t>4</a:t>
            </a:r>
          </a:p>
          <a:p>
            <a:endParaRPr lang="id-ID" dirty="0" smtClean="0"/>
          </a:p>
          <a:p>
            <a:r>
              <a:rPr lang="en-US" dirty="0" smtClean="0"/>
              <a:t>No </a:t>
            </a:r>
            <a:r>
              <a:rPr lang="en-US" dirty="0" err="1"/>
              <a:t>bukti</a:t>
            </a:r>
            <a:r>
              <a:rPr lang="en-US" dirty="0"/>
              <a:t>  </a:t>
            </a:r>
            <a:r>
              <a:rPr lang="en-US" dirty="0" smtClean="0"/>
              <a:t>:</a:t>
            </a:r>
          </a:p>
          <a:p>
            <a:endParaRPr lang="en-US" dirty="0"/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3184525" y="1052513"/>
            <a:ext cx="2865438" cy="304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sz="1400"/>
              <a:t>KUITANSI/BUKTI PEMBAYARAN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808038" y="2081213"/>
            <a:ext cx="184150" cy="366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endParaRPr lang="id-ID" sz="1800"/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879475" y="1628775"/>
            <a:ext cx="7346950" cy="452431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terima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        : </a:t>
            </a:r>
            <a:r>
              <a:rPr lang="en-US" dirty="0" err="1" smtClean="0"/>
              <a:t>Pimpinan</a:t>
            </a:r>
            <a:r>
              <a:rPr lang="en-US" dirty="0" smtClean="0"/>
              <a:t> PTS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uang</a:t>
            </a:r>
            <a:r>
              <a:rPr lang="en-US" dirty="0"/>
              <a:t>                : </a:t>
            </a:r>
            <a:r>
              <a:rPr lang="en-US" dirty="0" err="1"/>
              <a:t>Rp</a:t>
            </a:r>
            <a:r>
              <a:rPr lang="en-US" dirty="0"/>
              <a:t>. </a:t>
            </a:r>
            <a:r>
              <a:rPr lang="id-ID" dirty="0" smtClean="0"/>
              <a:t>11</a:t>
            </a:r>
            <a:r>
              <a:rPr lang="en-US" dirty="0" smtClean="0"/>
              <a:t>0.000,-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Terbilang</a:t>
            </a:r>
            <a:r>
              <a:rPr lang="en-US" dirty="0"/>
              <a:t>                     </a:t>
            </a:r>
            <a:r>
              <a:rPr lang="id-ID" dirty="0" smtClean="0"/>
              <a:t> </a:t>
            </a:r>
            <a:r>
              <a:rPr lang="en-US" dirty="0" smtClean="0"/>
              <a:t>:</a:t>
            </a:r>
            <a:r>
              <a:rPr lang="id-ID" dirty="0" smtClean="0"/>
              <a:t> Seratus sepuluh ribu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keperluan</a:t>
            </a:r>
            <a:r>
              <a:rPr lang="en-US" dirty="0"/>
              <a:t> </a:t>
            </a:r>
            <a:r>
              <a:rPr lang="en-US" dirty="0" smtClean="0"/>
              <a:t>         : </a:t>
            </a:r>
            <a:r>
              <a:rPr lang="id-ID" dirty="0" smtClean="0"/>
              <a:t>Transport pengambilan data sempel ke Wonosari pada hari..... Tanggal........</a:t>
            </a:r>
            <a:endParaRPr lang="en-US" dirty="0" smtClean="0"/>
          </a:p>
          <a:p>
            <a:r>
              <a:rPr lang="en-US" dirty="0" smtClean="0"/>
              <a:t>                                       </a:t>
            </a:r>
            <a:r>
              <a:rPr lang="id-ID" dirty="0" smtClean="0"/>
              <a:t>dalam rangka </a:t>
            </a:r>
            <a:r>
              <a:rPr lang="en-US" dirty="0" err="1" smtClean="0"/>
              <a:t>pelaksanaan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id-ID" dirty="0" smtClean="0"/>
              <a:t>bantuan dana hibah bersaing</a:t>
            </a:r>
            <a:r>
              <a:rPr lang="en-US" dirty="0" err="1" smtClean="0"/>
              <a:t>ng</a:t>
            </a:r>
            <a:r>
              <a:rPr lang="en-US" dirty="0" smtClean="0"/>
              <a:t>,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endParaRPr lang="id-ID" dirty="0" smtClean="0"/>
          </a:p>
          <a:p>
            <a:r>
              <a:rPr lang="id-ID" dirty="0" smtClean="0"/>
              <a:t>                                       </a:t>
            </a:r>
            <a:r>
              <a:rPr lang="en-US" dirty="0" err="1" smtClean="0"/>
              <a:t>kontrak</a:t>
            </a:r>
            <a:r>
              <a:rPr lang="en-US" dirty="0" smtClean="0"/>
              <a:t> </a:t>
            </a:r>
            <a:r>
              <a:rPr lang="en-US" dirty="0" err="1" smtClean="0"/>
              <a:t>Nomor</a:t>
            </a:r>
            <a:r>
              <a:rPr lang="en-US" dirty="0" smtClean="0"/>
              <a:t>:………….</a:t>
            </a:r>
            <a:r>
              <a:rPr lang="en-US" dirty="0" err="1" smtClean="0"/>
              <a:t>tgl</a:t>
            </a:r>
            <a:r>
              <a:rPr lang="en-US" dirty="0" smtClean="0"/>
              <a:t>………</a:t>
            </a:r>
            <a:endParaRPr lang="en-US" dirty="0"/>
          </a:p>
          <a:p>
            <a:endParaRPr lang="en-US" dirty="0"/>
          </a:p>
          <a:p>
            <a:r>
              <a:rPr lang="en-US" dirty="0"/>
              <a:t>                                                                                                           Yogyakarta, </a:t>
            </a:r>
            <a:r>
              <a:rPr lang="id-ID" dirty="0"/>
              <a:t>................</a:t>
            </a:r>
            <a:endParaRPr lang="en-US" dirty="0"/>
          </a:p>
          <a:p>
            <a:r>
              <a:rPr lang="en-US" dirty="0" smtClean="0"/>
              <a:t>                                                                                                           Yang </a:t>
            </a:r>
            <a:r>
              <a:rPr lang="en-US" dirty="0" err="1" smtClean="0"/>
              <a:t>bepergian</a:t>
            </a:r>
            <a:endParaRPr lang="en-US" dirty="0"/>
          </a:p>
          <a:p>
            <a:r>
              <a:rPr lang="en-US" dirty="0"/>
              <a:t>              			       </a:t>
            </a:r>
          </a:p>
          <a:p>
            <a:r>
              <a:rPr lang="en-US" dirty="0"/>
              <a:t>                                                                                                                </a:t>
            </a:r>
            <a:r>
              <a:rPr lang="en-US" dirty="0" err="1" smtClean="0"/>
              <a:t>ttd</a:t>
            </a:r>
            <a:endParaRPr lang="en-US" dirty="0" smtClean="0"/>
          </a:p>
          <a:p>
            <a:endParaRPr lang="en-US" dirty="0"/>
          </a:p>
          <a:p>
            <a:r>
              <a:rPr lang="en-US" dirty="0"/>
              <a:t>					     </a:t>
            </a:r>
            <a:r>
              <a:rPr lang="id-ID" dirty="0" smtClean="0"/>
              <a:t>Ervina</a:t>
            </a:r>
            <a:endParaRPr lang="en-US" dirty="0"/>
          </a:p>
          <a:p>
            <a:r>
              <a:rPr lang="en-US" dirty="0"/>
              <a:t>---------------------------------------------------------------------------------------------------------------------------------------------</a:t>
            </a:r>
          </a:p>
          <a:p>
            <a:r>
              <a:rPr lang="en-US" dirty="0"/>
              <a:t>               </a:t>
            </a:r>
            <a:r>
              <a:rPr lang="en-US" dirty="0" err="1"/>
              <a:t>Setujuh</a:t>
            </a:r>
            <a:r>
              <a:rPr lang="en-US" dirty="0"/>
              <a:t> </a:t>
            </a:r>
            <a:r>
              <a:rPr lang="en-US" dirty="0" err="1"/>
              <a:t>dibayar</a:t>
            </a:r>
            <a:r>
              <a:rPr lang="en-US" dirty="0"/>
              <a:t>                                                                            </a:t>
            </a:r>
            <a:r>
              <a:rPr lang="en-US" dirty="0" err="1"/>
              <a:t>Lunas</a:t>
            </a:r>
            <a:r>
              <a:rPr lang="en-US" dirty="0"/>
              <a:t> </a:t>
            </a:r>
            <a:r>
              <a:rPr lang="en-US" dirty="0" err="1"/>
              <a:t>dibayar</a:t>
            </a:r>
            <a:endParaRPr lang="en-US" dirty="0"/>
          </a:p>
          <a:p>
            <a:r>
              <a:rPr lang="en-US" dirty="0"/>
              <a:t>          </a:t>
            </a:r>
            <a:r>
              <a:rPr lang="en-US" dirty="0" err="1" smtClean="0"/>
              <a:t>Pimpinan</a:t>
            </a:r>
            <a:r>
              <a:rPr lang="en-US" dirty="0" smtClean="0"/>
              <a:t> PTS…………..                                                           </a:t>
            </a:r>
            <a:r>
              <a:rPr lang="en-US" dirty="0" err="1"/>
              <a:t>Tanggal</a:t>
            </a:r>
            <a:r>
              <a:rPr lang="en-US" dirty="0"/>
              <a:t> </a:t>
            </a:r>
            <a:r>
              <a:rPr lang="id-ID" dirty="0"/>
              <a:t>......................</a:t>
            </a:r>
            <a:endParaRPr lang="en-US" dirty="0"/>
          </a:p>
          <a:p>
            <a:r>
              <a:rPr lang="en-US" dirty="0"/>
              <a:t>                   </a:t>
            </a:r>
            <a:r>
              <a:rPr lang="en-US" dirty="0" err="1"/>
              <a:t>ttd</a:t>
            </a:r>
            <a:r>
              <a:rPr lang="en-US" dirty="0"/>
              <a:t>				               </a:t>
            </a:r>
            <a:r>
              <a:rPr lang="en-US" dirty="0" err="1"/>
              <a:t>ttd</a:t>
            </a:r>
            <a:endParaRPr lang="en-US" dirty="0"/>
          </a:p>
          <a:p>
            <a:endParaRPr lang="en-US" dirty="0"/>
          </a:p>
          <a:p>
            <a:r>
              <a:rPr lang="en-US" dirty="0"/>
              <a:t>          </a:t>
            </a:r>
            <a:r>
              <a:rPr lang="en-US" dirty="0" err="1"/>
              <a:t>Nama</a:t>
            </a:r>
            <a:r>
              <a:rPr lang="en-US" dirty="0"/>
              <a:t>……………..			                              </a:t>
            </a:r>
            <a:r>
              <a:rPr lang="en-US" dirty="0" err="1"/>
              <a:t>Nama</a:t>
            </a:r>
            <a:r>
              <a:rPr lang="en-US" dirty="0"/>
              <a:t>………….</a:t>
            </a:r>
          </a:p>
          <a:p>
            <a:r>
              <a:rPr lang="en-US" dirty="0"/>
              <a:t>          NIP/NIK………….			                              </a:t>
            </a:r>
            <a:r>
              <a:rPr lang="en-US" dirty="0" err="1"/>
              <a:t>Nama</a:t>
            </a:r>
            <a:r>
              <a:rPr lang="en-US" dirty="0"/>
              <a:t>/NIK……… </a:t>
            </a:r>
          </a:p>
          <a:p>
            <a:r>
              <a:rPr lang="en-US" dirty="0"/>
              <a:t>                                                     </a:t>
            </a:r>
            <a:r>
              <a:rPr lang="en-US" dirty="0" smtClean="0"/>
              <a:t>            </a:t>
            </a:r>
            <a:endParaRPr lang="en-US" dirty="0"/>
          </a:p>
        </p:txBody>
      </p:sp>
      <p:cxnSp>
        <p:nvCxnSpPr>
          <p:cNvPr id="9" name="Straight Connector 8"/>
          <p:cNvCxnSpPr>
            <a:stCxn id="46084" idx="1"/>
            <a:endCxn id="46084" idx="3"/>
          </p:cNvCxnSpPr>
          <p:nvPr/>
        </p:nvCxnSpPr>
        <p:spPr>
          <a:xfrm>
            <a:off x="6927850" y="1036188"/>
            <a:ext cx="138856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325" name="Group 45"/>
          <p:cNvGraphicFramePr>
            <a:graphicFrameLocks noGrp="1"/>
          </p:cNvGraphicFramePr>
          <p:nvPr/>
        </p:nvGraphicFramePr>
        <p:xfrm>
          <a:off x="1524000" y="1814513"/>
          <a:ext cx="6096000" cy="2369820"/>
        </p:xfrm>
        <a:graphic>
          <a:graphicData uri="http://schemas.openxmlformats.org/drawingml/2006/table">
            <a:tbl>
              <a:tblPr/>
              <a:tblGrid>
                <a:gridCol w="455613"/>
                <a:gridCol w="2592387"/>
                <a:gridCol w="1524000"/>
                <a:gridCol w="1524000"/>
              </a:tblGrid>
              <a:tr h="24702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No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N  a  m  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Uang transport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Tanda-tangan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033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3.</a:t>
                      </a:r>
                      <a:endParaRPr kumimoji="0" lang="id-ID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4.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…………………..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…………………..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…………………</a:t>
                      </a:r>
                      <a:r>
                        <a:rPr kumimoji="0" lang="id-ID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...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dst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110.000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110.000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110.000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1……………….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2……………….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3……………….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0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Jumlah</a:t>
                      </a:r>
                      <a:r>
                        <a:rPr kumimoji="0" lang="id-ID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total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............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9176" name="Text Box 38"/>
          <p:cNvSpPr txBox="1">
            <a:spLocks noChangeArrowheads="1"/>
          </p:cNvSpPr>
          <p:nvPr/>
        </p:nvSpPr>
        <p:spPr bwMode="auto">
          <a:xfrm>
            <a:off x="1692275" y="1214438"/>
            <a:ext cx="4876800" cy="646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/>
              <a:t>Daftar pembayaran transport ke Bantul tgl………..monitoring  hasil pembenihan dalam rangka pendanaan hibah penelitian bagi dosen PTS Kopertis Wilayah V Tahun anggaran 201</a:t>
            </a:r>
            <a:r>
              <a:rPr lang="id-ID"/>
              <a:t>5</a:t>
            </a:r>
            <a:endParaRPr lang="en-US"/>
          </a:p>
        </p:txBody>
      </p:sp>
      <p:sp>
        <p:nvSpPr>
          <p:cNvPr id="49177" name="Text Box 39"/>
          <p:cNvSpPr txBox="1">
            <a:spLocks noChangeArrowheads="1"/>
          </p:cNvSpPr>
          <p:nvPr/>
        </p:nvSpPr>
        <p:spPr bwMode="auto">
          <a:xfrm>
            <a:off x="4984750" y="4673600"/>
            <a:ext cx="103822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/>
              <a:t>Yogyakarta, </a:t>
            </a:r>
          </a:p>
          <a:p>
            <a:endParaRPr lang="en-US"/>
          </a:p>
        </p:txBody>
      </p:sp>
      <p:sp>
        <p:nvSpPr>
          <p:cNvPr id="49178" name="Text Box 40"/>
          <p:cNvSpPr txBox="1">
            <a:spLocks noChangeArrowheads="1"/>
          </p:cNvSpPr>
          <p:nvPr/>
        </p:nvSpPr>
        <p:spPr bwMode="auto">
          <a:xfrm>
            <a:off x="1816100" y="5105400"/>
            <a:ext cx="4624388" cy="11874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/>
              <a:t>Setuju dibayar                                                     Lunas dibayar tgl:</a:t>
            </a:r>
          </a:p>
          <a:p>
            <a:r>
              <a:rPr lang="en-US"/>
              <a:t>Ketua LPPM Univ                                                Bendahara</a:t>
            </a:r>
          </a:p>
          <a:p>
            <a:endParaRPr lang="en-US"/>
          </a:p>
          <a:p>
            <a:r>
              <a:rPr lang="en-US"/>
              <a:t>       ttd                                                                       ttd</a:t>
            </a:r>
          </a:p>
          <a:p>
            <a:endParaRPr lang="en-US"/>
          </a:p>
          <a:p>
            <a:r>
              <a:rPr lang="en-US"/>
              <a:t>…………………		             ………………….</a:t>
            </a:r>
          </a:p>
        </p:txBody>
      </p:sp>
      <p:sp>
        <p:nvSpPr>
          <p:cNvPr id="49179" name="TextBox 26"/>
          <p:cNvSpPr txBox="1">
            <a:spLocks noChangeArrowheads="1"/>
          </p:cNvSpPr>
          <p:nvPr/>
        </p:nvSpPr>
        <p:spPr bwMode="auto">
          <a:xfrm>
            <a:off x="1785938" y="714375"/>
            <a:ext cx="64627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Contoh  </a:t>
            </a:r>
            <a:r>
              <a:rPr lang="en-US" sz="1400" i="1"/>
              <a:t> </a:t>
            </a:r>
            <a:r>
              <a:rPr lang="en-US" sz="1400"/>
              <a:t>V     Daftar pembayaran transport kolektif                   TA             : 201</a:t>
            </a:r>
            <a:r>
              <a:rPr lang="id-ID" sz="1400"/>
              <a:t>5</a:t>
            </a:r>
            <a:endParaRPr lang="en-US" sz="1400"/>
          </a:p>
          <a:p>
            <a:r>
              <a:rPr lang="en-US" sz="1400"/>
              <a:t>                                                                                                    No.  Bukti:  005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id-ID" dirty="0" smtClean="0"/>
              <a:t>1. Hibah Pembinaan PTS</a:t>
            </a:r>
          </a:p>
          <a:p>
            <a:r>
              <a:rPr lang="id-ID" dirty="0" smtClean="0"/>
              <a:t>2. Hibah Usaha (mahasiswa)</a:t>
            </a:r>
          </a:p>
          <a:p>
            <a:r>
              <a:rPr lang="id-ID" dirty="0" smtClean="0"/>
              <a:t>3. Bantuan Penelitian (dosen)</a:t>
            </a:r>
          </a:p>
          <a:p>
            <a:r>
              <a:rPr lang="id-ID" dirty="0" smtClean="0"/>
              <a:t>4. Bantuan Pengabdian pada Masyakarat</a:t>
            </a:r>
          </a:p>
          <a:p>
            <a:r>
              <a:rPr lang="id-ID" dirty="0" smtClean="0"/>
              <a:t>5. Beasiswa Untuk Mahasiswa (PPA/BBM)</a:t>
            </a:r>
          </a:p>
          <a:p>
            <a:r>
              <a:rPr lang="id-ID" dirty="0" smtClean="0"/>
              <a:t>6. Beasiswa S2-S3 Luar Negeri (on going)</a:t>
            </a:r>
          </a:p>
          <a:p>
            <a:r>
              <a:rPr lang="id-ID" dirty="0" smtClean="0"/>
              <a:t>7. dll.</a:t>
            </a:r>
            <a:endParaRPr lang="id-ID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cene3d>
            <a:camera prst="orthographicFront"/>
            <a:lightRig rig="sof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id-ID" sz="3200" dirty="0" smtClean="0"/>
              <a:t>Dana Pemerintah/APBN:</a:t>
            </a:r>
            <a:endParaRPr lang="id-ID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7827F7-FF62-4D95-AFAE-4CC383DBB275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247D99F-A49B-4D86-8B58-7CAB1BB56A5E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45093" name="Text Box 53"/>
          <p:cNvSpPr txBox="1">
            <a:spLocks noChangeArrowheads="1"/>
          </p:cNvSpPr>
          <p:nvPr/>
        </p:nvSpPr>
        <p:spPr bwMode="auto">
          <a:xfrm>
            <a:off x="1455738" y="214290"/>
            <a:ext cx="5830906" cy="30777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r>
              <a:rPr lang="en-US" sz="1400" b="1" dirty="0" smtClean="0"/>
              <a:t>CONTOH : DAFTAR PENGELUARAN RIIL</a:t>
            </a:r>
            <a:endParaRPr lang="en-US" sz="1400" b="1" dirty="0"/>
          </a:p>
        </p:txBody>
      </p:sp>
      <p:sp>
        <p:nvSpPr>
          <p:cNvPr id="45095" name="Text Box 60"/>
          <p:cNvSpPr txBox="1">
            <a:spLocks noChangeArrowheads="1"/>
          </p:cNvSpPr>
          <p:nvPr/>
        </p:nvSpPr>
        <p:spPr bwMode="auto">
          <a:xfrm>
            <a:off x="357158" y="4149080"/>
            <a:ext cx="8358246" cy="27089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r>
              <a:rPr lang="en-US" dirty="0" smtClean="0"/>
              <a:t>2. </a:t>
            </a:r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uang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angka</a:t>
            </a:r>
            <a:r>
              <a:rPr lang="en-US" dirty="0" smtClean="0"/>
              <a:t> 1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benar-benar</a:t>
            </a:r>
            <a:r>
              <a:rPr lang="en-US" dirty="0" smtClean="0"/>
              <a:t> </a:t>
            </a:r>
            <a:r>
              <a:rPr lang="en-US" dirty="0" err="1" smtClean="0"/>
              <a:t>dikeluarkan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pelaksanaan</a:t>
            </a:r>
            <a:r>
              <a:rPr lang="en-US" dirty="0" smtClean="0"/>
              <a:t> </a:t>
            </a:r>
            <a:r>
              <a:rPr lang="en-US" dirty="0" err="1" smtClean="0"/>
              <a:t>perjalanan</a:t>
            </a:r>
            <a:r>
              <a:rPr lang="en-US" dirty="0" smtClean="0"/>
              <a:t> </a:t>
            </a:r>
            <a:r>
              <a:rPr lang="en-US" dirty="0" err="1" smtClean="0"/>
              <a:t>dinas</a:t>
            </a:r>
            <a:r>
              <a:rPr lang="en-US" dirty="0" smtClean="0"/>
              <a:t> </a:t>
            </a:r>
            <a:r>
              <a:rPr lang="en-US" dirty="0" err="1" smtClean="0"/>
              <a:t>dimaksud</a:t>
            </a:r>
            <a:endParaRPr lang="en-US" dirty="0" smtClean="0"/>
          </a:p>
          <a:p>
            <a:r>
              <a:rPr lang="en-US" dirty="0" smtClean="0"/>
              <a:t>   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apabila</a:t>
            </a:r>
            <a:r>
              <a:rPr lang="en-US" dirty="0" smtClean="0"/>
              <a:t> </a:t>
            </a:r>
            <a:r>
              <a:rPr lang="en-US" dirty="0" err="1" smtClean="0"/>
              <a:t>dikemudian</a:t>
            </a:r>
            <a:r>
              <a:rPr lang="en-US" dirty="0" smtClean="0"/>
              <a:t> </a:t>
            </a:r>
            <a:r>
              <a:rPr lang="en-US" dirty="0" err="1" smtClean="0"/>
              <a:t>hari</a:t>
            </a:r>
            <a:r>
              <a:rPr lang="en-US" dirty="0" smtClean="0"/>
              <a:t> </a:t>
            </a:r>
            <a:r>
              <a:rPr lang="en-US" dirty="0" err="1" smtClean="0"/>
              <a:t>terdapat</a:t>
            </a:r>
            <a:r>
              <a:rPr lang="en-US" dirty="0" smtClean="0"/>
              <a:t> </a:t>
            </a:r>
            <a:r>
              <a:rPr lang="en-US" dirty="0" err="1" smtClean="0"/>
              <a:t>kelebihan</a:t>
            </a:r>
            <a:r>
              <a:rPr lang="en-US" dirty="0" smtClean="0"/>
              <a:t> </a:t>
            </a:r>
            <a:r>
              <a:rPr lang="en-US" dirty="0" err="1" smtClean="0"/>
              <a:t>pembayaran</a:t>
            </a:r>
            <a:r>
              <a:rPr lang="en-US" dirty="0" smtClean="0"/>
              <a:t>, </a:t>
            </a:r>
            <a:r>
              <a:rPr lang="en-US" dirty="0" err="1" smtClean="0"/>
              <a:t>kami</a:t>
            </a:r>
            <a:r>
              <a:rPr lang="en-US" dirty="0" smtClean="0"/>
              <a:t> </a:t>
            </a:r>
            <a:r>
              <a:rPr lang="en-US" dirty="0" err="1" smtClean="0"/>
              <a:t>bersedia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menyetor</a:t>
            </a:r>
            <a:r>
              <a:rPr lang="en-US" dirty="0" smtClean="0"/>
              <a:t> </a:t>
            </a:r>
            <a:r>
              <a:rPr lang="en-US" dirty="0" err="1" smtClean="0"/>
              <a:t>kelebihan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endParaRPr lang="en-US" dirty="0" smtClean="0"/>
          </a:p>
          <a:p>
            <a:r>
              <a:rPr lang="en-US" dirty="0" smtClean="0"/>
              <a:t>    </a:t>
            </a:r>
            <a:r>
              <a:rPr lang="en-US" dirty="0" err="1" smtClean="0"/>
              <a:t>kantor</a:t>
            </a:r>
            <a:r>
              <a:rPr lang="en-US" dirty="0" smtClean="0"/>
              <a:t> </a:t>
            </a:r>
            <a:r>
              <a:rPr lang="en-US" dirty="0" err="1" smtClean="0"/>
              <a:t>Kas</a:t>
            </a:r>
            <a:r>
              <a:rPr lang="en-US" dirty="0" smtClean="0"/>
              <a:t> Negara</a:t>
            </a:r>
          </a:p>
          <a:p>
            <a:endParaRPr lang="id-ID" dirty="0" smtClean="0"/>
          </a:p>
          <a:p>
            <a:r>
              <a:rPr lang="id-ID" dirty="0" smtClean="0"/>
              <a:t>Demikian pernyataan ini kami buat dengan sebenarnya, untuk dipergunakan sebagaimana mestinya</a:t>
            </a:r>
            <a:endParaRPr lang="en-US" dirty="0" smtClean="0"/>
          </a:p>
          <a:p>
            <a:pPr lvl="8"/>
            <a:r>
              <a:rPr lang="en-US" dirty="0" smtClean="0"/>
              <a:t>                           </a:t>
            </a:r>
            <a:endParaRPr lang="id-ID" dirty="0" smtClean="0"/>
          </a:p>
          <a:p>
            <a:pPr lvl="8"/>
            <a:r>
              <a:rPr lang="id-ID" dirty="0" smtClean="0"/>
              <a:t>                         </a:t>
            </a:r>
            <a:r>
              <a:rPr lang="en-US" dirty="0" smtClean="0"/>
              <a:t> Yogyakarta, 1 </a:t>
            </a:r>
            <a:r>
              <a:rPr lang="en-US" dirty="0" err="1" smtClean="0"/>
              <a:t>Maret</a:t>
            </a:r>
            <a:r>
              <a:rPr lang="en-US" dirty="0" smtClean="0"/>
              <a:t> 2014</a:t>
            </a:r>
          </a:p>
          <a:p>
            <a:r>
              <a:rPr lang="en-US" dirty="0" err="1" smtClean="0"/>
              <a:t>Setuju</a:t>
            </a:r>
            <a:r>
              <a:rPr lang="en-US" dirty="0" smtClean="0"/>
              <a:t> </a:t>
            </a:r>
            <a:r>
              <a:rPr lang="en-US" dirty="0" err="1"/>
              <a:t>dibayar</a:t>
            </a:r>
            <a:r>
              <a:rPr lang="en-US" dirty="0"/>
              <a:t>                                                                                          </a:t>
            </a:r>
          </a:p>
          <a:p>
            <a:r>
              <a:rPr lang="en-US" dirty="0" err="1"/>
              <a:t>Ketua</a:t>
            </a:r>
            <a:r>
              <a:rPr lang="en-US" dirty="0"/>
              <a:t> LPPM      </a:t>
            </a:r>
            <a:r>
              <a:rPr lang="id-ID" dirty="0" smtClean="0"/>
              <a:t>                                                                                       Penerima</a:t>
            </a:r>
            <a:r>
              <a:rPr lang="en-US" dirty="0" smtClean="0"/>
              <a:t>                                                                                       </a:t>
            </a:r>
            <a:endParaRPr lang="en-US" dirty="0"/>
          </a:p>
          <a:p>
            <a:r>
              <a:rPr lang="en-US" dirty="0" smtClean="0"/>
              <a:t>					      </a:t>
            </a:r>
            <a:endParaRPr lang="en-US" dirty="0"/>
          </a:p>
          <a:p>
            <a:r>
              <a:rPr lang="en-US" dirty="0"/>
              <a:t>      </a:t>
            </a:r>
            <a:r>
              <a:rPr lang="en-US" dirty="0" smtClean="0"/>
              <a:t>                                                                                                                    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Nama</a:t>
            </a:r>
            <a:r>
              <a:rPr lang="en-US" dirty="0"/>
              <a:t>………..				      </a:t>
            </a:r>
            <a:r>
              <a:rPr lang="id-ID" dirty="0" smtClean="0"/>
              <a:t>Ervina</a:t>
            </a:r>
            <a:endParaRPr lang="en-US" dirty="0"/>
          </a:p>
          <a:p>
            <a:r>
              <a:rPr lang="en-US" dirty="0"/>
              <a:t>NIP/NIK					      </a:t>
            </a:r>
            <a:r>
              <a:rPr lang="id-ID" dirty="0" smtClean="0"/>
              <a:t>NIP 196302231985031003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571736" y="571480"/>
            <a:ext cx="39290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DAFTAR  PENGELUARAN RIIL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85720" y="857232"/>
            <a:ext cx="842968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Yang </a:t>
            </a:r>
            <a:r>
              <a:rPr lang="en-US" sz="1100" dirty="0" err="1" smtClean="0"/>
              <a:t>bertanda</a:t>
            </a:r>
            <a:r>
              <a:rPr lang="en-US" sz="1100" dirty="0" smtClean="0"/>
              <a:t> </a:t>
            </a:r>
            <a:r>
              <a:rPr lang="en-US" sz="1100" dirty="0" err="1" smtClean="0"/>
              <a:t>tangan</a:t>
            </a:r>
            <a:r>
              <a:rPr lang="en-US" sz="1100" dirty="0" smtClean="0"/>
              <a:t> </a:t>
            </a:r>
            <a:r>
              <a:rPr lang="en-US" sz="1100" dirty="0" err="1" smtClean="0"/>
              <a:t>di</a:t>
            </a:r>
            <a:r>
              <a:rPr lang="en-US" sz="1100" dirty="0" smtClean="0"/>
              <a:t> </a:t>
            </a:r>
            <a:r>
              <a:rPr lang="en-US" sz="1100" dirty="0" err="1" smtClean="0"/>
              <a:t>bawah</a:t>
            </a:r>
            <a:r>
              <a:rPr lang="en-US" sz="1100" dirty="0" smtClean="0"/>
              <a:t> </a:t>
            </a:r>
            <a:r>
              <a:rPr lang="en-US" sz="1100" dirty="0" err="1" smtClean="0"/>
              <a:t>ini</a:t>
            </a:r>
            <a:endParaRPr lang="en-US" sz="1100" dirty="0" smtClean="0"/>
          </a:p>
          <a:p>
            <a:r>
              <a:rPr lang="en-US" sz="1100" dirty="0" smtClean="0"/>
              <a:t>              </a:t>
            </a:r>
            <a:r>
              <a:rPr lang="en-US" sz="1100" dirty="0" err="1" smtClean="0"/>
              <a:t>Nama</a:t>
            </a:r>
            <a:r>
              <a:rPr lang="en-US" sz="1100" dirty="0" smtClean="0"/>
              <a:t>             :</a:t>
            </a:r>
            <a:r>
              <a:rPr lang="id-ID" sz="1100" dirty="0" smtClean="0"/>
              <a:t> Ervina</a:t>
            </a:r>
            <a:endParaRPr lang="en-US" sz="1100" dirty="0" smtClean="0"/>
          </a:p>
          <a:p>
            <a:r>
              <a:rPr lang="en-US" sz="1100" dirty="0" smtClean="0"/>
              <a:t>              NIP                 :</a:t>
            </a:r>
            <a:r>
              <a:rPr lang="id-ID" sz="1100" dirty="0" smtClean="0"/>
              <a:t> 196302231985031003</a:t>
            </a:r>
            <a:endParaRPr lang="en-US" sz="1100" dirty="0" smtClean="0"/>
          </a:p>
          <a:p>
            <a:r>
              <a:rPr lang="en-US" sz="1100" dirty="0" smtClean="0"/>
              <a:t>             </a:t>
            </a:r>
            <a:r>
              <a:rPr lang="en-US" sz="1100" dirty="0" err="1" smtClean="0"/>
              <a:t>Jabatan</a:t>
            </a:r>
            <a:r>
              <a:rPr lang="en-US" sz="1100" dirty="0" smtClean="0"/>
              <a:t>          </a:t>
            </a:r>
            <a:r>
              <a:rPr lang="id-ID" sz="1100" dirty="0" smtClean="0"/>
              <a:t> </a:t>
            </a:r>
            <a:r>
              <a:rPr lang="en-US" sz="1100" dirty="0" smtClean="0"/>
              <a:t>:</a:t>
            </a:r>
            <a:r>
              <a:rPr lang="id-ID" sz="1100" dirty="0" smtClean="0"/>
              <a:t> Peneliti</a:t>
            </a:r>
            <a:endParaRPr lang="en-US" sz="1100" dirty="0" smtClean="0"/>
          </a:p>
          <a:p>
            <a:endParaRPr lang="en-US" sz="1100" dirty="0" smtClean="0"/>
          </a:p>
          <a:p>
            <a:r>
              <a:rPr lang="en-US" sz="1100" dirty="0" err="1" smtClean="0"/>
              <a:t>Berdasarkan</a:t>
            </a:r>
            <a:r>
              <a:rPr lang="en-US" sz="1100" dirty="0" smtClean="0"/>
              <a:t> </a:t>
            </a:r>
            <a:r>
              <a:rPr lang="en-US" sz="1100" dirty="0" err="1" smtClean="0"/>
              <a:t>Surat</a:t>
            </a:r>
            <a:r>
              <a:rPr lang="en-US" sz="1100" dirty="0" smtClean="0"/>
              <a:t> </a:t>
            </a:r>
            <a:r>
              <a:rPr lang="en-US" sz="1100" dirty="0" err="1" smtClean="0"/>
              <a:t>Perjalanan</a:t>
            </a:r>
            <a:r>
              <a:rPr lang="en-US" sz="1100" dirty="0" smtClean="0"/>
              <a:t> </a:t>
            </a:r>
            <a:r>
              <a:rPr lang="en-US" sz="1100" dirty="0" err="1" smtClean="0"/>
              <a:t>Dinas</a:t>
            </a:r>
            <a:r>
              <a:rPr lang="en-US" sz="1100" dirty="0" smtClean="0"/>
              <a:t> (SPD) </a:t>
            </a:r>
            <a:r>
              <a:rPr lang="en-US" sz="1100" dirty="0" err="1" smtClean="0"/>
              <a:t>Nomor</a:t>
            </a:r>
            <a:r>
              <a:rPr lang="en-US" sz="1100" dirty="0" smtClean="0"/>
              <a:t>:……….</a:t>
            </a:r>
            <a:r>
              <a:rPr lang="en-US" sz="1100" dirty="0" err="1" smtClean="0"/>
              <a:t>tanggal</a:t>
            </a:r>
            <a:r>
              <a:rPr lang="en-US" sz="1100" dirty="0" smtClean="0"/>
              <a:t>…….., </a:t>
            </a:r>
            <a:r>
              <a:rPr lang="en-US" sz="1100" dirty="0" err="1" smtClean="0"/>
              <a:t>dengan</a:t>
            </a:r>
            <a:r>
              <a:rPr lang="en-US" sz="1100" dirty="0" smtClean="0"/>
              <a:t> </a:t>
            </a:r>
            <a:r>
              <a:rPr lang="en-US" sz="1100" dirty="0" err="1" smtClean="0"/>
              <a:t>ini</a:t>
            </a:r>
            <a:r>
              <a:rPr lang="en-US" sz="1100" dirty="0" smtClean="0"/>
              <a:t> </a:t>
            </a:r>
            <a:r>
              <a:rPr lang="en-US" sz="1100" dirty="0" err="1" smtClean="0"/>
              <a:t>kami</a:t>
            </a:r>
            <a:r>
              <a:rPr lang="en-US" sz="1100" dirty="0" smtClean="0"/>
              <a:t> </a:t>
            </a:r>
            <a:r>
              <a:rPr lang="en-US" sz="1100" dirty="0" err="1" smtClean="0"/>
              <a:t>menyatakan</a:t>
            </a:r>
            <a:r>
              <a:rPr lang="en-US" sz="1100" dirty="0" smtClean="0"/>
              <a:t> </a:t>
            </a:r>
            <a:r>
              <a:rPr lang="en-US" sz="1100" dirty="0" err="1" smtClean="0"/>
              <a:t>dengan</a:t>
            </a:r>
            <a:r>
              <a:rPr lang="en-US" sz="1100" dirty="0" smtClean="0"/>
              <a:t> </a:t>
            </a:r>
            <a:r>
              <a:rPr lang="en-US" sz="1100" dirty="0" err="1" smtClean="0"/>
              <a:t>sesungguhnya</a:t>
            </a:r>
            <a:r>
              <a:rPr lang="en-US" sz="1100" dirty="0" smtClean="0"/>
              <a:t> </a:t>
            </a:r>
            <a:r>
              <a:rPr lang="en-US" sz="1100" dirty="0" err="1" smtClean="0"/>
              <a:t>bahwa</a:t>
            </a:r>
            <a:r>
              <a:rPr lang="en-US" sz="1100" dirty="0" smtClean="0"/>
              <a:t>:</a:t>
            </a:r>
          </a:p>
          <a:p>
            <a:r>
              <a:rPr lang="en-US" sz="1100" dirty="0" smtClean="0"/>
              <a:t>1. </a:t>
            </a:r>
            <a:r>
              <a:rPr lang="en-US" sz="1100" dirty="0" err="1" smtClean="0"/>
              <a:t>Biaya</a:t>
            </a:r>
            <a:r>
              <a:rPr lang="en-US" sz="1100" dirty="0" smtClean="0"/>
              <a:t> transport </a:t>
            </a:r>
            <a:r>
              <a:rPr lang="en-US" sz="1100" dirty="0" err="1" smtClean="0"/>
              <a:t>pegawai</a:t>
            </a:r>
            <a:r>
              <a:rPr lang="en-US" sz="1100" dirty="0" smtClean="0"/>
              <a:t> </a:t>
            </a:r>
            <a:r>
              <a:rPr lang="en-US" sz="1100" dirty="0" err="1" smtClean="0"/>
              <a:t>dan</a:t>
            </a:r>
            <a:r>
              <a:rPr lang="en-US" sz="1100" dirty="0" smtClean="0"/>
              <a:t>/</a:t>
            </a:r>
            <a:r>
              <a:rPr lang="en-US" sz="1100" dirty="0" err="1" smtClean="0"/>
              <a:t>biaya</a:t>
            </a:r>
            <a:r>
              <a:rPr lang="en-US" sz="1100" dirty="0" smtClean="0"/>
              <a:t> transport </a:t>
            </a:r>
            <a:r>
              <a:rPr lang="en-US" sz="1100" dirty="0" err="1" smtClean="0"/>
              <a:t>dibawah</a:t>
            </a:r>
            <a:r>
              <a:rPr lang="en-US" sz="1100" dirty="0" smtClean="0"/>
              <a:t> </a:t>
            </a:r>
            <a:r>
              <a:rPr lang="en-US" sz="1100" dirty="0" err="1" smtClean="0"/>
              <a:t>ini</a:t>
            </a:r>
            <a:r>
              <a:rPr lang="en-US" sz="1100" dirty="0" smtClean="0"/>
              <a:t> yang </a:t>
            </a:r>
            <a:r>
              <a:rPr lang="en-US" sz="1100" dirty="0" err="1" smtClean="0"/>
              <a:t>tidak</a:t>
            </a:r>
            <a:r>
              <a:rPr lang="en-US" sz="1100" dirty="0" smtClean="0"/>
              <a:t> </a:t>
            </a:r>
            <a:r>
              <a:rPr lang="en-US" sz="1100" dirty="0" err="1" smtClean="0"/>
              <a:t>dapat</a:t>
            </a:r>
            <a:r>
              <a:rPr lang="en-US" sz="1100" dirty="0" smtClean="0"/>
              <a:t> </a:t>
            </a:r>
            <a:r>
              <a:rPr lang="en-US" sz="1100" dirty="0" err="1" smtClean="0"/>
              <a:t>diperoleh</a:t>
            </a:r>
            <a:r>
              <a:rPr lang="en-US" sz="1100" dirty="0" smtClean="0"/>
              <a:t> </a:t>
            </a:r>
            <a:r>
              <a:rPr lang="en-US" sz="1100" dirty="0" err="1" smtClean="0"/>
              <a:t>bukti-bukti</a:t>
            </a:r>
            <a:r>
              <a:rPr lang="en-US" sz="1100" dirty="0" smtClean="0"/>
              <a:t> </a:t>
            </a:r>
            <a:r>
              <a:rPr lang="en-US" sz="1100" dirty="0" err="1" smtClean="0"/>
              <a:t>pengeluarannya</a:t>
            </a:r>
            <a:r>
              <a:rPr lang="en-US" sz="1100" dirty="0" smtClean="0"/>
              <a:t>, </a:t>
            </a:r>
            <a:r>
              <a:rPr lang="en-US" sz="1100" dirty="0" err="1" smtClean="0"/>
              <a:t>meliputi</a:t>
            </a:r>
            <a:endParaRPr lang="en-US" sz="1100" dirty="0" smtClean="0"/>
          </a:p>
          <a:p>
            <a:endParaRPr lang="en-US" sz="1100" dirty="0" smtClean="0"/>
          </a:p>
          <a:p>
            <a:r>
              <a:rPr lang="en-US" sz="1100" dirty="0" smtClean="0"/>
              <a:t>                                   </a:t>
            </a:r>
          </a:p>
          <a:p>
            <a:endParaRPr lang="en-US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357156" y="2285992"/>
          <a:ext cx="8358248" cy="1719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490"/>
                <a:gridCol w="5210990"/>
                <a:gridCol w="1428760"/>
                <a:gridCol w="1143008"/>
              </a:tblGrid>
              <a:tr h="41299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N0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Perincian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biaya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jumlah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keterangan</a:t>
                      </a:r>
                      <a:endParaRPr lang="en-US" sz="1200" dirty="0"/>
                    </a:p>
                  </a:txBody>
                  <a:tcPr/>
                </a:tc>
              </a:tr>
              <a:tr h="80145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1.</a:t>
                      </a:r>
                    </a:p>
                    <a:p>
                      <a:endParaRPr lang="en-US" sz="1200" dirty="0" smtClean="0"/>
                    </a:p>
                    <a:p>
                      <a:endParaRPr lang="en-US" sz="1200" dirty="0" smtClean="0"/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/>
                        <a:t>Transport: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n-US" sz="1200" baseline="0" dirty="0" smtClean="0"/>
                        <a:t>Transport </a:t>
                      </a:r>
                      <a:r>
                        <a:rPr lang="id-ID" sz="1200" baseline="0" dirty="0" smtClean="0"/>
                        <a:t>Jogya-Wonosari PP</a:t>
                      </a:r>
                      <a:endParaRPr lang="en-US" sz="12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200" dirty="0" smtClean="0"/>
                    </a:p>
                    <a:p>
                      <a:pPr algn="r"/>
                      <a:r>
                        <a:rPr lang="id-ID" sz="1200" dirty="0" smtClean="0"/>
                        <a:t>110.000,-</a:t>
                      </a:r>
                      <a:endParaRPr lang="en-US" sz="1200" dirty="0" smtClean="0"/>
                    </a:p>
                    <a:p>
                      <a:pPr algn="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</a:tr>
              <a:tr h="483118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Jumlah</a:t>
                      </a:r>
                      <a:r>
                        <a:rPr lang="en-US" sz="1200" dirty="0" smtClean="0"/>
                        <a:t> total (</a:t>
                      </a:r>
                      <a:r>
                        <a:rPr lang="en-US" sz="1200" dirty="0" err="1" smtClean="0"/>
                        <a:t>Rp</a:t>
                      </a:r>
                      <a:r>
                        <a:rPr lang="en-US" sz="1200" dirty="0" smtClean="0"/>
                        <a:t>.)</a:t>
                      </a:r>
                    </a:p>
                    <a:p>
                      <a:r>
                        <a:rPr lang="en-US" sz="1200" dirty="0" err="1" smtClean="0"/>
                        <a:t>Terbilang</a:t>
                      </a:r>
                      <a:r>
                        <a:rPr lang="en-US" sz="1200" dirty="0" smtClean="0"/>
                        <a:t>:</a:t>
                      </a:r>
                      <a:r>
                        <a:rPr lang="en-US" sz="1200" baseline="0" dirty="0" smtClean="0"/>
                        <a:t>  </a:t>
                      </a:r>
                      <a:r>
                        <a:rPr lang="id-ID" sz="1200" baseline="0" dirty="0" smtClean="0"/>
                        <a:t>seratus sepuluh </a:t>
                      </a:r>
                      <a:r>
                        <a:rPr lang="en-US" sz="1200" baseline="0" dirty="0" err="1" smtClean="0"/>
                        <a:t>ribu</a:t>
                      </a:r>
                      <a:r>
                        <a:rPr lang="en-US" sz="1200" baseline="0" dirty="0" smtClean="0"/>
                        <a:t> rupiah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200" dirty="0" smtClean="0"/>
                        <a:t>11</a:t>
                      </a:r>
                      <a:r>
                        <a:rPr lang="en-US" sz="1200" dirty="0" smtClean="0"/>
                        <a:t>0.000,-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98016CD-F220-42DE-8FB1-9F474A4C6063}" type="slidenum">
              <a:rPr lang="en-US" smtClean="0"/>
              <a:pPr/>
              <a:t>41</a:t>
            </a:fld>
            <a:endParaRPr lang="en-US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524000" y="1479550"/>
          <a:ext cx="6477025" cy="3259191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81902"/>
                <a:gridCol w="2428901"/>
                <a:gridCol w="1290354"/>
                <a:gridCol w="2175868"/>
              </a:tblGrid>
              <a:tr h="41081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NO</a:t>
                      </a:r>
                      <a:endParaRPr lang="en-US" sz="1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  A  M  A</a:t>
                      </a:r>
                      <a:endParaRPr lang="en-US" sz="1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TUJUAN</a:t>
                      </a:r>
                      <a:endParaRPr lang="en-US" sz="1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TGL/PEGESAHAN PEJABAT</a:t>
                      </a:r>
                      <a:endParaRPr lang="en-US" sz="1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106811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1.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Ervina,</a:t>
                      </a:r>
                      <a:r>
                        <a:rPr lang="id-ID" sz="1200" baseline="0" dirty="0" smtClean="0"/>
                        <a:t> SE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Bantul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Tgl.......................</a:t>
                      </a:r>
                      <a:endParaRPr lang="en-US" sz="1200" dirty="0" smtClean="0"/>
                    </a:p>
                    <a:p>
                      <a:endParaRPr lang="en-US" sz="1200" dirty="0" smtClean="0"/>
                    </a:p>
                    <a:p>
                      <a:r>
                        <a:rPr lang="en-US" sz="1200" dirty="0" smtClean="0"/>
                        <a:t>         </a:t>
                      </a:r>
                      <a:r>
                        <a:rPr lang="en-US" sz="1200" dirty="0" err="1" smtClean="0"/>
                        <a:t>ttd</a:t>
                      </a:r>
                      <a:r>
                        <a:rPr lang="en-US" sz="1200" dirty="0" smtClean="0"/>
                        <a:t>&amp; </a:t>
                      </a:r>
                      <a:r>
                        <a:rPr lang="en-US" sz="1200" dirty="0" err="1" smtClean="0"/>
                        <a:t>stampel</a:t>
                      </a:r>
                      <a:endParaRPr lang="en-US" sz="1200" dirty="0" smtClean="0"/>
                    </a:p>
                    <a:p>
                      <a:endParaRPr lang="en-US" sz="1200" dirty="0" smtClean="0"/>
                    </a:p>
                    <a:p>
                      <a:r>
                        <a:rPr lang="en-US" sz="1200" dirty="0" err="1" smtClean="0"/>
                        <a:t>Nama</a:t>
                      </a:r>
                      <a:r>
                        <a:rPr lang="id-ID" sz="1200" dirty="0" smtClean="0"/>
                        <a:t>/jabatan</a:t>
                      </a:r>
                      <a:r>
                        <a:rPr lang="en-US" sz="1200" dirty="0" smtClean="0"/>
                        <a:t>………………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</a:tr>
              <a:tr h="123244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2.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Sumadyo</a:t>
                      </a:r>
                      <a:r>
                        <a:rPr lang="id-ID" sz="1200" dirty="0" smtClean="0"/>
                        <a:t> B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Wonosari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Tgl...........................</a:t>
                      </a:r>
                      <a:endParaRPr lang="en-US" sz="1200" dirty="0" smtClean="0"/>
                    </a:p>
                    <a:p>
                      <a:endParaRPr lang="en-US" sz="1200" dirty="0" smtClean="0"/>
                    </a:p>
                    <a:p>
                      <a:endParaRPr lang="en-US" sz="1200" dirty="0" smtClean="0"/>
                    </a:p>
                    <a:p>
                      <a:r>
                        <a:rPr lang="en-US" sz="1200" dirty="0" smtClean="0"/>
                        <a:t>       </a:t>
                      </a:r>
                      <a:r>
                        <a:rPr lang="en-US" sz="1200" dirty="0" err="1" smtClean="0"/>
                        <a:t>ttd</a:t>
                      </a:r>
                      <a:r>
                        <a:rPr lang="en-US" sz="1200" dirty="0" smtClean="0"/>
                        <a:t> &amp; </a:t>
                      </a:r>
                      <a:r>
                        <a:rPr lang="en-US" sz="1200" dirty="0" err="1" smtClean="0"/>
                        <a:t>stampel</a:t>
                      </a:r>
                      <a:endParaRPr lang="en-US" sz="1200" dirty="0" smtClean="0"/>
                    </a:p>
                    <a:p>
                      <a:endParaRPr lang="en-US" sz="1200" dirty="0" smtClean="0"/>
                    </a:p>
                    <a:p>
                      <a:endParaRPr lang="en-US" sz="1200" dirty="0" smtClean="0"/>
                    </a:p>
                    <a:p>
                      <a:r>
                        <a:rPr lang="en-US" sz="1200" dirty="0" smtClean="0"/>
                        <a:t>Nam</a:t>
                      </a:r>
                      <a:r>
                        <a:rPr lang="id-ID" sz="1200" dirty="0" smtClean="0"/>
                        <a:t>a/jabatan..................</a:t>
                      </a:r>
                      <a:endParaRPr lang="en-US" sz="1200" dirty="0"/>
                    </a:p>
                  </a:txBody>
                  <a:tcPr/>
                </a:tc>
              </a:tr>
              <a:tr h="288056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0207" name="TextBox 4"/>
          <p:cNvSpPr txBox="1">
            <a:spLocks noChangeArrowheads="1"/>
          </p:cNvSpPr>
          <p:nvPr/>
        </p:nvSpPr>
        <p:spPr bwMode="auto">
          <a:xfrm>
            <a:off x="4929188" y="4786313"/>
            <a:ext cx="2159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Yogyakarta</a:t>
            </a:r>
            <a:r>
              <a:rPr lang="id-ID" dirty="0"/>
              <a:t>...................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Penanggung</a:t>
            </a:r>
            <a:r>
              <a:rPr lang="en-US" dirty="0"/>
              <a:t> </a:t>
            </a:r>
            <a:r>
              <a:rPr lang="en-US" dirty="0" err="1"/>
              <a:t>Jawab</a:t>
            </a:r>
            <a:r>
              <a:rPr lang="en-US" dirty="0"/>
              <a:t> </a:t>
            </a:r>
            <a:r>
              <a:rPr lang="en-US" dirty="0" err="1"/>
              <a:t>kegiatan</a:t>
            </a:r>
            <a:endParaRPr lang="en-US" dirty="0"/>
          </a:p>
          <a:p>
            <a:r>
              <a:rPr lang="en-US" dirty="0"/>
              <a:t> </a:t>
            </a:r>
            <a:r>
              <a:rPr lang="id-ID" dirty="0" smtClean="0"/>
              <a:t>Ketua LPPM</a:t>
            </a:r>
            <a:r>
              <a:rPr lang="en-US" dirty="0" smtClean="0"/>
              <a:t>     </a:t>
            </a:r>
            <a:endParaRPr lang="en-US" dirty="0"/>
          </a:p>
          <a:p>
            <a:r>
              <a:rPr lang="en-US" dirty="0"/>
              <a:t>           </a:t>
            </a:r>
            <a:r>
              <a:rPr lang="en-US" dirty="0" err="1"/>
              <a:t>ttd</a:t>
            </a:r>
            <a:endParaRPr lang="en-US" dirty="0"/>
          </a:p>
          <a:p>
            <a:endParaRPr lang="en-US" dirty="0"/>
          </a:p>
          <a:p>
            <a:endParaRPr lang="id-ID" dirty="0" smtClean="0"/>
          </a:p>
          <a:p>
            <a:r>
              <a:rPr lang="en-US" dirty="0" err="1" smtClean="0"/>
              <a:t>Nama</a:t>
            </a:r>
            <a:r>
              <a:rPr lang="en-US" dirty="0"/>
              <a:t>……………………</a:t>
            </a:r>
          </a:p>
          <a:p>
            <a:endParaRPr lang="en-US" dirty="0"/>
          </a:p>
        </p:txBody>
      </p:sp>
      <p:sp>
        <p:nvSpPr>
          <p:cNvPr id="50208" name="TextBox 6"/>
          <p:cNvSpPr txBox="1">
            <a:spLocks noChangeArrowheads="1"/>
          </p:cNvSpPr>
          <p:nvPr/>
        </p:nvSpPr>
        <p:spPr bwMode="auto">
          <a:xfrm>
            <a:off x="1403648" y="620688"/>
            <a:ext cx="655272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i="1" dirty="0"/>
              <a:t>LAMPIRAN </a:t>
            </a:r>
            <a:r>
              <a:rPr lang="en-US" b="1" i="1" dirty="0" smtClean="0"/>
              <a:t>TRANSPORT</a:t>
            </a:r>
            <a:r>
              <a:rPr lang="id-ID" b="1" i="1" dirty="0" smtClean="0"/>
              <a:t> LOKAL</a:t>
            </a:r>
          </a:p>
          <a:p>
            <a:endParaRPr lang="id-ID" b="1" i="1" dirty="0" smtClean="0"/>
          </a:p>
          <a:p>
            <a:r>
              <a:rPr lang="id-ID" b="1" i="1" dirty="0" smtClean="0"/>
              <a:t>Lampiran kuitansi No pembukan ......... Tanggal........ Bantuan transport ke Wonosari </a:t>
            </a:r>
          </a:p>
          <a:p>
            <a:endParaRPr lang="id-ID" b="1" i="1" dirty="0" smtClean="0"/>
          </a:p>
          <a:p>
            <a:endParaRPr lang="en-US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1500174"/>
            <a:ext cx="8391555" cy="4857784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514350" indent="-514350" eaLnBrk="1" hangingPunct="1">
              <a:buFont typeface="Wingdings 2" pitchFamily="18" charset="2"/>
              <a:buAutoNum type="arabicPeriod"/>
            </a:pPr>
            <a:r>
              <a:rPr lang="id-ID" sz="2800" dirty="0" smtClean="0">
                <a:latin typeface="Arial" charset="0"/>
              </a:rPr>
              <a:t>Pembelian konsumsi rapat </a:t>
            </a:r>
          </a:p>
          <a:p>
            <a:pPr marL="514350" indent="-514350" eaLnBrk="1" hangingPunct="1">
              <a:buFont typeface="Wingdings 2" pitchFamily="18" charset="2"/>
              <a:buAutoNum type="arabicPeriod"/>
            </a:pPr>
            <a:endParaRPr lang="id-ID" sz="2800" dirty="0" smtClean="0">
              <a:latin typeface="Arial" charset="0"/>
            </a:endParaRPr>
          </a:p>
          <a:p>
            <a:pPr marL="514350" indent="-514350" eaLnBrk="1" hangingPunct="1">
              <a:buFont typeface="Wingdings 2" pitchFamily="18" charset="2"/>
              <a:buAutoNum type="arabicPeriod"/>
            </a:pPr>
            <a:r>
              <a:rPr lang="id-ID" sz="2800" dirty="0" smtClean="0">
                <a:latin typeface="Arial" charset="0"/>
              </a:rPr>
              <a:t>Biaya fotocopy/Penggandaan</a:t>
            </a:r>
          </a:p>
          <a:p>
            <a:pPr marL="514350" indent="-514350" eaLnBrk="1" hangingPunct="1">
              <a:buFont typeface="Wingdings 2" pitchFamily="18" charset="2"/>
              <a:buAutoNum type="arabicPeriod"/>
            </a:pPr>
            <a:endParaRPr lang="id-ID" sz="2800" dirty="0" smtClean="0">
              <a:latin typeface="Arial" charset="0"/>
            </a:endParaRPr>
          </a:p>
          <a:p>
            <a:pPr marL="514350" indent="-514350" eaLnBrk="1" hangingPunct="1">
              <a:buFont typeface="Wingdings 2" pitchFamily="18" charset="2"/>
              <a:buAutoNum type="arabicPeriod"/>
            </a:pPr>
            <a:r>
              <a:rPr lang="id-ID" sz="2800" dirty="0" smtClean="0">
                <a:latin typeface="Arial" charset="0"/>
              </a:rPr>
              <a:t>Sewa alat/kendaraan</a:t>
            </a:r>
          </a:p>
          <a:p>
            <a:pPr marL="514350" indent="-514350" eaLnBrk="1" hangingPunct="1">
              <a:buFont typeface="Wingdings 2" pitchFamily="18" charset="2"/>
              <a:buAutoNum type="arabicPeriod"/>
            </a:pPr>
            <a:endParaRPr lang="id-ID" sz="2800" dirty="0" smtClean="0">
              <a:latin typeface="Arial" charset="0"/>
            </a:endParaRPr>
          </a:p>
          <a:p>
            <a:pPr marL="514350" indent="-514350" eaLnBrk="1" hangingPunct="1">
              <a:buFont typeface="Wingdings 2" pitchFamily="18" charset="2"/>
              <a:buAutoNum type="arabicPeriod"/>
            </a:pPr>
            <a:r>
              <a:rPr lang="id-ID" sz="2800" dirty="0" smtClean="0">
                <a:latin typeface="Arial" charset="0"/>
              </a:rPr>
              <a:t>Penyusunan laporan</a:t>
            </a:r>
          </a:p>
          <a:p>
            <a:pPr marL="514350" indent="-514350" eaLnBrk="1" hangingPunct="1">
              <a:buFont typeface="Wingdings 2" pitchFamily="18" charset="2"/>
              <a:buAutoNum type="arabicPeriod"/>
            </a:pPr>
            <a:endParaRPr lang="id-ID" sz="2800" dirty="0" smtClean="0">
              <a:latin typeface="Arial" charset="0"/>
            </a:endParaRPr>
          </a:p>
          <a:p>
            <a:pPr marL="514350" indent="-514350" eaLnBrk="1" hangingPunct="1">
              <a:buFont typeface="Wingdings 2" pitchFamily="18" charset="2"/>
              <a:buAutoNum type="arabicPeriod"/>
            </a:pPr>
            <a:endParaRPr lang="en-US" sz="2800" dirty="0" smtClean="0">
              <a:latin typeface="Arial" charset="0"/>
            </a:endParaRPr>
          </a:p>
        </p:txBody>
      </p:sp>
      <p:sp>
        <p:nvSpPr>
          <p:cNvPr id="3072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79D2524-4140-4561-A404-66EAFCEEFA8C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476672"/>
            <a:ext cx="8501122" cy="864095"/>
          </a:xfrm>
          <a:scene3d>
            <a:camera prst="orthographicFront"/>
            <a:lightRig rig="soft" dir="t"/>
          </a:scene3d>
          <a:sp3d>
            <a:bevelT w="139700" prst="cross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id-ID" sz="3200" dirty="0" smtClean="0">
                <a:solidFill>
                  <a:schemeClr val="tx1"/>
                </a:solidFill>
                <a:latin typeface="Arial" charset="0"/>
              </a:rPr>
              <a:t>D. BELANJA LAIN-LAIN</a:t>
            </a:r>
            <a:endParaRPr lang="en-US" sz="3200" dirty="0" smtClean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412776"/>
            <a:ext cx="8280400" cy="4683224"/>
          </a:xfr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marL="514350" indent="-514350" eaLnBrk="1" hangingPunct="1">
              <a:buFont typeface="Wingdings 2" pitchFamily="18" charset="2"/>
              <a:buAutoNum type="arabicPeriod"/>
            </a:pPr>
            <a:r>
              <a:rPr lang="id-ID" sz="2800" dirty="0" smtClean="0">
                <a:latin typeface="Arial" charset="0"/>
              </a:rPr>
              <a:t>Biaya rapat : konsumsi</a:t>
            </a:r>
          </a:p>
          <a:p>
            <a:pPr marL="514350" indent="-514350" eaLnBrk="1" hangingPunct="1">
              <a:buNone/>
            </a:pPr>
            <a:r>
              <a:rPr lang="id-ID" sz="2800" dirty="0" smtClean="0">
                <a:latin typeface="Arial" charset="0"/>
              </a:rPr>
              <a:t>     Kelengkapan Administrasi</a:t>
            </a:r>
          </a:p>
          <a:p>
            <a:pPr marL="514350" indent="-514350" eaLnBrk="1" hangingPunct="1"/>
            <a:r>
              <a:rPr lang="id-ID" sz="2800" dirty="0" smtClean="0">
                <a:latin typeface="Arial" charset="0"/>
              </a:rPr>
              <a:t>Kuitansi pembelian konsumsi</a:t>
            </a:r>
          </a:p>
          <a:p>
            <a:pPr marL="514350" indent="-514350" eaLnBrk="1" hangingPunct="1"/>
            <a:r>
              <a:rPr lang="id-ID" sz="2800" dirty="0" smtClean="0">
                <a:latin typeface="Arial" charset="0"/>
              </a:rPr>
              <a:t>Surat undangan rapat</a:t>
            </a:r>
          </a:p>
          <a:p>
            <a:pPr marL="514350" indent="-514350" eaLnBrk="1" hangingPunct="1"/>
            <a:r>
              <a:rPr lang="id-ID" sz="2800" dirty="0" smtClean="0">
                <a:latin typeface="Arial" charset="0"/>
              </a:rPr>
              <a:t>Daftar hadir</a:t>
            </a:r>
          </a:p>
          <a:p>
            <a:pPr marL="514350" indent="-514350" eaLnBrk="1" hangingPunct="1"/>
            <a:r>
              <a:rPr lang="id-ID" sz="2800" dirty="0" smtClean="0">
                <a:latin typeface="Arial" charset="0"/>
              </a:rPr>
              <a:t>Jika rapat di kantor/komplek perkantoran: tidak diperkenankanadanya “Penggantian transport”</a:t>
            </a:r>
          </a:p>
          <a:p>
            <a:pPr marL="514350" indent="-514350" eaLnBrk="1" hangingPunct="1"/>
            <a:r>
              <a:rPr lang="id-ID" sz="2800" dirty="0" smtClean="0">
                <a:latin typeface="Arial" charset="0"/>
              </a:rPr>
              <a:t>Tarif satuan konsumsi “ DI Yogyakarta” tertinggi;</a:t>
            </a:r>
          </a:p>
          <a:p>
            <a:pPr marL="514350" indent="-514350" eaLnBrk="1" hangingPunct="1">
              <a:buNone/>
            </a:pPr>
            <a:r>
              <a:rPr lang="id-ID" sz="2800" dirty="0" smtClean="0">
                <a:latin typeface="Arial" charset="0"/>
              </a:rPr>
              <a:t>      Makan Rp. 36.000,-/kali</a:t>
            </a:r>
          </a:p>
          <a:p>
            <a:pPr marL="514350" indent="-514350" eaLnBrk="1" hangingPunct="1">
              <a:buNone/>
            </a:pPr>
            <a:r>
              <a:rPr lang="id-ID" sz="2800" dirty="0" smtClean="0">
                <a:latin typeface="Arial" charset="0"/>
              </a:rPr>
              <a:t>      Snack  Rp. 13.000,-/kali</a:t>
            </a:r>
            <a:endParaRPr lang="en-US" sz="2800" dirty="0" smtClean="0">
              <a:latin typeface="Arial" charset="0"/>
            </a:endParaRPr>
          </a:p>
        </p:txBody>
      </p:sp>
      <p:sp>
        <p:nvSpPr>
          <p:cNvPr id="3072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79D2524-4140-4561-A404-66EAFCEEFA8C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476672"/>
            <a:ext cx="8358246" cy="864095"/>
          </a:xfrm>
          <a:scene3d>
            <a:camera prst="orthographicFront"/>
            <a:lightRig rig="soft" dir="t"/>
          </a:scene3d>
          <a:sp3d>
            <a:bevelT w="114300" prst="hardEdge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id-ID" sz="3200" dirty="0" smtClean="0">
                <a:solidFill>
                  <a:schemeClr val="tx1"/>
                </a:solidFill>
                <a:latin typeface="Arial" charset="0"/>
              </a:rPr>
              <a:t>Pembelian konsumsi rapat</a:t>
            </a:r>
            <a:endParaRPr lang="en-US" sz="3200" dirty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" name="Right Brace 4"/>
          <p:cNvSpPr/>
          <p:nvPr/>
        </p:nvSpPr>
        <p:spPr>
          <a:xfrm>
            <a:off x="5076056" y="5373216"/>
            <a:ext cx="432048" cy="72008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" name="Rectangle 5"/>
          <p:cNvSpPr/>
          <p:nvPr/>
        </p:nvSpPr>
        <p:spPr>
          <a:xfrm>
            <a:off x="5724128" y="5445224"/>
            <a:ext cx="2952328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b="1" dirty="0" smtClean="0">
                <a:solidFill>
                  <a:schemeClr val="tx1"/>
                </a:solidFill>
              </a:rPr>
              <a:t>PMK Nomor 53/PMK.02/2014</a:t>
            </a:r>
            <a:endParaRPr lang="id-ID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142984"/>
            <a:ext cx="8280400" cy="4953016"/>
          </a:xfr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514350" indent="-514350" eaLnBrk="1" hangingPunct="1">
              <a:buNone/>
            </a:pPr>
            <a:endParaRPr lang="id-ID" sz="1400" dirty="0" smtClean="0">
              <a:latin typeface="Arial" charset="0"/>
            </a:endParaRPr>
          </a:p>
          <a:p>
            <a:pPr marL="514350" indent="-514350" eaLnBrk="1" hangingPunct="1">
              <a:buNone/>
            </a:pPr>
            <a:r>
              <a:rPr lang="id-ID" sz="2800" dirty="0" smtClean="0">
                <a:latin typeface="Arial" charset="0"/>
              </a:rPr>
              <a:t>1.  Fotocopy/Penggandaan</a:t>
            </a:r>
          </a:p>
          <a:p>
            <a:pPr marL="514350" indent="-514350" eaLnBrk="1" hangingPunct="1">
              <a:buNone/>
            </a:pPr>
            <a:r>
              <a:rPr lang="id-ID" sz="2800" dirty="0" smtClean="0">
                <a:latin typeface="Arial" charset="0"/>
              </a:rPr>
              <a:t>     </a:t>
            </a:r>
            <a:r>
              <a:rPr lang="id-ID" sz="2400" dirty="0" smtClean="0">
                <a:latin typeface="Arial" charset="0"/>
              </a:rPr>
              <a:t>- Kuitansi/bon(materai, stempel toko, nama  jelas)</a:t>
            </a:r>
          </a:p>
          <a:p>
            <a:pPr marL="514350" indent="-514350" eaLnBrk="1" hangingPunct="1">
              <a:buNone/>
            </a:pPr>
            <a:endParaRPr lang="id-ID" sz="1200" dirty="0" smtClean="0">
              <a:latin typeface="Arial" charset="0"/>
            </a:endParaRPr>
          </a:p>
          <a:p>
            <a:pPr marL="514350" indent="-514350" eaLnBrk="1" hangingPunct="1">
              <a:buNone/>
            </a:pPr>
            <a:r>
              <a:rPr lang="id-ID" sz="2800" dirty="0" smtClean="0">
                <a:latin typeface="Arial" charset="0"/>
              </a:rPr>
              <a:t>2.  Sewa alat/kendaraan:</a:t>
            </a:r>
          </a:p>
          <a:p>
            <a:pPr marL="514350" indent="-514350" eaLnBrk="1" hangingPunct="1">
              <a:buNone/>
            </a:pPr>
            <a:r>
              <a:rPr lang="id-ID" sz="2800" dirty="0" smtClean="0">
                <a:latin typeface="Arial" charset="0"/>
              </a:rPr>
              <a:t>      </a:t>
            </a:r>
            <a:r>
              <a:rPr lang="id-ID" sz="2400" dirty="0" smtClean="0">
                <a:latin typeface="Arial" charset="0"/>
              </a:rPr>
              <a:t>- Kuitansi(materai, stampel toko, nama terang)</a:t>
            </a:r>
          </a:p>
          <a:p>
            <a:pPr marL="514350" indent="-514350" eaLnBrk="1" hangingPunct="1">
              <a:buNone/>
            </a:pPr>
            <a:endParaRPr lang="id-ID" sz="1200" dirty="0" smtClean="0">
              <a:latin typeface="Arial" charset="0"/>
            </a:endParaRPr>
          </a:p>
          <a:p>
            <a:pPr marL="514350" indent="-514350" eaLnBrk="1" hangingPunct="1">
              <a:buNone/>
            </a:pPr>
            <a:r>
              <a:rPr lang="id-ID" sz="2800" dirty="0" smtClean="0">
                <a:latin typeface="Arial" charset="0"/>
              </a:rPr>
              <a:t>3.   </a:t>
            </a:r>
            <a:r>
              <a:rPr lang="id-ID" sz="2400" dirty="0" smtClean="0">
                <a:latin typeface="Arial" charset="0"/>
              </a:rPr>
              <a:t>Penggunaan Premium(kuitansi, nota pembelian)</a:t>
            </a:r>
            <a:endParaRPr lang="id-ID" sz="2800" dirty="0" smtClean="0">
              <a:latin typeface="Arial" charset="0"/>
            </a:endParaRPr>
          </a:p>
          <a:p>
            <a:pPr marL="514350" indent="-514350" eaLnBrk="1" hangingPunct="1">
              <a:buNone/>
            </a:pPr>
            <a:endParaRPr lang="id-ID" sz="1200" dirty="0" smtClean="0">
              <a:latin typeface="Arial" charset="0"/>
            </a:endParaRPr>
          </a:p>
          <a:p>
            <a:pPr marL="514350" indent="-514350" eaLnBrk="1" hangingPunct="1">
              <a:buNone/>
            </a:pPr>
            <a:r>
              <a:rPr lang="id-ID" sz="2800" dirty="0" smtClean="0">
                <a:latin typeface="Arial" charset="0"/>
              </a:rPr>
              <a:t>4.  Penyusunan laporan</a:t>
            </a:r>
          </a:p>
          <a:p>
            <a:pPr marL="514350" indent="-514350" eaLnBrk="1" hangingPunct="1">
              <a:buNone/>
            </a:pPr>
            <a:r>
              <a:rPr lang="id-ID" sz="2400" dirty="0" smtClean="0">
                <a:latin typeface="Arial" charset="0"/>
              </a:rPr>
              <a:t>      - Kuitansi(materai, stampel toko, nama terang)</a:t>
            </a:r>
          </a:p>
        </p:txBody>
      </p:sp>
      <p:sp>
        <p:nvSpPr>
          <p:cNvPr id="3072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79D2524-4140-4561-A404-66EAFCEEFA8C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301625"/>
            <a:ext cx="8215370" cy="679103"/>
          </a:xfrm>
          <a:ln/>
          <a:scene3d>
            <a:camera prst="orthographicFront"/>
            <a:lightRig rig="sof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id-ID" sz="2900" dirty="0" smtClean="0">
                <a:solidFill>
                  <a:schemeClr val="tx1"/>
                </a:solidFill>
                <a:latin typeface="Arial" charset="0"/>
              </a:rPr>
              <a:t>Belanja Lain-lain</a:t>
            </a:r>
            <a:endParaRPr lang="en-US" sz="2900" dirty="0" smtClean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247D99F-A49B-4D86-8B58-7CAB1BB56A5E}" type="slidenum">
              <a:rPr lang="en-US" smtClean="0"/>
              <a:pPr/>
              <a:t>45</a:t>
            </a:fld>
            <a:endParaRPr lang="en-US" smtClean="0"/>
          </a:p>
        </p:txBody>
      </p:sp>
      <p:graphicFrame>
        <p:nvGraphicFramePr>
          <p:cNvPr id="28734" name="Group 62"/>
          <p:cNvGraphicFramePr>
            <a:graphicFrameLocks noGrp="1"/>
          </p:cNvGraphicFramePr>
          <p:nvPr/>
        </p:nvGraphicFramePr>
        <p:xfrm>
          <a:off x="684213" y="2143117"/>
          <a:ext cx="7272162" cy="2540447"/>
        </p:xfrm>
        <a:graphic>
          <a:graphicData uri="http://schemas.openxmlformats.org/drawingml/2006/table">
            <a:tbl>
              <a:tblPr/>
              <a:tblGrid>
                <a:gridCol w="310608"/>
                <a:gridCol w="933973"/>
                <a:gridCol w="2714644"/>
                <a:gridCol w="1285884"/>
                <a:gridCol w="2027053"/>
              </a:tblGrid>
              <a:tr h="35718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NO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Tanggal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U  r  a  I  a  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Jml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liter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Jumlah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</a:t>
                      </a: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pengeluaran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53160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4.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 </a:t>
                      </a: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Juni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2014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 </a:t>
                      </a: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Juni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2014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 </a:t>
                      </a: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Juni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2014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16 </a:t>
                      </a: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Juni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2014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Penggunaan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premium SPBU </a:t>
                      </a: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Ngampilan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Penggunaan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premium SPBU </a:t>
                      </a: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Wonosari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Penggunaan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premium SPBU </a:t>
                      </a: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Sedayu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Penggunaan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premium SPBU  </a:t>
                      </a: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Wirobajan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 </a:t>
                      </a: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ltr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 </a:t>
                      </a: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ltr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15 </a:t>
                      </a: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ltr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 </a:t>
                      </a: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ltr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97.500,0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78.000,0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308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Jumlah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total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Terbilang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: </a:t>
                      </a: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Tiga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</a:t>
                      </a: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ratus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lima </a:t>
                      </a: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ribu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lima </a:t>
                      </a: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ratus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rupiah)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47 </a:t>
                      </a:r>
                      <a:r>
                        <a:rPr kumimoji="0" 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ltr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305.500,0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093" name="Text Box 53"/>
          <p:cNvSpPr txBox="1">
            <a:spLocks noChangeArrowheads="1"/>
          </p:cNvSpPr>
          <p:nvPr/>
        </p:nvSpPr>
        <p:spPr bwMode="auto">
          <a:xfrm>
            <a:off x="611560" y="808038"/>
            <a:ext cx="7272808" cy="167738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r>
              <a:rPr lang="id-ID" sz="1600" dirty="0" smtClean="0"/>
              <a:t>                                Rekapitulasi </a:t>
            </a:r>
            <a:r>
              <a:rPr lang="en-US" sz="1600" dirty="0" err="1" smtClean="0"/>
              <a:t>biaya</a:t>
            </a:r>
            <a:r>
              <a:rPr lang="en-US" sz="1600" dirty="0" smtClean="0"/>
              <a:t> </a:t>
            </a:r>
            <a:r>
              <a:rPr lang="en-US" sz="1600" dirty="0" err="1" smtClean="0"/>
              <a:t>penggunaan</a:t>
            </a:r>
            <a:r>
              <a:rPr lang="en-US" sz="1600" dirty="0" smtClean="0"/>
              <a:t> premium</a:t>
            </a:r>
            <a:endParaRPr lang="en-US" sz="1600" dirty="0"/>
          </a:p>
          <a:p>
            <a:endParaRPr lang="en-US" dirty="0"/>
          </a:p>
          <a:p>
            <a:pPr algn="ctr"/>
            <a:r>
              <a:rPr lang="id-ID" dirty="0" smtClean="0"/>
              <a:t> </a:t>
            </a:r>
          </a:p>
          <a:p>
            <a:r>
              <a:rPr lang="en-US" sz="900" dirty="0" err="1" smtClean="0"/>
              <a:t>Penggunaan</a:t>
            </a:r>
            <a:r>
              <a:rPr lang="en-US" sz="900" dirty="0" smtClean="0"/>
              <a:t> premium </a:t>
            </a:r>
            <a:r>
              <a:rPr lang="en-US" sz="900" dirty="0" err="1" smtClean="0"/>
              <a:t>untuk</a:t>
            </a:r>
            <a:r>
              <a:rPr lang="en-US" sz="900" dirty="0" smtClean="0"/>
              <a:t> </a:t>
            </a:r>
            <a:r>
              <a:rPr lang="en-US" sz="900" dirty="0" err="1" smtClean="0"/>
              <a:t>keperluan</a:t>
            </a:r>
            <a:r>
              <a:rPr lang="en-US" sz="900" dirty="0" smtClean="0"/>
              <a:t> </a:t>
            </a:r>
            <a:r>
              <a:rPr lang="en-US" sz="900" dirty="0" err="1" smtClean="0"/>
              <a:t>pelaksanaan</a:t>
            </a:r>
            <a:r>
              <a:rPr lang="en-US" sz="900" dirty="0" smtClean="0"/>
              <a:t> </a:t>
            </a:r>
            <a:r>
              <a:rPr lang="en-US" sz="900" dirty="0" err="1" smtClean="0"/>
              <a:t>kegiatan</a:t>
            </a:r>
            <a:r>
              <a:rPr lang="en-US" sz="900" dirty="0" smtClean="0"/>
              <a:t> </a:t>
            </a:r>
            <a:r>
              <a:rPr lang="en-US" sz="900" dirty="0" err="1" smtClean="0"/>
              <a:t>penelitian</a:t>
            </a:r>
            <a:r>
              <a:rPr lang="en-US" sz="900" dirty="0" smtClean="0"/>
              <a:t> </a:t>
            </a:r>
            <a:r>
              <a:rPr lang="en-US" sz="900" dirty="0" err="1" smtClean="0"/>
              <a:t>hibah</a:t>
            </a:r>
            <a:r>
              <a:rPr lang="en-US" sz="900" dirty="0" smtClean="0"/>
              <a:t> </a:t>
            </a:r>
            <a:r>
              <a:rPr lang="en-US" sz="900" dirty="0" err="1" smtClean="0"/>
              <a:t>bersaing</a:t>
            </a:r>
            <a:r>
              <a:rPr lang="en-US" sz="900" dirty="0" smtClean="0"/>
              <a:t> </a:t>
            </a:r>
            <a:r>
              <a:rPr lang="en-US" sz="900" dirty="0" err="1" smtClean="0"/>
              <a:t>dalam</a:t>
            </a:r>
            <a:r>
              <a:rPr lang="en-US" sz="900" dirty="0" smtClean="0"/>
              <a:t> </a:t>
            </a:r>
            <a:r>
              <a:rPr lang="en-US" sz="900" dirty="0" err="1" smtClean="0"/>
              <a:t>rangka</a:t>
            </a:r>
            <a:r>
              <a:rPr lang="en-US" sz="900" dirty="0" smtClean="0"/>
              <a:t> </a:t>
            </a:r>
            <a:r>
              <a:rPr lang="en-US" sz="900" dirty="0" err="1" smtClean="0"/>
              <a:t>pemberian</a:t>
            </a:r>
            <a:r>
              <a:rPr lang="en-US" sz="900" dirty="0" smtClean="0"/>
              <a:t> </a:t>
            </a:r>
            <a:r>
              <a:rPr lang="en-US" sz="900" dirty="0" err="1" smtClean="0"/>
              <a:t>dana</a:t>
            </a:r>
            <a:r>
              <a:rPr lang="en-US" sz="900" dirty="0" smtClean="0"/>
              <a:t> </a:t>
            </a:r>
            <a:r>
              <a:rPr lang="en-US" sz="900" dirty="0" err="1" smtClean="0"/>
              <a:t>penelitian</a:t>
            </a:r>
            <a:r>
              <a:rPr lang="en-US" sz="900" dirty="0" smtClean="0"/>
              <a:t> </a:t>
            </a:r>
            <a:r>
              <a:rPr lang="en-US" sz="900" dirty="0" err="1" smtClean="0"/>
              <a:t>hibah</a:t>
            </a:r>
            <a:r>
              <a:rPr lang="en-US" sz="900" dirty="0" smtClean="0"/>
              <a:t> </a:t>
            </a:r>
            <a:r>
              <a:rPr lang="en-US" sz="900" dirty="0" err="1" smtClean="0"/>
              <a:t>bersaing</a:t>
            </a:r>
            <a:r>
              <a:rPr lang="en-US" sz="900" dirty="0" smtClean="0"/>
              <a:t> </a:t>
            </a:r>
            <a:r>
              <a:rPr lang="en-US" sz="900" dirty="0" err="1" smtClean="0"/>
              <a:t>nomor</a:t>
            </a:r>
            <a:r>
              <a:rPr lang="en-US" sz="900" dirty="0" smtClean="0"/>
              <a:t> </a:t>
            </a:r>
            <a:r>
              <a:rPr lang="en-US" sz="900" dirty="0" err="1" smtClean="0"/>
              <a:t>kontrak</a:t>
            </a:r>
            <a:r>
              <a:rPr lang="en-US" sz="900" dirty="0" smtClean="0"/>
              <a:t> ……… </a:t>
            </a:r>
            <a:r>
              <a:rPr lang="en-US" sz="900" dirty="0" err="1" smtClean="0"/>
              <a:t>tanggal</a:t>
            </a:r>
            <a:r>
              <a:rPr lang="en-US" sz="900" dirty="0" smtClean="0"/>
              <a:t>…….</a:t>
            </a:r>
            <a:endParaRPr lang="id-ID" sz="900" dirty="0" smtClean="0"/>
          </a:p>
          <a:p>
            <a:endParaRPr lang="en-US" sz="900" dirty="0" smtClean="0"/>
          </a:p>
          <a:p>
            <a:r>
              <a:rPr lang="en-US" sz="900" dirty="0" err="1" smtClean="0"/>
              <a:t>Dengan</a:t>
            </a:r>
            <a:r>
              <a:rPr lang="en-US" sz="900" dirty="0" smtClean="0"/>
              <a:t> </a:t>
            </a:r>
            <a:r>
              <a:rPr lang="en-US" sz="900" dirty="0" err="1" smtClean="0"/>
              <a:t>rincian</a:t>
            </a:r>
            <a:r>
              <a:rPr lang="en-US" sz="900" dirty="0" smtClean="0"/>
              <a:t> </a:t>
            </a:r>
            <a:r>
              <a:rPr lang="en-US" sz="900" dirty="0" err="1" smtClean="0"/>
              <a:t>penggunaan</a:t>
            </a:r>
            <a:r>
              <a:rPr lang="en-US" sz="900" dirty="0" smtClean="0"/>
              <a:t> </a:t>
            </a:r>
            <a:r>
              <a:rPr lang="en-US" sz="900" dirty="0" err="1" smtClean="0"/>
              <a:t>sebagai</a:t>
            </a:r>
            <a:r>
              <a:rPr lang="en-US" sz="900" dirty="0" smtClean="0"/>
              <a:t> </a:t>
            </a:r>
            <a:r>
              <a:rPr lang="en-US" sz="900" dirty="0" err="1" smtClean="0"/>
              <a:t>berikut</a:t>
            </a:r>
            <a:r>
              <a:rPr lang="en-US" sz="900" dirty="0" smtClean="0"/>
              <a:t>:</a:t>
            </a:r>
            <a:endParaRPr lang="id-ID" sz="900" dirty="0" smtClean="0"/>
          </a:p>
          <a:p>
            <a:endParaRPr lang="id-ID" sz="900" dirty="0" smtClean="0"/>
          </a:p>
          <a:p>
            <a:r>
              <a:rPr lang="id-ID" sz="900" dirty="0" smtClean="0"/>
              <a:t>                  </a:t>
            </a:r>
          </a:p>
          <a:p>
            <a:r>
              <a:rPr lang="id-ID" sz="900" dirty="0" smtClean="0"/>
              <a:t>               </a:t>
            </a:r>
            <a:endParaRPr lang="en-US" sz="900" dirty="0"/>
          </a:p>
        </p:txBody>
      </p:sp>
      <p:sp>
        <p:nvSpPr>
          <p:cNvPr id="45095" name="Text Box 60"/>
          <p:cNvSpPr txBox="1">
            <a:spLocks noChangeArrowheads="1"/>
          </p:cNvSpPr>
          <p:nvPr/>
        </p:nvSpPr>
        <p:spPr bwMode="auto">
          <a:xfrm>
            <a:off x="1095375" y="5286388"/>
            <a:ext cx="7258050" cy="138499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r>
              <a:rPr lang="en-US" dirty="0" err="1" smtClean="0"/>
              <a:t>Setuju</a:t>
            </a:r>
            <a:r>
              <a:rPr lang="en-US" dirty="0" smtClean="0"/>
              <a:t> </a:t>
            </a:r>
            <a:r>
              <a:rPr lang="en-US" dirty="0" err="1" smtClean="0"/>
              <a:t>dibayar</a:t>
            </a:r>
            <a:r>
              <a:rPr lang="en-US" dirty="0" smtClean="0"/>
              <a:t>                                                                                       </a:t>
            </a:r>
            <a:r>
              <a:rPr lang="en-US" dirty="0" err="1" smtClean="0"/>
              <a:t>Lunas</a:t>
            </a:r>
            <a:r>
              <a:rPr lang="en-US" dirty="0" smtClean="0"/>
              <a:t> </a:t>
            </a:r>
            <a:r>
              <a:rPr lang="en-US" dirty="0" err="1" smtClean="0"/>
              <a:t>dibayar</a:t>
            </a:r>
            <a:endParaRPr lang="en-US" dirty="0"/>
          </a:p>
          <a:p>
            <a:r>
              <a:rPr lang="en-US" dirty="0" err="1"/>
              <a:t>Ketua</a:t>
            </a:r>
            <a:r>
              <a:rPr lang="en-US" dirty="0"/>
              <a:t> LPPM                                                                                            </a:t>
            </a:r>
            <a:r>
              <a:rPr lang="en-US" dirty="0" err="1" smtClean="0"/>
              <a:t>Tanggal</a:t>
            </a:r>
            <a:r>
              <a:rPr lang="en-US" dirty="0" smtClean="0"/>
              <a:t> ……….</a:t>
            </a:r>
            <a:endParaRPr lang="en-US" dirty="0"/>
          </a:p>
          <a:p>
            <a:r>
              <a:rPr lang="en-US" dirty="0" smtClean="0"/>
              <a:t>					   </a:t>
            </a:r>
            <a:r>
              <a:rPr lang="en-US" dirty="0" err="1" smtClean="0"/>
              <a:t>Bendahara</a:t>
            </a:r>
            <a:endParaRPr lang="en-US" dirty="0"/>
          </a:p>
          <a:p>
            <a:r>
              <a:rPr lang="en-US" dirty="0"/>
              <a:t>       </a:t>
            </a:r>
            <a:r>
              <a:rPr lang="en-US" dirty="0" smtClean="0"/>
              <a:t>                                                                                                                    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Nama</a:t>
            </a:r>
            <a:r>
              <a:rPr lang="en-US" dirty="0"/>
              <a:t>………..				      </a:t>
            </a:r>
            <a:r>
              <a:rPr lang="en-US" dirty="0" err="1"/>
              <a:t>Nama</a:t>
            </a:r>
            <a:r>
              <a:rPr lang="en-US" dirty="0"/>
              <a:t>………….</a:t>
            </a:r>
          </a:p>
          <a:p>
            <a:r>
              <a:rPr lang="en-US" dirty="0"/>
              <a:t>NIP/NIK					      NIP/NIK</a:t>
            </a:r>
          </a:p>
        </p:txBody>
      </p:sp>
      <p:sp>
        <p:nvSpPr>
          <p:cNvPr id="45096" name="Text Box 61"/>
          <p:cNvSpPr txBox="1">
            <a:spLocks noChangeArrowheads="1"/>
          </p:cNvSpPr>
          <p:nvPr/>
        </p:nvSpPr>
        <p:spPr bwMode="auto">
          <a:xfrm>
            <a:off x="714348" y="4714885"/>
            <a:ext cx="7577165" cy="277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r>
              <a:rPr lang="en-US" dirty="0" smtClean="0"/>
              <a:t>Nota </a:t>
            </a:r>
            <a:r>
              <a:rPr lang="en-US" dirty="0" err="1" smtClean="0"/>
              <a:t>pembelian</a:t>
            </a:r>
            <a:r>
              <a:rPr lang="en-US" dirty="0" smtClean="0"/>
              <a:t> premium 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terlampir</a:t>
            </a:r>
            <a:r>
              <a:rPr lang="en-US" dirty="0" smtClean="0"/>
              <a:t>.                                                      Yogyakarta</a:t>
            </a:r>
            <a:r>
              <a:rPr lang="en-US" dirty="0"/>
              <a:t>, </a:t>
            </a:r>
            <a:r>
              <a:rPr lang="id-ID" dirty="0"/>
              <a:t>....................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125538"/>
            <a:ext cx="8280400" cy="4970462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457200" indent="-457200" eaLnBrk="1" hangingPunct="1">
              <a:buNone/>
            </a:pPr>
            <a:r>
              <a:rPr lang="id-ID" sz="1800" dirty="0" smtClean="0">
                <a:latin typeface="Arial" charset="0"/>
              </a:rPr>
              <a:t>a.     Pembelian bahan/Jasa:</a:t>
            </a:r>
          </a:p>
          <a:p>
            <a:pPr marL="457200" indent="-457200" eaLnBrk="1" hangingPunct="1">
              <a:buNone/>
            </a:pPr>
            <a:r>
              <a:rPr lang="id-ID" sz="1800" dirty="0" smtClean="0">
                <a:latin typeface="Arial" charset="0"/>
              </a:rPr>
              <a:t>        - kuitansi tidak boleh ditanda tangani oleh peneliti tetapi harus oleh</a:t>
            </a:r>
          </a:p>
          <a:p>
            <a:pPr marL="457200" indent="-457200" eaLnBrk="1" hangingPunct="1">
              <a:buNone/>
            </a:pPr>
            <a:r>
              <a:rPr lang="id-ID" sz="1800" dirty="0" smtClean="0">
                <a:latin typeface="Arial" charset="0"/>
              </a:rPr>
              <a:t>           pihak penyedia barang/jasa (stampel toko, beameterai &amp; nama  </a:t>
            </a:r>
          </a:p>
          <a:p>
            <a:pPr marL="457200" indent="-457200" eaLnBrk="1" hangingPunct="1">
              <a:buNone/>
            </a:pPr>
            <a:r>
              <a:rPr lang="id-ID" sz="1800" dirty="0" smtClean="0">
                <a:latin typeface="Arial" charset="0"/>
              </a:rPr>
              <a:t>           jelas)</a:t>
            </a:r>
          </a:p>
          <a:p>
            <a:pPr marL="457200" indent="-457200" eaLnBrk="1" hangingPunct="1">
              <a:buNone/>
            </a:pPr>
            <a:r>
              <a:rPr lang="id-ID" sz="1800" dirty="0" smtClean="0">
                <a:latin typeface="Arial" charset="0"/>
              </a:rPr>
              <a:t>         - Penunjukan penyedia barang/jasa harus sesuai dengan bidangnya</a:t>
            </a:r>
          </a:p>
          <a:p>
            <a:pPr marL="457200" indent="-457200" eaLnBrk="1" hangingPunct="1">
              <a:buNone/>
            </a:pPr>
            <a:r>
              <a:rPr lang="id-ID" sz="1800" dirty="0" smtClean="0">
                <a:latin typeface="Arial" charset="0"/>
              </a:rPr>
              <a:t>         - Jika pembelian kepada petani/perorangan (dilampiri fc KTP &amp;  </a:t>
            </a:r>
          </a:p>
          <a:p>
            <a:pPr marL="457200" indent="-457200" eaLnBrk="1" hangingPunct="1">
              <a:buNone/>
            </a:pPr>
            <a:r>
              <a:rPr lang="id-ID" sz="1800" dirty="0" smtClean="0">
                <a:latin typeface="Arial" charset="0"/>
              </a:rPr>
              <a:t>            bermeterai)</a:t>
            </a:r>
          </a:p>
          <a:p>
            <a:pPr marL="457200" indent="-457200" eaLnBrk="1" hangingPunct="1">
              <a:buNone/>
            </a:pPr>
            <a:r>
              <a:rPr lang="id-ID" sz="1800" dirty="0" smtClean="0">
                <a:latin typeface="Arial" charset="0"/>
              </a:rPr>
              <a:t>b.      Jika perjalanan menggunakan sewa kendaraan, komponen perjalanan  </a:t>
            </a:r>
          </a:p>
          <a:p>
            <a:pPr marL="457200" indent="-457200" eaLnBrk="1" hangingPunct="1">
              <a:buNone/>
            </a:pPr>
            <a:r>
              <a:rPr lang="id-ID" sz="1800" dirty="0" smtClean="0">
                <a:latin typeface="Arial" charset="0"/>
              </a:rPr>
              <a:t>          harus dikurangi biaya transport. </a:t>
            </a:r>
          </a:p>
          <a:p>
            <a:pPr marL="457200" indent="-457200" eaLnBrk="1" hangingPunct="1">
              <a:buNone/>
            </a:pPr>
            <a:r>
              <a:rPr lang="id-ID" sz="1800" dirty="0" smtClean="0">
                <a:latin typeface="Arial" charset="0"/>
              </a:rPr>
              <a:t>c.       Biaya penelitian tidak diperkenankan untuk pembelian peralatan dalam </a:t>
            </a:r>
          </a:p>
          <a:p>
            <a:pPr marL="457200" indent="-457200" eaLnBrk="1" hangingPunct="1">
              <a:buNone/>
            </a:pPr>
            <a:r>
              <a:rPr lang="id-ID" sz="1800" dirty="0" smtClean="0">
                <a:latin typeface="Arial" charset="0"/>
              </a:rPr>
              <a:t>          bentuk aset/investasi.</a:t>
            </a:r>
          </a:p>
          <a:p>
            <a:pPr marL="457200" indent="-457200" eaLnBrk="1" hangingPunct="1">
              <a:buNone/>
            </a:pPr>
            <a:r>
              <a:rPr lang="id-ID" sz="1800" dirty="0" smtClean="0">
                <a:latin typeface="Arial" charset="0"/>
              </a:rPr>
              <a:t>d.       Jika ada biaya sewa peralatan/barang, harga tersebut jangan sampai   </a:t>
            </a:r>
          </a:p>
          <a:p>
            <a:pPr marL="457200" indent="-457200" eaLnBrk="1" hangingPunct="1">
              <a:buNone/>
            </a:pPr>
            <a:r>
              <a:rPr lang="id-ID" sz="1800" dirty="0" smtClean="0">
                <a:latin typeface="Arial" charset="0"/>
              </a:rPr>
              <a:t>          melebihi harga pembelian barang tersebut.</a:t>
            </a:r>
          </a:p>
          <a:p>
            <a:pPr marL="457200" indent="-457200" eaLnBrk="1" hangingPunct="1">
              <a:buNone/>
            </a:pPr>
            <a:r>
              <a:rPr lang="id-ID" sz="1800" dirty="0" smtClean="0">
                <a:latin typeface="Arial" charset="0"/>
              </a:rPr>
              <a:t>e.       Tidak boleh adanya transaksi yang tidak sesuai peruntukannya  </a:t>
            </a:r>
          </a:p>
          <a:p>
            <a:pPr marL="457200" indent="-457200" eaLnBrk="1" hangingPunct="1">
              <a:buNone/>
            </a:pPr>
            <a:r>
              <a:rPr lang="id-ID" sz="1800" dirty="0" smtClean="0">
                <a:latin typeface="Arial" charset="0"/>
              </a:rPr>
              <a:t>          (misalnya:bantuan sosial kepada pegawai)</a:t>
            </a:r>
            <a:endParaRPr lang="en-US" sz="2000" dirty="0" smtClean="0">
              <a:latin typeface="Arial" charset="0"/>
            </a:endParaRPr>
          </a:p>
        </p:txBody>
      </p:sp>
      <p:sp>
        <p:nvSpPr>
          <p:cNvPr id="3072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79D2524-4140-4561-A404-66EAFCEEFA8C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301625"/>
            <a:ext cx="8319298" cy="679450"/>
          </a:xfrm>
          <a:scene3d>
            <a:camera prst="orthographicFront"/>
            <a:lightRig rig="soft" dir="t"/>
          </a:scene3d>
          <a:sp3d>
            <a:bevelT w="139700" h="139700" prst="divot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d-ID" sz="3200" dirty="0" smtClean="0">
                <a:solidFill>
                  <a:schemeClr val="tx1"/>
                </a:solidFill>
                <a:latin typeface="Arial" charset="0"/>
              </a:rPr>
              <a:t>CATATAN :</a:t>
            </a:r>
            <a:endParaRPr lang="en-US" sz="3200" dirty="0" smtClean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125538"/>
            <a:ext cx="8280400" cy="4970462"/>
          </a:xfrm>
        </p:spPr>
        <p:txBody>
          <a:bodyPr/>
          <a:lstStyle/>
          <a:p>
            <a:pPr marL="514350" indent="-514350" eaLnBrk="1" hangingPunct="1">
              <a:buNone/>
            </a:pPr>
            <a:r>
              <a:rPr lang="id-ID" sz="2800" dirty="0" smtClean="0">
                <a:latin typeface="Arial" charset="0"/>
              </a:rPr>
              <a:t>A. BUKU KAS UMUM (format-1)</a:t>
            </a:r>
          </a:p>
          <a:p>
            <a:pPr marL="514350" indent="-514350" eaLnBrk="1" hangingPunct="1">
              <a:buNone/>
            </a:pPr>
            <a:endParaRPr lang="id-ID" sz="2800" dirty="0" smtClean="0">
              <a:latin typeface="Arial" charset="0"/>
            </a:endParaRPr>
          </a:p>
          <a:p>
            <a:pPr marL="514350" indent="-514350" eaLnBrk="1" hangingPunct="1">
              <a:buNone/>
            </a:pPr>
            <a:r>
              <a:rPr lang="id-ID" sz="2800" dirty="0" smtClean="0">
                <a:latin typeface="Arial" charset="0"/>
              </a:rPr>
              <a:t>B. LAPORAN REALISASI (format-2)</a:t>
            </a:r>
          </a:p>
          <a:p>
            <a:pPr marL="514350" indent="-514350" eaLnBrk="1" hangingPunct="1">
              <a:buNone/>
            </a:pPr>
            <a:endParaRPr lang="id-ID" sz="2800" dirty="0" smtClean="0">
              <a:latin typeface="Arial" charset="0"/>
            </a:endParaRPr>
          </a:p>
          <a:p>
            <a:pPr marL="514350" indent="-514350" eaLnBrk="1" hangingPunct="1">
              <a:buNone/>
            </a:pPr>
            <a:r>
              <a:rPr lang="id-ID" sz="2800" dirty="0" smtClean="0">
                <a:latin typeface="Arial" charset="0"/>
              </a:rPr>
              <a:t>C. Rekapitulasi Penggunaan dana (format-3)</a:t>
            </a:r>
          </a:p>
          <a:p>
            <a:pPr marL="514350" indent="-514350" eaLnBrk="1" hangingPunct="1">
              <a:buNone/>
            </a:pPr>
            <a:endParaRPr lang="id-ID" sz="2800" dirty="0" smtClean="0">
              <a:latin typeface="Arial" charset="0"/>
            </a:endParaRPr>
          </a:p>
          <a:p>
            <a:pPr marL="514350" indent="-514350" eaLnBrk="1" hangingPunct="1">
              <a:buNone/>
            </a:pPr>
            <a:r>
              <a:rPr lang="id-ID" sz="2800" dirty="0" smtClean="0">
                <a:latin typeface="Arial" charset="0"/>
              </a:rPr>
              <a:t>D. Cash flow (format-4)</a:t>
            </a:r>
          </a:p>
          <a:p>
            <a:pPr marL="514350" indent="-514350" eaLnBrk="1" hangingPunct="1">
              <a:buNone/>
            </a:pPr>
            <a:endParaRPr lang="id-ID" sz="2800" dirty="0" smtClean="0">
              <a:latin typeface="Arial" charset="0"/>
            </a:endParaRPr>
          </a:p>
        </p:txBody>
      </p:sp>
      <p:sp>
        <p:nvSpPr>
          <p:cNvPr id="3072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79D2524-4140-4561-A404-66EAFCEEFA8C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1625"/>
            <a:ext cx="7772400" cy="6794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id-ID" sz="3200" dirty="0" smtClean="0">
                <a:solidFill>
                  <a:schemeClr val="tx1"/>
                </a:solidFill>
                <a:latin typeface="Arial" charset="0"/>
              </a:rPr>
              <a:t>FORMAT LAPORAN</a:t>
            </a:r>
            <a:r>
              <a:rPr lang="en-US" sz="32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id-ID" sz="3200" dirty="0" smtClean="0">
                <a:solidFill>
                  <a:schemeClr val="tx1"/>
                </a:solidFill>
                <a:latin typeface="Arial" charset="0"/>
              </a:rPr>
              <a:t>KEUANGAN</a:t>
            </a:r>
            <a:endParaRPr lang="en-US" sz="3200" dirty="0" smtClean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247D99F-A49B-4D86-8B58-7CAB1BB56A5E}" type="slidenum">
              <a:rPr lang="en-US" smtClean="0"/>
              <a:pPr/>
              <a:t>48</a:t>
            </a:fld>
            <a:endParaRPr lang="en-US" smtClean="0"/>
          </a:p>
        </p:txBody>
      </p:sp>
      <p:graphicFrame>
        <p:nvGraphicFramePr>
          <p:cNvPr id="28734" name="Group 62"/>
          <p:cNvGraphicFramePr>
            <a:graphicFrameLocks noGrp="1"/>
          </p:cNvGraphicFramePr>
          <p:nvPr/>
        </p:nvGraphicFramePr>
        <p:xfrm>
          <a:off x="684213" y="1484784"/>
          <a:ext cx="7704211" cy="3129550"/>
        </p:xfrm>
        <a:graphic>
          <a:graphicData uri="http://schemas.openxmlformats.org/drawingml/2006/table">
            <a:tbl>
              <a:tblPr/>
              <a:tblGrid>
                <a:gridCol w="1223491"/>
                <a:gridCol w="2664296"/>
                <a:gridCol w="1224136"/>
                <a:gridCol w="1368152"/>
                <a:gridCol w="1224136"/>
              </a:tblGrid>
              <a:tr h="2526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Tanggal / No pemb.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Uraian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Penerimaan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</a:t>
                      </a: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engeluaran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Saldo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9242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15 Juni 14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15 Juni 14/001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16 Juni 14/002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16 Juni 14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16 Juni 14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17 Juni 14/003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20 Juni 14/004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25 Juni 14/005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dst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dst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</a:t>
                      </a: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enerimaan bantuan penelitian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Pemayaran konsumsi rapat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Pembelian Alat tulis kantor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Penerimaan pajak PPN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Penyetoran pajak PPN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Penggunaan premium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Sewa ruangan pertemuan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Penerimaan pajak PPh 23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Penyetoran pajak PPh 23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Honorarium peneliti  (Ervina)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Penerimaan Pajak PPh 21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Penyetoran pajak PPh 21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45.000.000,0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136.364,0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 </a:t>
                      </a:r>
                      <a:endParaRPr kumimoji="0" lang="id-ID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225.000,0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475.000,0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1.500.000,0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136.364,0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625.000,0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500.000,0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1.500.000,0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225.000,0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45.000.000,0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44.525.000,0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43.025.000,0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43.161.364,0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43.025.000,0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42.400.000,0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41.900.000,0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41.910.000,0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41.900.000,0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40.400.000,0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40.625.000,0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40.400.000,0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25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Jumlah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45.371.364,0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4.971.364,0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40.400.000,-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093" name="Text Box 53"/>
          <p:cNvSpPr txBox="1">
            <a:spLocks noChangeArrowheads="1"/>
          </p:cNvSpPr>
          <p:nvPr/>
        </p:nvSpPr>
        <p:spPr bwMode="auto">
          <a:xfrm>
            <a:off x="683568" y="260648"/>
            <a:ext cx="7128792" cy="120032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r>
              <a:rPr lang="id-ID" sz="1600" dirty="0" smtClean="0"/>
              <a:t>                                A. Buku Kas Umum</a:t>
            </a:r>
            <a:endParaRPr lang="en-US" sz="1600" dirty="0"/>
          </a:p>
          <a:p>
            <a:endParaRPr lang="id-ID" dirty="0" smtClean="0"/>
          </a:p>
          <a:p>
            <a:pPr algn="ctr"/>
            <a:r>
              <a:rPr lang="id-ID" sz="2000" dirty="0" smtClean="0"/>
              <a:t>BUKU KAS UMUM</a:t>
            </a:r>
          </a:p>
          <a:p>
            <a:pPr algn="ctr"/>
            <a:r>
              <a:rPr lang="id-ID" dirty="0" smtClean="0"/>
              <a:t>Kegiatan penelitian hibah bersaing dalam rangka pemerian bantuan dana penelitian hibah bersaing kontrak Nomor .....tanggal.................</a:t>
            </a:r>
            <a:endParaRPr lang="en-US" dirty="0"/>
          </a:p>
        </p:txBody>
      </p:sp>
      <p:sp>
        <p:nvSpPr>
          <p:cNvPr id="45095" name="Text Box 60"/>
          <p:cNvSpPr txBox="1">
            <a:spLocks noChangeArrowheads="1"/>
          </p:cNvSpPr>
          <p:nvPr/>
        </p:nvSpPr>
        <p:spPr bwMode="auto">
          <a:xfrm>
            <a:off x="1095375" y="4941168"/>
            <a:ext cx="7258050" cy="156966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r>
              <a:rPr lang="en-US" dirty="0" smtClean="0"/>
              <a:t>                                                                                      </a:t>
            </a:r>
            <a:endParaRPr lang="en-US" dirty="0"/>
          </a:p>
          <a:p>
            <a:r>
              <a:rPr lang="id-ID" dirty="0" smtClean="0"/>
              <a:t>                                                                                                                     </a:t>
            </a:r>
            <a:endParaRPr lang="en-US" dirty="0" smtClean="0"/>
          </a:p>
          <a:p>
            <a:r>
              <a:rPr lang="id-ID" dirty="0" smtClean="0"/>
              <a:t> </a:t>
            </a:r>
            <a:r>
              <a:rPr lang="en-US" dirty="0" err="1" smtClean="0"/>
              <a:t>Menyetujui</a:t>
            </a:r>
            <a:r>
              <a:rPr lang="en-US" dirty="0" smtClean="0"/>
              <a:t>                                                                                                       </a:t>
            </a:r>
            <a:r>
              <a:rPr lang="en-US" dirty="0" err="1" smtClean="0"/>
              <a:t>Peneliti</a:t>
            </a:r>
            <a:r>
              <a:rPr lang="en-US" dirty="0" smtClean="0"/>
              <a:t>                                                                             </a:t>
            </a:r>
            <a:endParaRPr lang="en-US" dirty="0"/>
          </a:p>
          <a:p>
            <a:r>
              <a:rPr lang="en-US" dirty="0" err="1" smtClean="0"/>
              <a:t>Pimpinan</a:t>
            </a:r>
            <a:r>
              <a:rPr lang="en-US" dirty="0" smtClean="0"/>
              <a:t>…………</a:t>
            </a:r>
            <a:endParaRPr lang="en-US" dirty="0"/>
          </a:p>
          <a:p>
            <a:r>
              <a:rPr lang="en-US" dirty="0"/>
              <a:t>       </a:t>
            </a:r>
            <a:r>
              <a:rPr lang="en-US" dirty="0" smtClean="0"/>
              <a:t>                                                                                                                  </a:t>
            </a:r>
            <a:endParaRPr lang="en-US" dirty="0"/>
          </a:p>
          <a:p>
            <a:endParaRPr lang="en-US" dirty="0"/>
          </a:p>
          <a:p>
            <a:r>
              <a:rPr lang="id-ID" dirty="0" smtClean="0"/>
              <a:t> Nama..............                                                                                                 </a:t>
            </a:r>
            <a:r>
              <a:rPr lang="en-US" dirty="0" err="1" smtClean="0"/>
              <a:t>Nama</a:t>
            </a:r>
            <a:r>
              <a:rPr lang="id-ID" dirty="0" smtClean="0"/>
              <a:t> </a:t>
            </a:r>
            <a:r>
              <a:rPr lang="en-US" dirty="0" smtClean="0"/>
              <a:t>……</a:t>
            </a:r>
            <a:r>
              <a:rPr lang="id-ID" dirty="0" smtClean="0"/>
              <a:t>                </a:t>
            </a:r>
          </a:p>
          <a:p>
            <a:r>
              <a:rPr lang="id-ID" dirty="0" smtClean="0"/>
              <a:t> </a:t>
            </a:r>
            <a:r>
              <a:rPr lang="en-US" dirty="0" smtClean="0"/>
              <a:t>NIP/N</a:t>
            </a:r>
            <a:r>
              <a:rPr lang="id-ID" dirty="0" smtClean="0"/>
              <a:t>...............</a:t>
            </a:r>
            <a:r>
              <a:rPr lang="en-US" dirty="0"/>
              <a:t>				      </a:t>
            </a:r>
            <a:r>
              <a:rPr lang="en-US" dirty="0" smtClean="0"/>
              <a:t>         NIP…………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247D99F-A49B-4D86-8B58-7CAB1BB56A5E}" type="slidenum">
              <a:rPr lang="en-US" smtClean="0"/>
              <a:pPr/>
              <a:t>49</a:t>
            </a:fld>
            <a:endParaRPr lang="en-US" smtClean="0"/>
          </a:p>
        </p:txBody>
      </p:sp>
      <p:graphicFrame>
        <p:nvGraphicFramePr>
          <p:cNvPr id="28734" name="Group 62"/>
          <p:cNvGraphicFramePr>
            <a:graphicFrameLocks noGrp="1"/>
          </p:cNvGraphicFramePr>
          <p:nvPr/>
        </p:nvGraphicFramePr>
        <p:xfrm>
          <a:off x="684213" y="1989138"/>
          <a:ext cx="7559676" cy="2712720"/>
        </p:xfrm>
        <a:graphic>
          <a:graphicData uri="http://schemas.openxmlformats.org/drawingml/2006/table">
            <a:tbl>
              <a:tblPr/>
              <a:tblGrid>
                <a:gridCol w="1291932"/>
                <a:gridCol w="2197268"/>
                <a:gridCol w="902643"/>
                <a:gridCol w="842247"/>
                <a:gridCol w="669921"/>
                <a:gridCol w="936104"/>
                <a:gridCol w="719561"/>
              </a:tblGrid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Tanggal/Nomor pembukuan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Uraian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Realisasi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Pajak PPN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PPh 22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PPh 21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PPh 23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7859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15 Juni 14/001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16 Juni 14/002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17 Juni 14/003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20 Juni 14/004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Pembayaran konsumsi rapat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Pembelian Alat tulis kantor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Penggunaan premium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Sewa ruangan pertemuan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Honorarium peneliti  (Ervina)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475.000,0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1.500.000,0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625.000,0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500.000,0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1.500.000,0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  <a:defRPr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-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    </a:t>
                      </a: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136.364,0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-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-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-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      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  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-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-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-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-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-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-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-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-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-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225.000,0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  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-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-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Jumlah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4.</a:t>
                      </a: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600.000,0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136.364,0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225.000,0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10.000,0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093" name="Text Box 53"/>
          <p:cNvSpPr txBox="1">
            <a:spLocks noChangeArrowheads="1"/>
          </p:cNvSpPr>
          <p:nvPr/>
        </p:nvSpPr>
        <p:spPr bwMode="auto">
          <a:xfrm>
            <a:off x="1455738" y="808038"/>
            <a:ext cx="6544484" cy="89255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id-ID" sz="1600" dirty="0" smtClean="0"/>
              <a:t>                               B.  LAPORAN REALISASI </a:t>
            </a:r>
            <a:endParaRPr lang="en-US" sz="1600" dirty="0"/>
          </a:p>
          <a:p>
            <a:endParaRPr lang="en-US" dirty="0"/>
          </a:p>
          <a:p>
            <a:r>
              <a:rPr lang="id-ID" dirty="0" smtClean="0"/>
              <a:t>LAPORAN REALISASI PENGGUNAAN ANGGARAN BANTUAN  DANA HIBAH PENELITIAN</a:t>
            </a:r>
          </a:p>
          <a:p>
            <a:r>
              <a:rPr lang="id-ID" dirty="0" smtClean="0"/>
              <a:t>TAHAP I 70% JUDUL ........ SESUAI KONTRAK NOMOR; ...............TANGGAL............</a:t>
            </a:r>
            <a:endParaRPr lang="en-US" dirty="0"/>
          </a:p>
        </p:txBody>
      </p:sp>
      <p:sp>
        <p:nvSpPr>
          <p:cNvPr id="45095" name="Text Box 60"/>
          <p:cNvSpPr txBox="1">
            <a:spLocks noChangeArrowheads="1"/>
          </p:cNvSpPr>
          <p:nvPr/>
        </p:nvSpPr>
        <p:spPr bwMode="auto">
          <a:xfrm>
            <a:off x="1095375" y="5214938"/>
            <a:ext cx="7258050" cy="13843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id-ID" dirty="0" smtClean="0"/>
              <a:t>Menyetujui</a:t>
            </a:r>
            <a:endParaRPr lang="en-US" dirty="0"/>
          </a:p>
          <a:p>
            <a:r>
              <a:rPr lang="en-US" dirty="0" err="1"/>
              <a:t>Ketua</a:t>
            </a:r>
            <a:r>
              <a:rPr lang="en-US" dirty="0"/>
              <a:t> LPPM                                                                                            </a:t>
            </a:r>
            <a:r>
              <a:rPr lang="id-ID" dirty="0" smtClean="0"/>
              <a:t>Peneliti</a:t>
            </a:r>
            <a:endParaRPr lang="en-US" dirty="0"/>
          </a:p>
          <a:p>
            <a:endParaRPr lang="en-US" dirty="0"/>
          </a:p>
          <a:p>
            <a:r>
              <a:rPr lang="en-US" dirty="0"/>
              <a:t>       </a:t>
            </a:r>
            <a:r>
              <a:rPr lang="en-US" dirty="0" smtClean="0"/>
              <a:t>                                                                                                                    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Nama</a:t>
            </a:r>
            <a:r>
              <a:rPr lang="en-US" dirty="0"/>
              <a:t>………..				      </a:t>
            </a:r>
            <a:r>
              <a:rPr lang="en-US" dirty="0" err="1"/>
              <a:t>Nama</a:t>
            </a:r>
            <a:r>
              <a:rPr lang="en-US" dirty="0"/>
              <a:t>………….</a:t>
            </a:r>
          </a:p>
          <a:p>
            <a:r>
              <a:rPr lang="en-US" dirty="0"/>
              <a:t>NIP/NIK					      NIP/NIK</a:t>
            </a:r>
          </a:p>
        </p:txBody>
      </p:sp>
      <p:sp>
        <p:nvSpPr>
          <p:cNvPr id="45096" name="Text Box 61"/>
          <p:cNvSpPr txBox="1">
            <a:spLocks noChangeArrowheads="1"/>
          </p:cNvSpPr>
          <p:nvPr/>
        </p:nvSpPr>
        <p:spPr bwMode="auto">
          <a:xfrm>
            <a:off x="5919788" y="5000625"/>
            <a:ext cx="2371725" cy="2762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/>
              <a:t>Yogyakarta, </a:t>
            </a:r>
            <a:r>
              <a:rPr lang="id-ID"/>
              <a:t>....................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251521" y="1628800"/>
            <a:ext cx="8712967" cy="4786325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id-ID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aur" pitchFamily="18" charset="0"/>
              </a:rPr>
              <a:t>Hibah dari Pemerintah (APBN)</a:t>
            </a:r>
            <a:endParaRPr lang="en-US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entaur" pitchFamily="18" charset="0"/>
            </a:endParaRPr>
          </a:p>
        </p:txBody>
      </p:sp>
      <p:sp>
        <p:nvSpPr>
          <p:cNvPr id="1126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13AEEAA9-2A98-46D0-88BF-501A944CC720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285720" y="428605"/>
            <a:ext cx="8643998" cy="1000131"/>
          </a:xfrm>
          <a:scene3d>
            <a:camera prst="orthographicFront"/>
            <a:lightRig rig="sof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002060"/>
                </a:solidFill>
                <a:latin typeface="Centaur" pitchFamily="18" charset="0"/>
              </a:rPr>
              <a:t>MEKANISME PEMBAYARAN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28596" y="2214554"/>
            <a:ext cx="1785950" cy="9144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DISESUAIKAN DGN ISI KONTRAK</a:t>
            </a:r>
            <a:endParaRPr lang="en-US" sz="1600" dirty="0"/>
          </a:p>
        </p:txBody>
      </p:sp>
      <p:sp>
        <p:nvSpPr>
          <p:cNvPr id="6" name="Down Arrow Callout 5"/>
          <p:cNvSpPr/>
          <p:nvPr/>
        </p:nvSpPr>
        <p:spPr>
          <a:xfrm>
            <a:off x="6156176" y="1988840"/>
            <a:ext cx="2736304" cy="1214446"/>
          </a:xfrm>
          <a:prstGeom prst="downArrowCallout">
            <a:avLst/>
          </a:prstGeom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KONTRAKTUAL</a:t>
            </a:r>
            <a:endParaRPr lang="en-US" sz="1600" dirty="0"/>
          </a:p>
        </p:txBody>
      </p:sp>
      <p:sp>
        <p:nvSpPr>
          <p:cNvPr id="7" name="Oval 6"/>
          <p:cNvSpPr/>
          <p:nvPr/>
        </p:nvSpPr>
        <p:spPr>
          <a:xfrm>
            <a:off x="6660232" y="3286124"/>
            <a:ext cx="1728192" cy="151102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entaur" pitchFamily="18" charset="0"/>
              </a:rPr>
              <a:t>LPPM</a:t>
            </a:r>
            <a:r>
              <a:rPr lang="id-ID" sz="2400" dirty="0" smtClean="0">
                <a:latin typeface="Centaur" pitchFamily="18" charset="0"/>
              </a:rPr>
              <a:t> </a:t>
            </a:r>
            <a:r>
              <a:rPr lang="id-ID" sz="2000" dirty="0" smtClean="0">
                <a:latin typeface="Centaur" pitchFamily="18" charset="0"/>
              </a:rPr>
              <a:t>Penelitian</a:t>
            </a:r>
            <a:endParaRPr lang="en-US" sz="2000" dirty="0">
              <a:latin typeface="Centaur" pitchFamily="18" charset="0"/>
            </a:endParaRPr>
          </a:p>
        </p:txBody>
      </p:sp>
      <p:sp>
        <p:nvSpPr>
          <p:cNvPr id="8" name="Flowchart: Punched Tape 7"/>
          <p:cNvSpPr/>
          <p:nvPr/>
        </p:nvSpPr>
        <p:spPr>
          <a:xfrm>
            <a:off x="539552" y="3571876"/>
            <a:ext cx="1872208" cy="1304738"/>
          </a:xfrm>
          <a:prstGeom prst="flowChartPunchedTape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LANGSUNG</a:t>
            </a:r>
            <a:endParaRPr lang="en-US" sz="1400" b="1" dirty="0"/>
          </a:p>
        </p:txBody>
      </p:sp>
      <p:sp>
        <p:nvSpPr>
          <p:cNvPr id="9" name="Flowchart: Process 8"/>
          <p:cNvSpPr/>
          <p:nvPr/>
        </p:nvSpPr>
        <p:spPr>
          <a:xfrm>
            <a:off x="1907704" y="5214950"/>
            <a:ext cx="1296144" cy="1041276"/>
          </a:xfrm>
          <a:prstGeom prst="flowChartProcess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DIKTI</a:t>
            </a:r>
            <a:r>
              <a:rPr lang="id-ID" sz="1800" dirty="0" smtClean="0"/>
              <a:t>/ KOPERTIS</a:t>
            </a:r>
            <a:endParaRPr lang="en-US" sz="1800" dirty="0"/>
          </a:p>
        </p:txBody>
      </p:sp>
      <p:sp>
        <p:nvSpPr>
          <p:cNvPr id="10" name="Flowchart: Connector 9"/>
          <p:cNvSpPr/>
          <p:nvPr/>
        </p:nvSpPr>
        <p:spPr>
          <a:xfrm>
            <a:off x="3357554" y="3929066"/>
            <a:ext cx="1143008" cy="1071570"/>
          </a:xfrm>
          <a:prstGeom prst="flowChartConnector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I </a:t>
            </a:r>
            <a:endParaRPr lang="id-ID" sz="1600" dirty="0" smtClean="0"/>
          </a:p>
          <a:p>
            <a:pPr algn="ctr"/>
            <a:r>
              <a:rPr lang="en-US" sz="1600" dirty="0" smtClean="0"/>
              <a:t>70%</a:t>
            </a:r>
            <a:endParaRPr lang="en-US" sz="1600" dirty="0"/>
          </a:p>
        </p:txBody>
      </p:sp>
      <p:sp>
        <p:nvSpPr>
          <p:cNvPr id="11" name="Flowchart: Connector 10"/>
          <p:cNvSpPr/>
          <p:nvPr/>
        </p:nvSpPr>
        <p:spPr>
          <a:xfrm>
            <a:off x="5643570" y="4643446"/>
            <a:ext cx="714380" cy="714380"/>
          </a:xfrm>
          <a:prstGeom prst="flowChartConnecto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II 30%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3275856" y="4429132"/>
            <a:ext cx="3439284" cy="8720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Right Arrow Callout 15"/>
          <p:cNvSpPr/>
          <p:nvPr/>
        </p:nvSpPr>
        <p:spPr>
          <a:xfrm>
            <a:off x="467544" y="5301208"/>
            <a:ext cx="1368152" cy="720080"/>
          </a:xfrm>
          <a:prstGeom prst="rightArrowCallou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KPPN</a:t>
            </a:r>
            <a:endParaRPr lang="id-ID" dirty="0"/>
          </a:p>
        </p:txBody>
      </p:sp>
      <p:sp>
        <p:nvSpPr>
          <p:cNvPr id="15" name="Oval 14"/>
          <p:cNvSpPr/>
          <p:nvPr/>
        </p:nvSpPr>
        <p:spPr>
          <a:xfrm>
            <a:off x="7092280" y="5085184"/>
            <a:ext cx="1296144" cy="108012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PTS </a:t>
            </a:r>
          </a:p>
          <a:p>
            <a:pPr algn="ctr"/>
            <a:r>
              <a:rPr lang="id-ID" dirty="0" smtClean="0"/>
              <a:t>Hibah</a:t>
            </a:r>
            <a:endParaRPr lang="id-ID" dirty="0"/>
          </a:p>
        </p:txBody>
      </p:sp>
      <p:sp>
        <p:nvSpPr>
          <p:cNvPr id="19" name="Right Arrow 18"/>
          <p:cNvSpPr/>
          <p:nvPr/>
        </p:nvSpPr>
        <p:spPr>
          <a:xfrm>
            <a:off x="3275856" y="5661248"/>
            <a:ext cx="3744416" cy="144016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247D99F-A49B-4D86-8B58-7CAB1BB56A5E}" type="slidenum">
              <a:rPr lang="en-US" smtClean="0"/>
              <a:pPr/>
              <a:t>50</a:t>
            </a:fld>
            <a:endParaRPr lang="en-US" smtClean="0"/>
          </a:p>
        </p:txBody>
      </p:sp>
      <p:graphicFrame>
        <p:nvGraphicFramePr>
          <p:cNvPr id="28734" name="Group 62"/>
          <p:cNvGraphicFramePr>
            <a:graphicFrameLocks noGrp="1"/>
          </p:cNvGraphicFramePr>
          <p:nvPr/>
        </p:nvGraphicFramePr>
        <p:xfrm>
          <a:off x="684213" y="3573016"/>
          <a:ext cx="7272163" cy="1387868"/>
        </p:xfrm>
        <a:graphic>
          <a:graphicData uri="http://schemas.openxmlformats.org/drawingml/2006/table">
            <a:tbl>
              <a:tblPr/>
              <a:tblGrid>
                <a:gridCol w="431403"/>
                <a:gridCol w="5426693"/>
                <a:gridCol w="1414067"/>
              </a:tblGrid>
              <a:tr h="31674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NO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URAIAN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JUMLAH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3466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4.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Gaji dan upah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Bahan habis pakai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Perjalanan dinas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Lain-lain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  <a:defRPr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13.500.000,0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  <a:defRPr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15.250.000,0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  <a:defRPr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4.500.000,0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  <a:defRPr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6.750.000,0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674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Jumlah belanja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40.000.000,0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093" name="Text Box 53"/>
          <p:cNvSpPr txBox="1">
            <a:spLocks noChangeArrowheads="1"/>
          </p:cNvSpPr>
          <p:nvPr/>
        </p:nvSpPr>
        <p:spPr bwMode="auto">
          <a:xfrm>
            <a:off x="611560" y="808038"/>
            <a:ext cx="7272808" cy="306237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r>
              <a:rPr lang="id-ID" sz="1600" dirty="0" smtClean="0"/>
              <a:t>                               C. Rekapitulasi penggunaan anggaran</a:t>
            </a:r>
            <a:endParaRPr lang="en-US" sz="1600" dirty="0"/>
          </a:p>
          <a:p>
            <a:endParaRPr lang="en-US" dirty="0"/>
          </a:p>
          <a:p>
            <a:pPr algn="ctr"/>
            <a:r>
              <a:rPr lang="id-ID" dirty="0" smtClean="0"/>
              <a:t>LAPORAN REKAPITULASI PENGGUNAAN ANGGARAN </a:t>
            </a:r>
          </a:p>
          <a:p>
            <a:r>
              <a:rPr lang="id-ID" sz="900" dirty="0" smtClean="0"/>
              <a:t>KEGIATAN PENELITIAN  (Hibah bersaing/Fundamental/Hibah Pasc Sajana/Unggulan) Sumber dana Ditlitabmas Tahun Anggaran 2014</a:t>
            </a:r>
          </a:p>
          <a:p>
            <a:endParaRPr lang="id-ID" sz="900" dirty="0" smtClean="0"/>
          </a:p>
          <a:p>
            <a:r>
              <a:rPr lang="id-ID" sz="900" dirty="0" smtClean="0"/>
              <a:t>Judul Penelitian		:................................................................................................</a:t>
            </a:r>
          </a:p>
          <a:p>
            <a:r>
              <a:rPr lang="id-ID" sz="900" dirty="0" smtClean="0"/>
              <a:t>Ketua Peneliti		:...........................................</a:t>
            </a:r>
          </a:p>
          <a:p>
            <a:r>
              <a:rPr lang="id-ID" sz="900" dirty="0" smtClean="0"/>
              <a:t>Nilai Kontrak		: Rp.60.000.000,-</a:t>
            </a:r>
          </a:p>
          <a:p>
            <a:r>
              <a:rPr lang="id-ID" sz="900" dirty="0" smtClean="0"/>
              <a:t>Pemabayaran :</a:t>
            </a:r>
          </a:p>
          <a:p>
            <a:r>
              <a:rPr lang="id-ID" sz="900" dirty="0" smtClean="0"/>
              <a:t>                            Tahap   I	: Rp.45.000.000,00</a:t>
            </a:r>
          </a:p>
          <a:p>
            <a:r>
              <a:rPr lang="id-ID" sz="900" dirty="0" smtClean="0"/>
              <a:t>                             Tahap  II	: Rp.          -</a:t>
            </a:r>
          </a:p>
          <a:p>
            <a:r>
              <a:rPr lang="id-ID" sz="900" dirty="0" smtClean="0"/>
              <a:t>                                                            ---------------------------</a:t>
            </a:r>
          </a:p>
          <a:p>
            <a:r>
              <a:rPr lang="id-ID" sz="900" dirty="0" smtClean="0"/>
              <a:t>                             Jumlah                    Rp. 45.000.000,00</a:t>
            </a:r>
          </a:p>
          <a:p>
            <a:r>
              <a:rPr lang="id-ID" sz="900" dirty="0" smtClean="0"/>
              <a:t>   Realisasi penggunaan                    : Rp. 40.000.000,00</a:t>
            </a:r>
          </a:p>
          <a:p>
            <a:r>
              <a:rPr lang="id-ID" sz="900" dirty="0" smtClean="0"/>
              <a:t>                                                              ---------------------------</a:t>
            </a:r>
          </a:p>
          <a:p>
            <a:r>
              <a:rPr lang="id-ID" sz="900" dirty="0" smtClean="0"/>
              <a:t>    Saldo/sisa                                         Rp.   5.000.000,00</a:t>
            </a:r>
          </a:p>
          <a:p>
            <a:endParaRPr lang="id-ID" sz="900" dirty="0" smtClean="0"/>
          </a:p>
          <a:p>
            <a:r>
              <a:rPr lang="id-ID" sz="900" dirty="0" smtClean="0"/>
              <a:t>REKAPITULASI BELANJA</a:t>
            </a:r>
          </a:p>
          <a:p>
            <a:r>
              <a:rPr lang="id-ID" sz="900" dirty="0" smtClean="0"/>
              <a:t>                  </a:t>
            </a:r>
          </a:p>
          <a:p>
            <a:r>
              <a:rPr lang="id-ID" sz="900" dirty="0" smtClean="0"/>
              <a:t>               </a:t>
            </a:r>
            <a:endParaRPr lang="en-US" sz="900" dirty="0"/>
          </a:p>
        </p:txBody>
      </p:sp>
      <p:sp>
        <p:nvSpPr>
          <p:cNvPr id="45095" name="Text Box 60"/>
          <p:cNvSpPr txBox="1">
            <a:spLocks noChangeArrowheads="1"/>
          </p:cNvSpPr>
          <p:nvPr/>
        </p:nvSpPr>
        <p:spPr bwMode="auto">
          <a:xfrm>
            <a:off x="1095375" y="5214938"/>
            <a:ext cx="7258050" cy="13843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id-ID" dirty="0" smtClean="0"/>
              <a:t>Menyetujui</a:t>
            </a:r>
            <a:endParaRPr lang="en-US" dirty="0"/>
          </a:p>
          <a:p>
            <a:r>
              <a:rPr lang="en-US" dirty="0" err="1"/>
              <a:t>Ketua</a:t>
            </a:r>
            <a:r>
              <a:rPr lang="en-US" dirty="0"/>
              <a:t> LPPM                                                                                            </a:t>
            </a:r>
            <a:r>
              <a:rPr lang="id-ID" dirty="0" smtClean="0"/>
              <a:t>Ketua Peneliti</a:t>
            </a:r>
            <a:endParaRPr lang="en-US" dirty="0"/>
          </a:p>
          <a:p>
            <a:endParaRPr lang="en-US" dirty="0"/>
          </a:p>
          <a:p>
            <a:r>
              <a:rPr lang="en-US" dirty="0"/>
              <a:t>       </a:t>
            </a:r>
            <a:r>
              <a:rPr lang="en-US" dirty="0" smtClean="0"/>
              <a:t>                                                                                                                    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Nama</a:t>
            </a:r>
            <a:r>
              <a:rPr lang="en-US" dirty="0"/>
              <a:t>………..				      </a:t>
            </a:r>
            <a:r>
              <a:rPr lang="en-US" dirty="0" err="1"/>
              <a:t>Nama</a:t>
            </a:r>
            <a:r>
              <a:rPr lang="en-US" dirty="0"/>
              <a:t>………….</a:t>
            </a:r>
          </a:p>
          <a:p>
            <a:r>
              <a:rPr lang="en-US" dirty="0"/>
              <a:t>NIP/NIK					      NIP/NIK</a:t>
            </a:r>
          </a:p>
        </p:txBody>
      </p:sp>
      <p:sp>
        <p:nvSpPr>
          <p:cNvPr id="45096" name="Text Box 61"/>
          <p:cNvSpPr txBox="1">
            <a:spLocks noChangeArrowheads="1"/>
          </p:cNvSpPr>
          <p:nvPr/>
        </p:nvSpPr>
        <p:spPr bwMode="auto">
          <a:xfrm>
            <a:off x="5919788" y="5000625"/>
            <a:ext cx="2371725" cy="2762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dirty="0"/>
              <a:t>Yogyakarta, </a:t>
            </a:r>
            <a:r>
              <a:rPr lang="id-ID" dirty="0"/>
              <a:t>....................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247D99F-A49B-4D86-8B58-7CAB1BB56A5E}" type="slidenum">
              <a:rPr lang="en-US" smtClean="0"/>
              <a:pPr/>
              <a:t>51</a:t>
            </a:fld>
            <a:endParaRPr lang="en-US" smtClean="0"/>
          </a:p>
        </p:txBody>
      </p:sp>
      <p:graphicFrame>
        <p:nvGraphicFramePr>
          <p:cNvPr id="28734" name="Group 62"/>
          <p:cNvGraphicFramePr>
            <a:graphicFrameLocks noGrp="1"/>
          </p:cNvGraphicFramePr>
          <p:nvPr/>
        </p:nvGraphicFramePr>
        <p:xfrm>
          <a:off x="684211" y="1989138"/>
          <a:ext cx="7416184" cy="2623185"/>
        </p:xfrm>
        <a:graphic>
          <a:graphicData uri="http://schemas.openxmlformats.org/drawingml/2006/table">
            <a:tbl>
              <a:tblPr/>
              <a:tblGrid>
                <a:gridCol w="403865"/>
                <a:gridCol w="1573457"/>
                <a:gridCol w="988976"/>
                <a:gridCol w="777054"/>
                <a:gridCol w="847692"/>
                <a:gridCol w="777054"/>
                <a:gridCol w="777054"/>
                <a:gridCol w="862769"/>
                <a:gridCol w="408263"/>
              </a:tblGrid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NO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Uraian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Realisasi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Agust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Septb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Okt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Novm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Jumlah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%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7859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2.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Saldo bualan lalu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Penerimaan bulan ini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Penggunaan bulan ini</a:t>
                      </a: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AutoNum type="arabicPeriod"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Gajih upah</a:t>
                      </a: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AutoNum type="arabicPeriod"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Bahan</a:t>
                      </a: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AutoNum type="arabicPeriod"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Perjalanan dinas</a:t>
                      </a: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AutoNum type="arabicPeriod"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Lain-lain</a:t>
                      </a: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AutoNum type="arabicPeriod"/>
                        <a:tabLst/>
                      </a:pPr>
                      <a:endParaRPr kumimoji="0" lang="id-ID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45.000.000,0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40.000.000,0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13.500.000,0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15.250.000,0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4.500.000,0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6.750.000,0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5.000.000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5.000.000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  <a:defRPr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5.000.000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5.000.000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45.000.000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40.000.000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13.500.000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15.250.000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4.500.000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6.750.000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id-ID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88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33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15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Saldo bulan ini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</a:t>
                      </a: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.000.000,0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5.000.000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5.000.000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5.000.000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5.000.000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d-ID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5.000.000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093" name="Text Box 53"/>
          <p:cNvSpPr txBox="1">
            <a:spLocks noChangeArrowheads="1"/>
          </p:cNvSpPr>
          <p:nvPr/>
        </p:nvSpPr>
        <p:spPr bwMode="auto">
          <a:xfrm>
            <a:off x="755576" y="404664"/>
            <a:ext cx="7344816" cy="12926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/>
            <a:r>
              <a:rPr lang="id-ID" sz="1600" dirty="0" smtClean="0"/>
              <a:t>D. CASH FLOW</a:t>
            </a:r>
            <a:endParaRPr lang="en-US" sz="1600" dirty="0"/>
          </a:p>
          <a:p>
            <a:endParaRPr lang="en-US" dirty="0"/>
          </a:p>
          <a:p>
            <a:pPr algn="ctr"/>
            <a:r>
              <a:rPr lang="id-ID" sz="1400" b="1" dirty="0" smtClean="0"/>
              <a:t>CASH FLOW</a:t>
            </a:r>
          </a:p>
          <a:p>
            <a:pPr algn="ctr"/>
            <a:r>
              <a:rPr lang="id-ID" dirty="0" smtClean="0"/>
              <a:t>KEGIATAN  BANTUAN  DANA HIBAH PENELITIANTAHAP I 70% JUDUL ........ </a:t>
            </a:r>
          </a:p>
          <a:p>
            <a:pPr algn="ctr"/>
            <a:r>
              <a:rPr lang="id-ID" dirty="0" smtClean="0"/>
              <a:t>SESUAI KONTRAK NOMOR; ...............TANGGAL............</a:t>
            </a:r>
          </a:p>
          <a:p>
            <a:pPr algn="ctr"/>
            <a:r>
              <a:rPr lang="id-ID" dirty="0" smtClean="0"/>
              <a:t>SUMBER ANGGARAN : APBN DITLITTABMAS TAHAUN ANGGARAN 2014</a:t>
            </a:r>
            <a:endParaRPr lang="en-US" dirty="0"/>
          </a:p>
        </p:txBody>
      </p:sp>
      <p:sp>
        <p:nvSpPr>
          <p:cNvPr id="45095" name="Text Box 60"/>
          <p:cNvSpPr txBox="1">
            <a:spLocks noChangeArrowheads="1"/>
          </p:cNvSpPr>
          <p:nvPr/>
        </p:nvSpPr>
        <p:spPr bwMode="auto">
          <a:xfrm>
            <a:off x="1095375" y="5214938"/>
            <a:ext cx="7258050" cy="13843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id-ID" dirty="0" smtClean="0"/>
              <a:t>Menyetujui</a:t>
            </a:r>
            <a:endParaRPr lang="en-US" dirty="0"/>
          </a:p>
          <a:p>
            <a:r>
              <a:rPr lang="en-US" dirty="0" err="1"/>
              <a:t>Ketua</a:t>
            </a:r>
            <a:r>
              <a:rPr lang="en-US" dirty="0"/>
              <a:t> LPPM                                                                                            </a:t>
            </a:r>
            <a:r>
              <a:rPr lang="id-ID" dirty="0" smtClean="0"/>
              <a:t>Peneliti</a:t>
            </a:r>
            <a:endParaRPr lang="en-US" dirty="0"/>
          </a:p>
          <a:p>
            <a:endParaRPr lang="en-US" dirty="0"/>
          </a:p>
          <a:p>
            <a:r>
              <a:rPr lang="en-US" dirty="0"/>
              <a:t>       </a:t>
            </a:r>
            <a:r>
              <a:rPr lang="en-US" dirty="0" smtClean="0"/>
              <a:t>                                                                                                                    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Nama</a:t>
            </a:r>
            <a:r>
              <a:rPr lang="en-US" dirty="0"/>
              <a:t>………..				      </a:t>
            </a:r>
            <a:r>
              <a:rPr lang="en-US" dirty="0" err="1"/>
              <a:t>Nama</a:t>
            </a:r>
            <a:r>
              <a:rPr lang="en-US" dirty="0"/>
              <a:t>………….</a:t>
            </a:r>
          </a:p>
          <a:p>
            <a:r>
              <a:rPr lang="en-US" dirty="0"/>
              <a:t>NIP/NIK					      NIP/NIK</a:t>
            </a:r>
          </a:p>
        </p:txBody>
      </p:sp>
      <p:sp>
        <p:nvSpPr>
          <p:cNvPr id="45096" name="Text Box 61"/>
          <p:cNvSpPr txBox="1">
            <a:spLocks noChangeArrowheads="1"/>
          </p:cNvSpPr>
          <p:nvPr/>
        </p:nvSpPr>
        <p:spPr bwMode="auto">
          <a:xfrm>
            <a:off x="5919788" y="5000625"/>
            <a:ext cx="2371725" cy="2762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/>
              <a:t>Yogyakarta, </a:t>
            </a:r>
            <a:r>
              <a:rPr lang="id-ID"/>
              <a:t>....................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D4E2975-CA51-4779-B69F-DE43B5B147BF}" type="slidenum">
              <a:rPr lang="en-US" smtClean="0"/>
              <a:pPr/>
              <a:t>52</a:t>
            </a:fld>
            <a:endParaRPr lang="en-US" smtClean="0"/>
          </a:p>
        </p:txBody>
      </p:sp>
      <p:sp>
        <p:nvSpPr>
          <p:cNvPr id="3" name="Rectangle 2"/>
          <p:cNvSpPr/>
          <p:nvPr/>
        </p:nvSpPr>
        <p:spPr>
          <a:xfrm>
            <a:off x="642910" y="1500174"/>
            <a:ext cx="8099077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TERIMA KASIH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628800"/>
            <a:ext cx="8497887" cy="4378325"/>
          </a:xfr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357188" eaLnBrk="1" hangingPunct="1">
              <a:buNone/>
            </a:pPr>
            <a:r>
              <a:rPr lang="id-ID" sz="3200" b="1" dirty="0" smtClean="0">
                <a:solidFill>
                  <a:srgbClr val="0070C0"/>
                </a:solidFill>
                <a:latin typeface="Centaur" pitchFamily="18" charset="0"/>
              </a:rPr>
              <a:t>a</a:t>
            </a:r>
            <a:r>
              <a:rPr lang="id-ID" sz="3200" b="1" dirty="0" smtClean="0">
                <a:solidFill>
                  <a:schemeClr val="tx1"/>
                </a:solidFill>
                <a:latin typeface="Centaur" pitchFamily="18" charset="0"/>
              </a:rPr>
              <a:t>. </a:t>
            </a:r>
            <a:r>
              <a:rPr lang="en-US" sz="3200" b="1" dirty="0" err="1" smtClean="0">
                <a:solidFill>
                  <a:schemeClr val="tx1"/>
                </a:solidFill>
                <a:latin typeface="Centaur" pitchFamily="18" charset="0"/>
              </a:rPr>
              <a:t>Pihak-pihak</a:t>
            </a:r>
            <a:r>
              <a:rPr lang="en-US" sz="3200" b="1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Centaur" pitchFamily="18" charset="0"/>
              </a:rPr>
              <a:t>yg</a:t>
            </a:r>
            <a:r>
              <a:rPr lang="en-US" sz="3200" b="1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Centaur" pitchFamily="18" charset="0"/>
              </a:rPr>
              <a:t>tanda</a:t>
            </a:r>
            <a:r>
              <a:rPr lang="en-US" sz="3200" b="1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Centaur" pitchFamily="18" charset="0"/>
              </a:rPr>
              <a:t>tangan</a:t>
            </a:r>
            <a:r>
              <a:rPr lang="en-US" sz="3200" b="1" dirty="0" smtClean="0">
                <a:solidFill>
                  <a:schemeClr val="tx1"/>
                </a:solidFill>
                <a:latin typeface="Centaur" pitchFamily="18" charset="0"/>
              </a:rPr>
              <a:t> : </a:t>
            </a:r>
            <a:r>
              <a:rPr lang="en-US" sz="3200" b="1" dirty="0" err="1" smtClean="0">
                <a:solidFill>
                  <a:schemeClr val="tx1"/>
                </a:solidFill>
                <a:latin typeface="Centaur" pitchFamily="18" charset="0"/>
              </a:rPr>
              <a:t>Dikti</a:t>
            </a:r>
            <a:r>
              <a:rPr lang="en-US" sz="3200" b="1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id-ID" sz="3200" b="1" dirty="0" smtClean="0">
                <a:solidFill>
                  <a:schemeClr val="tx1"/>
                </a:solidFill>
                <a:latin typeface="Centaur" pitchFamily="18" charset="0"/>
              </a:rPr>
              <a:t>/KOPERTIS </a:t>
            </a:r>
            <a:r>
              <a:rPr lang="en-US" sz="3200" b="1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</a:p>
          <a:p>
            <a:pPr marL="0" indent="357188" eaLnBrk="1" hangingPunct="1">
              <a:buNone/>
            </a:pPr>
            <a:r>
              <a:rPr lang="en-US" sz="3200" b="1" dirty="0" smtClean="0">
                <a:solidFill>
                  <a:schemeClr val="tx1"/>
                </a:solidFill>
                <a:latin typeface="Centaur" pitchFamily="18" charset="0"/>
              </a:rPr>
              <a:t>   </a:t>
            </a:r>
            <a:r>
              <a:rPr lang="en-US" sz="3200" b="1" dirty="0" err="1" smtClean="0">
                <a:solidFill>
                  <a:schemeClr val="tx1"/>
                </a:solidFill>
                <a:latin typeface="Centaur" pitchFamily="18" charset="0"/>
              </a:rPr>
              <a:t>dan</a:t>
            </a:r>
            <a:r>
              <a:rPr lang="en-US" sz="3200" b="1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id-ID" sz="3200" b="1" dirty="0" smtClean="0">
                <a:solidFill>
                  <a:schemeClr val="tx1"/>
                </a:solidFill>
                <a:latin typeface="Centaur" pitchFamily="18" charset="0"/>
              </a:rPr>
              <a:t>  Pimpinan PTS Penerima Hibah </a:t>
            </a:r>
            <a:endParaRPr lang="en-US" sz="3200" b="1" dirty="0" smtClean="0">
              <a:solidFill>
                <a:schemeClr val="tx1"/>
              </a:solidFill>
              <a:latin typeface="Centaur" pitchFamily="18" charset="0"/>
            </a:endParaRPr>
          </a:p>
          <a:p>
            <a:pPr marL="0" indent="357188" eaLnBrk="1" hangingPunct="1">
              <a:buNone/>
            </a:pPr>
            <a:r>
              <a:rPr lang="id-ID" sz="3200" b="1" dirty="0" smtClean="0">
                <a:solidFill>
                  <a:schemeClr val="tx1"/>
                </a:solidFill>
                <a:latin typeface="Centaur" pitchFamily="18" charset="0"/>
              </a:rPr>
              <a:t>b. </a:t>
            </a:r>
            <a:r>
              <a:rPr lang="en-US" sz="3200" b="1" dirty="0" err="1" smtClean="0">
                <a:solidFill>
                  <a:schemeClr val="tx1"/>
                </a:solidFill>
                <a:latin typeface="Centaur" pitchFamily="18" charset="0"/>
              </a:rPr>
              <a:t>Jangka</a:t>
            </a:r>
            <a:r>
              <a:rPr lang="en-US" sz="3200" b="1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Centaur" pitchFamily="18" charset="0"/>
              </a:rPr>
              <a:t>waktu</a:t>
            </a:r>
            <a:r>
              <a:rPr lang="en-US" sz="3200" b="1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Centaur" pitchFamily="18" charset="0"/>
              </a:rPr>
              <a:t>pe</a:t>
            </a:r>
            <a:r>
              <a:rPr lang="id-ID" sz="3200" b="1" dirty="0" smtClean="0">
                <a:solidFill>
                  <a:schemeClr val="tx1"/>
                </a:solidFill>
                <a:latin typeface="Centaur" pitchFamily="18" charset="0"/>
              </a:rPr>
              <a:t>laksanaan</a:t>
            </a:r>
            <a:endParaRPr lang="en-US" sz="3200" b="1" dirty="0" smtClean="0">
              <a:solidFill>
                <a:schemeClr val="tx1"/>
              </a:solidFill>
              <a:latin typeface="Centaur" pitchFamily="18" charset="0"/>
            </a:endParaRPr>
          </a:p>
          <a:p>
            <a:pPr marL="0" indent="357188" eaLnBrk="1" hangingPunct="1">
              <a:buNone/>
            </a:pPr>
            <a:r>
              <a:rPr lang="id-ID" sz="3200" b="1" dirty="0" smtClean="0">
                <a:solidFill>
                  <a:schemeClr val="tx1"/>
                </a:solidFill>
                <a:latin typeface="Centaur" pitchFamily="18" charset="0"/>
              </a:rPr>
              <a:t>c. </a:t>
            </a:r>
            <a:r>
              <a:rPr lang="en-US" sz="3200" b="1" dirty="0" err="1" smtClean="0">
                <a:solidFill>
                  <a:schemeClr val="tx1"/>
                </a:solidFill>
                <a:latin typeface="Centaur" pitchFamily="18" charset="0"/>
              </a:rPr>
              <a:t>Denda</a:t>
            </a:r>
            <a:r>
              <a:rPr lang="en-US" sz="3200" b="1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Centaur" pitchFamily="18" charset="0"/>
              </a:rPr>
              <a:t>ketelambatan</a:t>
            </a:r>
            <a:r>
              <a:rPr lang="en-US" sz="3200" b="1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Centaur" pitchFamily="18" charset="0"/>
              </a:rPr>
              <a:t>penyerahan</a:t>
            </a:r>
            <a:r>
              <a:rPr lang="en-US" sz="3200" b="1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Centaur" pitchFamily="18" charset="0"/>
              </a:rPr>
              <a:t>laporan</a:t>
            </a:r>
            <a:endParaRPr lang="en-US" sz="3200" b="1" dirty="0" smtClean="0">
              <a:solidFill>
                <a:schemeClr val="tx1"/>
              </a:solidFill>
              <a:latin typeface="Centaur" pitchFamily="18" charset="0"/>
            </a:endParaRPr>
          </a:p>
          <a:p>
            <a:pPr marL="0" indent="357188" eaLnBrk="1" hangingPunct="1">
              <a:buNone/>
            </a:pPr>
            <a:r>
              <a:rPr lang="id-ID" sz="3200" b="1" dirty="0" smtClean="0">
                <a:solidFill>
                  <a:schemeClr val="tx1"/>
                </a:solidFill>
                <a:latin typeface="Centaur" pitchFamily="18" charset="0"/>
              </a:rPr>
              <a:t>d. </a:t>
            </a:r>
            <a:r>
              <a:rPr lang="en-US" sz="3200" b="1" dirty="0" err="1" smtClean="0">
                <a:solidFill>
                  <a:schemeClr val="tx1"/>
                </a:solidFill>
                <a:latin typeface="Centaur" pitchFamily="18" charset="0"/>
              </a:rPr>
              <a:t>Pemotongan</a:t>
            </a:r>
            <a:r>
              <a:rPr lang="en-US" sz="3200" b="1" dirty="0" smtClean="0">
                <a:solidFill>
                  <a:schemeClr val="tx1"/>
                </a:solidFill>
                <a:latin typeface="Centaur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Centaur" pitchFamily="18" charset="0"/>
              </a:rPr>
              <a:t>pajak-pajak</a:t>
            </a:r>
            <a:r>
              <a:rPr lang="en-US" sz="3200" b="1" dirty="0" smtClean="0">
                <a:solidFill>
                  <a:schemeClr val="tx1"/>
                </a:solidFill>
                <a:latin typeface="Centaur" pitchFamily="18" charset="0"/>
              </a:rPr>
              <a:t> (</a:t>
            </a:r>
            <a:r>
              <a:rPr lang="en-US" sz="3200" b="1" dirty="0" err="1" smtClean="0">
                <a:solidFill>
                  <a:schemeClr val="tx1"/>
                </a:solidFill>
                <a:latin typeface="Centaur" pitchFamily="18" charset="0"/>
              </a:rPr>
              <a:t>PPh</a:t>
            </a:r>
            <a:r>
              <a:rPr lang="en-US" sz="3200" b="1" dirty="0" smtClean="0">
                <a:solidFill>
                  <a:schemeClr val="tx1"/>
                </a:solidFill>
                <a:latin typeface="Centaur" pitchFamily="18" charset="0"/>
              </a:rPr>
              <a:t> 21, </a:t>
            </a:r>
            <a:r>
              <a:rPr lang="en-US" sz="3200" b="1" dirty="0" err="1" smtClean="0">
                <a:solidFill>
                  <a:schemeClr val="tx1"/>
                </a:solidFill>
                <a:latin typeface="Centaur" pitchFamily="18" charset="0"/>
              </a:rPr>
              <a:t>PPh</a:t>
            </a:r>
            <a:r>
              <a:rPr lang="en-US" sz="3200" b="1" dirty="0" smtClean="0">
                <a:solidFill>
                  <a:schemeClr val="tx1"/>
                </a:solidFill>
                <a:latin typeface="Centaur" pitchFamily="18" charset="0"/>
              </a:rPr>
              <a:t> 22, PPN)</a:t>
            </a:r>
          </a:p>
          <a:p>
            <a:pPr marL="0" indent="357188" eaLnBrk="1" hangingPunct="1">
              <a:buNone/>
            </a:pPr>
            <a:r>
              <a:rPr lang="id-ID" sz="3200" b="1" dirty="0" smtClean="0">
                <a:solidFill>
                  <a:schemeClr val="tx1"/>
                </a:solidFill>
                <a:latin typeface="Centaur" pitchFamily="18" charset="0"/>
              </a:rPr>
              <a:t>e. </a:t>
            </a:r>
            <a:r>
              <a:rPr lang="en-US" sz="3200" b="1" dirty="0" err="1" smtClean="0">
                <a:solidFill>
                  <a:schemeClr val="tx1"/>
                </a:solidFill>
                <a:latin typeface="Centaur" pitchFamily="18" charset="0"/>
              </a:rPr>
              <a:t>dll</a:t>
            </a:r>
            <a:endParaRPr lang="en-US" sz="3200" b="1" dirty="0" smtClean="0">
              <a:solidFill>
                <a:schemeClr val="tx1"/>
              </a:solidFill>
              <a:latin typeface="Centaur" pitchFamily="18" charset="0"/>
            </a:endParaRPr>
          </a:p>
          <a:p>
            <a:pPr marL="0" indent="357188" eaLnBrk="1" hangingPunct="1">
              <a:buFont typeface="Wingdings 3" pitchFamily="18" charset="2"/>
              <a:buNone/>
            </a:pPr>
            <a:endParaRPr lang="en-US" sz="2400" dirty="0" smtClean="0">
              <a:solidFill>
                <a:schemeClr val="tx1"/>
              </a:solidFill>
              <a:latin typeface="Arial" charset="0"/>
            </a:endParaRPr>
          </a:p>
          <a:p>
            <a:pPr marL="0" indent="357188" eaLnBrk="1" hangingPunct="1">
              <a:buFont typeface="Wingdings 3" pitchFamily="18" charset="2"/>
              <a:buNone/>
            </a:pPr>
            <a:endParaRPr lang="en-US" sz="2400" dirty="0" smtClean="0">
              <a:solidFill>
                <a:srgbClr val="0070C0"/>
              </a:solidFill>
              <a:latin typeface="Arial" charset="0"/>
            </a:endParaRPr>
          </a:p>
          <a:p>
            <a:pPr marL="0" indent="357188" eaLnBrk="1" hangingPunct="1">
              <a:buFontTx/>
              <a:buAutoNum type="arabicPeriod"/>
            </a:pPr>
            <a:endParaRPr lang="en-US" sz="2400" dirty="0" smtClean="0">
              <a:solidFill>
                <a:srgbClr val="0070C0"/>
              </a:solidFill>
              <a:latin typeface="Arial" charset="0"/>
            </a:endParaRPr>
          </a:p>
          <a:p>
            <a:pPr marL="0" indent="357188" eaLnBrk="1" hangingPunct="1">
              <a:buFontTx/>
              <a:buAutoNum type="arabicPeriod"/>
            </a:pPr>
            <a:endParaRPr lang="en-US" sz="2400" dirty="0" smtClean="0">
              <a:solidFill>
                <a:srgbClr val="0070C0"/>
              </a:solidFill>
              <a:latin typeface="Arial" charset="0"/>
            </a:endParaRPr>
          </a:p>
          <a:p>
            <a:pPr marL="0" indent="357188" eaLnBrk="1" hangingPunct="1">
              <a:buFontTx/>
              <a:buAutoNum type="arabicPeriod"/>
            </a:pPr>
            <a:endParaRPr lang="en-US" sz="2400" dirty="0" smtClean="0">
              <a:solidFill>
                <a:srgbClr val="0070C0"/>
              </a:solidFill>
              <a:latin typeface="Arial" charset="0"/>
            </a:endParaRPr>
          </a:p>
          <a:p>
            <a:pPr marL="0" indent="357188" eaLnBrk="1" hangingPunct="1">
              <a:buFontTx/>
              <a:buAutoNum type="arabicPeriod"/>
            </a:pPr>
            <a:endParaRPr lang="en-US" dirty="0" smtClean="0">
              <a:solidFill>
                <a:srgbClr val="0070C0"/>
              </a:solidFill>
              <a:latin typeface="Arial" charset="0"/>
            </a:endParaRPr>
          </a:p>
          <a:p>
            <a:pPr marL="0" indent="357188" eaLnBrk="1" hangingPunct="1">
              <a:buFont typeface="Lucida Sans Unicode" pitchFamily="34" charset="0"/>
              <a:buAutoNum type="arabicPeriod"/>
            </a:pPr>
            <a:endParaRPr lang="en-US" dirty="0" smtClean="0">
              <a:solidFill>
                <a:srgbClr val="0099FF"/>
              </a:solidFill>
              <a:latin typeface="Arial" charset="0"/>
            </a:endParaRPr>
          </a:p>
        </p:txBody>
      </p:sp>
      <p:sp>
        <p:nvSpPr>
          <p:cNvPr id="1229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BB2F8E4E-B086-4F63-A88C-C071A9E185B6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424167" cy="1239824"/>
          </a:xfrm>
          <a:scene3d>
            <a:camera prst="orthographicFront"/>
            <a:lightRig rig="sof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id-ID" sz="36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ISI </a:t>
            </a:r>
            <a:r>
              <a:rPr lang="en-US" sz="36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KONTRAK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340768"/>
            <a:ext cx="8497887" cy="4752057"/>
          </a:xfrm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357188" eaLnBrk="1" hangingPunct="1">
              <a:buNone/>
            </a:pPr>
            <a:r>
              <a:rPr lang="id-ID" sz="2400" b="1" dirty="0" smtClean="0">
                <a:latin typeface="Centaur" pitchFamily="18" charset="0"/>
              </a:rPr>
              <a:t>DASAR :</a:t>
            </a:r>
          </a:p>
          <a:p>
            <a:pPr marL="0" indent="357188" eaLnBrk="1" hangingPunct="1">
              <a:buNone/>
            </a:pPr>
            <a:r>
              <a:rPr lang="en-US" sz="2400" b="1" dirty="0" smtClean="0">
                <a:latin typeface="Centaur" pitchFamily="18" charset="0"/>
              </a:rPr>
              <a:t>1.  </a:t>
            </a:r>
            <a:r>
              <a:rPr lang="id-ID" sz="2400" b="1" dirty="0" smtClean="0">
                <a:latin typeface="Centaur" pitchFamily="18" charset="0"/>
              </a:rPr>
              <a:t>Pengumuman</a:t>
            </a:r>
            <a:r>
              <a:rPr lang="en-US" sz="2400" b="1" dirty="0" smtClean="0">
                <a:latin typeface="Centaur" pitchFamily="18" charset="0"/>
              </a:rPr>
              <a:t>  </a:t>
            </a:r>
            <a:r>
              <a:rPr lang="id-ID" sz="2400" b="1" dirty="0" smtClean="0">
                <a:latin typeface="Centaur" pitchFamily="18" charset="0"/>
              </a:rPr>
              <a:t>hasil seleksi </a:t>
            </a:r>
            <a:r>
              <a:rPr lang="en-US" sz="2400" b="1" dirty="0" smtClean="0">
                <a:latin typeface="Centaur" pitchFamily="18" charset="0"/>
              </a:rPr>
              <a:t> proposal</a:t>
            </a:r>
            <a:endParaRPr lang="id-ID" sz="2400" b="1" dirty="0" smtClean="0">
              <a:latin typeface="Centaur" pitchFamily="18" charset="0"/>
            </a:endParaRPr>
          </a:p>
          <a:p>
            <a:pPr marL="0" indent="357188" eaLnBrk="1" hangingPunct="1">
              <a:buNone/>
            </a:pPr>
            <a:r>
              <a:rPr lang="en-US" sz="2400" b="1" dirty="0" smtClean="0">
                <a:latin typeface="Centaur" pitchFamily="18" charset="0"/>
              </a:rPr>
              <a:t>2. </a:t>
            </a:r>
            <a:r>
              <a:rPr lang="id-ID" sz="2400" b="1" dirty="0" smtClean="0">
                <a:latin typeface="Centaur" pitchFamily="18" charset="0"/>
              </a:rPr>
              <a:t>Tanda tangan kontrak bermeterai  (DIKTI/kopertis dgn  Pimpinan  </a:t>
            </a:r>
          </a:p>
          <a:p>
            <a:pPr marL="0" indent="357188" eaLnBrk="1" hangingPunct="1">
              <a:buNone/>
            </a:pPr>
            <a:r>
              <a:rPr lang="en-US" sz="2400" b="1" dirty="0" smtClean="0">
                <a:latin typeface="Centaur" pitchFamily="18" charset="0"/>
              </a:rPr>
              <a:t>    </a:t>
            </a:r>
            <a:r>
              <a:rPr lang="id-ID" sz="2400" b="1" dirty="0" smtClean="0">
                <a:latin typeface="Centaur" pitchFamily="18" charset="0"/>
              </a:rPr>
              <a:t>PTS ) lampiran : </a:t>
            </a:r>
          </a:p>
          <a:p>
            <a:pPr marL="0" indent="357188" eaLnBrk="1" hangingPunct="1">
              <a:buNone/>
            </a:pPr>
            <a:r>
              <a:rPr lang="en-US" sz="2400" b="1" dirty="0" smtClean="0">
                <a:latin typeface="Centaur" pitchFamily="18" charset="0"/>
              </a:rPr>
              <a:t>    </a:t>
            </a:r>
            <a:r>
              <a:rPr lang="id-ID" sz="2400" b="1" dirty="0" smtClean="0">
                <a:latin typeface="Centaur" pitchFamily="18" charset="0"/>
              </a:rPr>
              <a:t>- Data (Nama Pimpinan PTS, Jabatan,)</a:t>
            </a:r>
          </a:p>
          <a:p>
            <a:pPr marL="0" indent="357188" eaLnBrk="1" hangingPunct="1">
              <a:buFontTx/>
              <a:buChar char="-"/>
            </a:pPr>
            <a:r>
              <a:rPr lang="en-US" sz="2400" b="1" dirty="0" smtClean="0">
                <a:latin typeface="Centaur" pitchFamily="18" charset="0"/>
              </a:rPr>
              <a:t>    </a:t>
            </a:r>
            <a:r>
              <a:rPr lang="id-ID" sz="2400" b="1" dirty="0" smtClean="0">
                <a:latin typeface="Centaur" pitchFamily="18" charset="0"/>
              </a:rPr>
              <a:t>- Kuitansi bermaterai secukupnya di tanda tangani penerima hibah</a:t>
            </a:r>
          </a:p>
          <a:p>
            <a:pPr marL="0" indent="357188" eaLnBrk="1" hangingPunct="1">
              <a:buNone/>
            </a:pPr>
            <a:r>
              <a:rPr lang="en-US" sz="2400" b="1" dirty="0" smtClean="0">
                <a:latin typeface="Centaur" pitchFamily="18" charset="0"/>
              </a:rPr>
              <a:t>    </a:t>
            </a:r>
            <a:r>
              <a:rPr lang="id-ID" sz="2400" b="1" dirty="0" smtClean="0">
                <a:latin typeface="Centaur" pitchFamily="18" charset="0"/>
              </a:rPr>
              <a:t>- Fotocopi NPWP Institusi/Lembaga </a:t>
            </a:r>
          </a:p>
          <a:p>
            <a:pPr marL="0" indent="357188" eaLnBrk="1" hangingPunct="1">
              <a:buNone/>
            </a:pPr>
            <a:r>
              <a:rPr lang="en-US" sz="2400" b="1" dirty="0" smtClean="0">
                <a:latin typeface="Centaur" pitchFamily="18" charset="0"/>
              </a:rPr>
              <a:t>    </a:t>
            </a:r>
            <a:r>
              <a:rPr lang="id-ID" sz="2400" b="1" dirty="0" smtClean="0">
                <a:latin typeface="Centaur" pitchFamily="18" charset="0"/>
              </a:rPr>
              <a:t>- Nomor Rekening Bank PTS</a:t>
            </a:r>
          </a:p>
          <a:p>
            <a:pPr marL="0" indent="357188" eaLnBrk="1" hangingPunct="1">
              <a:buFontTx/>
              <a:buChar char="-"/>
            </a:pPr>
            <a:endParaRPr lang="en-US" sz="2400" b="1" dirty="0" smtClean="0">
              <a:solidFill>
                <a:srgbClr val="0070C0"/>
              </a:solidFill>
              <a:latin typeface="Centaur" pitchFamily="18" charset="0"/>
            </a:endParaRPr>
          </a:p>
          <a:p>
            <a:pPr marL="0" indent="357188" eaLnBrk="1" hangingPunct="1">
              <a:buFont typeface="Wingdings 3" pitchFamily="18" charset="2"/>
              <a:buNone/>
            </a:pPr>
            <a:endParaRPr lang="en-US" sz="2400" dirty="0" smtClean="0">
              <a:solidFill>
                <a:srgbClr val="0070C0"/>
              </a:solidFill>
              <a:latin typeface="Arial" charset="0"/>
            </a:endParaRPr>
          </a:p>
          <a:p>
            <a:pPr marL="0" indent="357188" eaLnBrk="1" hangingPunct="1">
              <a:buFont typeface="Wingdings 3" pitchFamily="18" charset="2"/>
              <a:buNone/>
            </a:pPr>
            <a:endParaRPr lang="en-US" sz="2400" dirty="0" smtClean="0">
              <a:solidFill>
                <a:srgbClr val="0070C0"/>
              </a:solidFill>
              <a:latin typeface="Arial" charset="0"/>
            </a:endParaRPr>
          </a:p>
          <a:p>
            <a:pPr marL="0" indent="357188" eaLnBrk="1" hangingPunct="1">
              <a:buFontTx/>
              <a:buAutoNum type="arabicPeriod"/>
            </a:pPr>
            <a:endParaRPr lang="en-US" sz="2400" dirty="0" smtClean="0">
              <a:solidFill>
                <a:srgbClr val="0070C0"/>
              </a:solidFill>
              <a:latin typeface="Arial" charset="0"/>
            </a:endParaRPr>
          </a:p>
          <a:p>
            <a:pPr marL="0" indent="357188" eaLnBrk="1" hangingPunct="1">
              <a:buFontTx/>
              <a:buAutoNum type="arabicPeriod"/>
            </a:pPr>
            <a:endParaRPr lang="en-US" sz="2400" dirty="0" smtClean="0">
              <a:solidFill>
                <a:srgbClr val="0070C0"/>
              </a:solidFill>
              <a:latin typeface="Arial" charset="0"/>
            </a:endParaRPr>
          </a:p>
          <a:p>
            <a:pPr marL="0" indent="357188" eaLnBrk="1" hangingPunct="1">
              <a:buFontTx/>
              <a:buAutoNum type="arabicPeriod"/>
            </a:pPr>
            <a:endParaRPr lang="en-US" sz="2400" dirty="0" smtClean="0">
              <a:solidFill>
                <a:srgbClr val="0070C0"/>
              </a:solidFill>
              <a:latin typeface="Arial" charset="0"/>
            </a:endParaRPr>
          </a:p>
          <a:p>
            <a:pPr marL="0" indent="357188" eaLnBrk="1" hangingPunct="1">
              <a:buFontTx/>
              <a:buAutoNum type="arabicPeriod"/>
            </a:pPr>
            <a:endParaRPr lang="en-US" dirty="0" smtClean="0">
              <a:solidFill>
                <a:srgbClr val="0070C0"/>
              </a:solidFill>
              <a:latin typeface="Arial" charset="0"/>
            </a:endParaRPr>
          </a:p>
          <a:p>
            <a:pPr marL="0" indent="357188" eaLnBrk="1" hangingPunct="1">
              <a:buFont typeface="Lucida Sans Unicode" pitchFamily="34" charset="0"/>
              <a:buAutoNum type="arabicPeriod"/>
            </a:pPr>
            <a:endParaRPr lang="en-US" dirty="0" smtClean="0">
              <a:solidFill>
                <a:srgbClr val="0099FF"/>
              </a:solidFill>
              <a:latin typeface="Arial" charset="0"/>
            </a:endParaRPr>
          </a:p>
        </p:txBody>
      </p:sp>
      <p:sp>
        <p:nvSpPr>
          <p:cNvPr id="1229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BB2F8E4E-B086-4F63-A88C-C071A9E185B6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7" y="260648"/>
            <a:ext cx="8496944" cy="1008112"/>
          </a:xfrm>
          <a:scene3d>
            <a:camera prst="orthographicFront"/>
            <a:lightRig rig="soft" dir="t"/>
          </a:scene3d>
          <a:sp3d>
            <a:bevelT w="139700" prst="cross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id-ID" sz="3600" dirty="0" smtClean="0">
                <a:solidFill>
                  <a:srgbClr val="002060"/>
                </a:solidFill>
                <a:latin typeface="Centaur" pitchFamily="18" charset="0"/>
              </a:rPr>
              <a:t>PENCAIRAN DANA HIBAH</a:t>
            </a:r>
            <a:endParaRPr lang="en-US" sz="3600" dirty="0" smtClean="0">
              <a:solidFill>
                <a:srgbClr val="002060"/>
              </a:solidFill>
              <a:latin typeface="Centaur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>
          <a:xfrm>
            <a:off x="214313" y="1484784"/>
            <a:ext cx="8605837" cy="5230341"/>
          </a:xfr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en-US" sz="2800" b="1" dirty="0" smtClean="0">
                <a:solidFill>
                  <a:srgbClr val="0099FF"/>
                </a:solidFill>
                <a:latin typeface="Arial" charset="0"/>
              </a:rPr>
              <a:t>  </a:t>
            </a: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    </a:t>
            </a: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    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Pimpinan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Institusi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untuk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membentuk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Tim yang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akan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mengelola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keuangan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/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anggaran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yakni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:</a:t>
            </a:r>
            <a:endParaRPr lang="en-US" sz="2800" b="1" dirty="0" smtClean="0">
              <a:solidFill>
                <a:srgbClr val="002060"/>
              </a:solidFill>
              <a:latin typeface="Arial" charset="0"/>
            </a:endParaRP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endParaRPr lang="en-US" sz="2800" b="1" dirty="0" smtClean="0">
              <a:solidFill>
                <a:srgbClr val="002060"/>
              </a:solidFill>
              <a:latin typeface="Arial" charset="0"/>
            </a:endParaRP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    1.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Pejabat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untuk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pengesahan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pengeluaran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id-ID" sz="2800" b="1" dirty="0" smtClean="0">
                <a:solidFill>
                  <a:srgbClr val="002060"/>
                </a:solidFill>
                <a:latin typeface="Arial" charset="0"/>
              </a:rPr>
              <a:t>  </a:t>
            </a: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id-ID" sz="2800" b="1" dirty="0" smtClean="0">
                <a:solidFill>
                  <a:srgbClr val="002060"/>
                </a:solidFill>
                <a:latin typeface="Arial" charset="0"/>
              </a:rPr>
              <a:t>        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anggaran</a:t>
            </a:r>
            <a:r>
              <a:rPr lang="id-ID" sz="2800" b="1" dirty="0" smtClean="0">
                <a:solidFill>
                  <a:srgbClr val="002060"/>
                </a:solidFill>
                <a:latin typeface="Arial" charset="0"/>
              </a:rPr>
              <a:t> (</a:t>
            </a:r>
            <a:r>
              <a:rPr lang="id-ID" sz="2400" b="1" dirty="0" smtClean="0">
                <a:solidFill>
                  <a:srgbClr val="002060"/>
                </a:solidFill>
                <a:latin typeface="Arial" charset="0"/>
              </a:rPr>
              <a:t>Pejabat Pembuat Komitmen)</a:t>
            </a:r>
            <a:endParaRPr lang="en-US" sz="2800" b="1" dirty="0" smtClean="0">
              <a:solidFill>
                <a:srgbClr val="002060"/>
              </a:solidFill>
              <a:latin typeface="Arial" charset="0"/>
            </a:endParaRP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   </a:t>
            </a: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    2.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Bendahara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/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juru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bayar</a:t>
            </a:r>
            <a:endParaRPr lang="en-US" sz="2800" b="1" dirty="0" smtClean="0">
              <a:solidFill>
                <a:srgbClr val="002060"/>
              </a:solidFill>
              <a:latin typeface="Arial" charset="0"/>
            </a:endParaRP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endParaRPr lang="en-US" sz="2800" b="1" dirty="0" smtClean="0">
              <a:solidFill>
                <a:srgbClr val="002060"/>
              </a:solidFill>
              <a:latin typeface="Arial" charset="0"/>
            </a:endParaRP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    3.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Penanggung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jawab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pengadaan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barang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/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jasa</a:t>
            </a:r>
            <a:endParaRPr lang="en-US" sz="2800" b="1" dirty="0" smtClean="0">
              <a:solidFill>
                <a:srgbClr val="002060"/>
              </a:solidFill>
              <a:latin typeface="Arial" charset="0"/>
            </a:endParaRP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endParaRPr lang="en-US" sz="3000" dirty="0" smtClean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1126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4457663A-FF64-4D33-87E0-16161C55E658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301625"/>
            <a:ext cx="8643998" cy="1055688"/>
          </a:xfrm>
          <a:ln/>
          <a:scene3d>
            <a:camera prst="orthographicFront"/>
            <a:lightRig rig="sof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tx1"/>
                </a:solidFill>
                <a:latin typeface="Centaur" pitchFamily="18" charset="0"/>
              </a:rPr>
              <a:t>PENGELOLAAN  KEUANGAN NEGARA (APBN)</a:t>
            </a:r>
            <a:br>
              <a:rPr lang="en-US" sz="32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en-US" sz="2700" dirty="0" smtClean="0">
                <a:solidFill>
                  <a:schemeClr val="tx1"/>
                </a:solidFill>
                <a:latin typeface="Centaur" pitchFamily="18" charset="0"/>
              </a:rPr>
              <a:t> (HIBAH PHP/PENELITIAN DAN PENGABDIAN DLL)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843808" y="5013176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500188"/>
            <a:ext cx="8424863" cy="5072084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609600" indent="-609600" eaLnBrk="1" fontAlgn="auto" hangingPunct="1">
              <a:spcAft>
                <a:spcPts val="0"/>
              </a:spcAft>
              <a:buFontTx/>
              <a:buNone/>
              <a:tabLst>
                <a:tab pos="569913" algn="l"/>
              </a:tabLst>
              <a:defRPr/>
            </a:pPr>
            <a:r>
              <a:rPr lang="en-US" sz="3100" dirty="0" smtClean="0">
                <a:solidFill>
                  <a:srgbClr val="0099FF"/>
                </a:solidFill>
                <a:latin typeface="Arial" charset="0"/>
              </a:rPr>
              <a:t>  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1.Melakukan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pengesahan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terhadap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pengeluaran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anggaran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yg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terkait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dgn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kegiatan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 </a:t>
            </a:r>
          </a:p>
          <a:p>
            <a:pPr marL="609600" indent="-609600" eaLnBrk="1" fontAlgn="auto" hangingPunct="1">
              <a:spcAft>
                <a:spcPts val="0"/>
              </a:spcAft>
              <a:buFontTx/>
              <a:buNone/>
              <a:tabLst>
                <a:tab pos="569913" algn="l"/>
              </a:tabLst>
              <a:defRPr/>
            </a:pP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 2.Bertanggung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jawab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atas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pengeluaran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anggaran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</a:t>
            </a:r>
          </a:p>
          <a:p>
            <a:pPr marL="609600" indent="-609600" eaLnBrk="1" fontAlgn="auto" hangingPunct="1">
              <a:spcAft>
                <a:spcPts val="0"/>
              </a:spcAft>
              <a:buFontTx/>
              <a:buNone/>
              <a:tabLst>
                <a:tab pos="569913" algn="l"/>
              </a:tabLst>
              <a:defRPr/>
            </a:pP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 3.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Membukukan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bukti-bukti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pengeluaran</a:t>
            </a:r>
            <a:endParaRPr lang="en-US" sz="3100" dirty="0" smtClean="0">
              <a:solidFill>
                <a:schemeClr val="tx1"/>
              </a:solidFill>
              <a:latin typeface="Arial" charset="0"/>
            </a:endParaRPr>
          </a:p>
          <a:p>
            <a:pPr marL="609600" indent="-609600" eaLnBrk="1" fontAlgn="auto" hangingPunct="1">
              <a:spcAft>
                <a:spcPts val="0"/>
              </a:spcAft>
              <a:buFontTx/>
              <a:buNone/>
              <a:tabLst>
                <a:tab pos="569913" algn="l"/>
              </a:tabLst>
              <a:defRPr/>
            </a:pP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 4.Melakukan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pemotongan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dan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menyetor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serta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melaporkan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pajak-pajak</a:t>
            </a:r>
            <a:endParaRPr lang="en-US" sz="3100" dirty="0" smtClean="0">
              <a:solidFill>
                <a:schemeClr val="tx1"/>
              </a:solidFill>
              <a:latin typeface="Arial" charset="0"/>
            </a:endParaRPr>
          </a:p>
          <a:p>
            <a:pPr marL="609600" indent="-609600" eaLnBrk="1" fontAlgn="auto" hangingPunct="1">
              <a:spcAft>
                <a:spcPts val="0"/>
              </a:spcAft>
              <a:buFontTx/>
              <a:buNone/>
              <a:tabLst>
                <a:tab pos="569913" algn="l"/>
              </a:tabLst>
              <a:defRPr/>
            </a:pP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 5.Mendokumentasikan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secara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tertib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atas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pengeluaran</a:t>
            </a:r>
            <a:r>
              <a:rPr lang="en-US" sz="31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chemeClr val="tx1"/>
                </a:solidFill>
                <a:latin typeface="Arial" charset="0"/>
              </a:rPr>
              <a:t>anggaran</a:t>
            </a:r>
            <a:endParaRPr lang="en-US" sz="3100" dirty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229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1E1E2FC7-263A-4986-B979-FAE3466A8230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88913"/>
            <a:ext cx="8424936" cy="1151855"/>
          </a:xfrm>
          <a:scene3d>
            <a:camera prst="orthographicFront"/>
            <a:lightRig rig="soft" dir="t"/>
          </a:scene3d>
          <a:sp3d>
            <a:bevelT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tx1"/>
                </a:solidFill>
                <a:latin typeface="Berlin Sans FB Demi" pitchFamily="34" charset="0"/>
              </a:rPr>
              <a:t>TUGAS P</a:t>
            </a:r>
            <a:r>
              <a:rPr lang="en-US" sz="3200" dirty="0" smtClean="0">
                <a:solidFill>
                  <a:schemeClr val="tx1"/>
                </a:solidFill>
                <a:latin typeface="Berlin Sans FB Demi" pitchFamily="34" charset="0"/>
              </a:rPr>
              <a:t>ENGELOLA </a:t>
            </a:r>
            <a:r>
              <a:rPr lang="en-US" sz="3200" dirty="0" smtClean="0">
                <a:solidFill>
                  <a:schemeClr val="tx1"/>
                </a:solidFill>
                <a:latin typeface="Berlin Sans FB Demi" pitchFamily="34" charset="0"/>
              </a:rPr>
              <a:t>KEUANGAN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4291</TotalTime>
  <Words>3523</Words>
  <Application>Microsoft Office PowerPoint</Application>
  <PresentationFormat>On-screen Show (4:3)</PresentationFormat>
  <Paragraphs>1165</Paragraphs>
  <Slides>52</Slides>
  <Notes>51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Concourse</vt:lpstr>
      <vt:lpstr>TATA CARA PERTANGGUNG JAWABAN  PENGELOLAAN KEUANGAN  BAGI PERGURUAN TINGGI SWASTA DI LINGKUNGAN KOPERTIS WILAYAH V  Sumber dana ANGGARAN PENDAPATAN BELANJA NEGARA (APBN)   disampaikan  oleh Djoko Harjono  Dalam  kegiatanWorkshop Pengelolaan Keuangan                                                                                                                     21 SEPTEMBER 2015 </vt:lpstr>
      <vt:lpstr>DJOKO HARJONO, SIP      ( Jabatan Fungsional Umum  pada Subbag. Keu)                   </vt:lpstr>
      <vt:lpstr>DASAR  1. Undang-undang No. 17 Tahun 2003 tentang Keuangan Negara  2. Undang-undang No l. Tahun 2004 tentang Perbendaharaan Negara   3. Undang-undang No.19 Tahun 2012 tentang APBN  4. Perpres No.70 Tahun 2012 tentang Pengadaan Barang / Jasa  5.Peraturan Pemerintah  No. 24 Tahun 2005 Tentang Standar       Akuntansi Pemerintah 6.PMK Nomor: 53/PMK.02/2014 tentang Standar Biaya Masukan TA       2015 7. Undang-undang No 15 Tahun 2004 tentang Pemeriksaan Pengelolaan         Keuangan &amp; Tanggung Jawab Keuangan Negara  </vt:lpstr>
      <vt:lpstr>Dana Pemerintah/APBN:</vt:lpstr>
      <vt:lpstr>MEKANISME PEMBAYARAN</vt:lpstr>
      <vt:lpstr>ISI KONTRAK :</vt:lpstr>
      <vt:lpstr>PENCAIRAN DANA HIBAH</vt:lpstr>
      <vt:lpstr>PENGELOLAAN  KEUANGAN NEGARA (APBN)  (HIBAH PHP/PENELITIAN DAN PENGABDIAN DLL)</vt:lpstr>
      <vt:lpstr>TUGAS PENGELOLA KEUANGAN</vt:lpstr>
      <vt:lpstr> BUKTI-BUKTI PENGELUARAN</vt:lpstr>
      <vt:lpstr>Slide 11</vt:lpstr>
      <vt:lpstr>Slide 12</vt:lpstr>
      <vt:lpstr>DOKUMEN KEUANGAN</vt:lpstr>
      <vt:lpstr>PMK 190/2012 pasal 51</vt:lpstr>
      <vt:lpstr> Jenis-jenis belanja  </vt:lpstr>
      <vt:lpstr> A. Belanja Upah/Honorarium </vt:lpstr>
      <vt:lpstr>Perpajakan </vt:lpstr>
      <vt:lpstr>Lanjutan……</vt:lpstr>
      <vt:lpstr>Slide 19</vt:lpstr>
      <vt:lpstr>Slide 20</vt:lpstr>
      <vt:lpstr>B. BELANJA  BAHAN</vt:lpstr>
      <vt:lpstr>Lanjutan…………….</vt:lpstr>
      <vt:lpstr>TARIF BEA METERAI (UU NO 13 Tahun 1985 Ps 2 jo PP No 24 Tahun 2000)</vt:lpstr>
      <vt:lpstr>Slide 24</vt:lpstr>
      <vt:lpstr> C.    PERJALANAN DINAS  PMK : 113/PMK.05/2012 TENTANG PERJALANAN DINAS DALAM NEGERI </vt:lpstr>
      <vt:lpstr>PRINSIP PERJALANAN DINAS</vt:lpstr>
      <vt:lpstr>  PMK : 113/PMK.05/2012 Tentang Perjalanan Dinas Dalam Negeri PERJALANAN DINAS   harus berdasarkan </vt:lpstr>
      <vt:lpstr>Komponen Biaya Perjalanan dinas terdiri dari; PMK: 113/PMK.05/2012 TENTANG Perjalanan Dinas Dalam Negeri</vt:lpstr>
      <vt:lpstr>UANG   HARIAN</vt:lpstr>
      <vt:lpstr>Slide 30</vt:lpstr>
      <vt:lpstr>Slide 31</vt:lpstr>
      <vt:lpstr>4. SEWA KENDARAAN: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D. BELANJA LAIN-LAIN</vt:lpstr>
      <vt:lpstr>Pembelian konsumsi rapat</vt:lpstr>
      <vt:lpstr>Belanja Lain-lain</vt:lpstr>
      <vt:lpstr>Slide 45</vt:lpstr>
      <vt:lpstr>CATATAN :</vt:lpstr>
      <vt:lpstr>FORMAT LAPORAN KEUANGAN</vt:lpstr>
      <vt:lpstr>Slide 48</vt:lpstr>
      <vt:lpstr>Slide 49</vt:lpstr>
      <vt:lpstr>Slide 50</vt:lpstr>
      <vt:lpstr>Slide 51</vt:lpstr>
      <vt:lpstr>Slide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PAJAK PENGHASILAN PASAL 21</dc:title>
  <dc:creator>Novi</dc:creator>
  <cp:lastModifiedBy>USER</cp:lastModifiedBy>
  <cp:revision>353</cp:revision>
  <dcterms:created xsi:type="dcterms:W3CDTF">2008-04-03T11:33:58Z</dcterms:created>
  <dcterms:modified xsi:type="dcterms:W3CDTF">2015-09-20T14:31:28Z</dcterms:modified>
</cp:coreProperties>
</file>